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ppt/notesSlides/notesSlide212.xml" ContentType="application/vnd.openxmlformats-officedocument.presentationml.notesSlide+xml"/>
  <Override PartName="/ppt/notesSlides/notesSlide213.xml" ContentType="application/vnd.openxmlformats-officedocument.presentationml.notesSlide+xml"/>
  <Override PartName="/ppt/notesSlides/notesSlide214.xml" ContentType="application/vnd.openxmlformats-officedocument.presentationml.notesSlide+xml"/>
  <Override PartName="/ppt/notesSlides/notesSlide215.xml" ContentType="application/vnd.openxmlformats-officedocument.presentationml.notesSlide+xml"/>
  <Override PartName="/ppt/notesSlides/notesSlide216.xml" ContentType="application/vnd.openxmlformats-officedocument.presentationml.notesSlide+xml"/>
  <Override PartName="/ppt/notesSlides/notesSlide217.xml" ContentType="application/vnd.openxmlformats-officedocument.presentationml.notesSlide+xml"/>
  <Override PartName="/ppt/notesSlides/notesSlide218.xml" ContentType="application/vnd.openxmlformats-officedocument.presentationml.notesSlide+xml"/>
  <Override PartName="/ppt/notesSlides/notesSlide219.xml" ContentType="application/vnd.openxmlformats-officedocument.presentationml.notesSlide+xml"/>
  <Override PartName="/ppt/notesSlides/notesSlide220.xml" ContentType="application/vnd.openxmlformats-officedocument.presentationml.notesSlide+xml"/>
  <Override PartName="/ppt/notesSlides/notesSlide221.xml" ContentType="application/vnd.openxmlformats-officedocument.presentationml.notesSlide+xml"/>
  <Override PartName="/ppt/notesSlides/notesSlide222.xml" ContentType="application/vnd.openxmlformats-officedocument.presentationml.notesSlide+xml"/>
  <Override PartName="/ppt/notesSlides/notesSlide223.xml" ContentType="application/vnd.openxmlformats-officedocument.presentationml.notesSlide+xml"/>
  <Override PartName="/ppt/notesSlides/notesSlide224.xml" ContentType="application/vnd.openxmlformats-officedocument.presentationml.notesSlide+xml"/>
  <Override PartName="/ppt/notesSlides/notesSlide225.xml" ContentType="application/vnd.openxmlformats-officedocument.presentationml.notesSlide+xml"/>
  <Override PartName="/ppt/notesSlides/notesSlide226.xml" ContentType="application/vnd.openxmlformats-officedocument.presentationml.notesSlide+xml"/>
  <Override PartName="/ppt/notesSlides/notesSlide227.xml" ContentType="application/vnd.openxmlformats-officedocument.presentationml.notesSlide+xml"/>
  <Override PartName="/ppt/notesSlides/notesSlide228.xml" ContentType="application/vnd.openxmlformats-officedocument.presentationml.notesSlide+xml"/>
  <Override PartName="/ppt/notesSlides/notesSlide229.xml" ContentType="application/vnd.openxmlformats-officedocument.presentationml.notesSlide+xml"/>
  <Override PartName="/ppt/notesSlides/notesSlide230.xml" ContentType="application/vnd.openxmlformats-officedocument.presentationml.notesSlide+xml"/>
  <Override PartName="/ppt/notesSlides/notesSlide231.xml" ContentType="application/vnd.openxmlformats-officedocument.presentationml.notesSlide+xml"/>
  <Override PartName="/ppt/notesSlides/notesSlide232.xml" ContentType="application/vnd.openxmlformats-officedocument.presentationml.notesSlide+xml"/>
  <Override PartName="/ppt/notesSlides/notesSlide233.xml" ContentType="application/vnd.openxmlformats-officedocument.presentationml.notesSlide+xml"/>
  <Override PartName="/ppt/notesSlides/notesSlide234.xml" ContentType="application/vnd.openxmlformats-officedocument.presentationml.notesSlide+xml"/>
  <Override PartName="/ppt/notesSlides/notesSlide235.xml" ContentType="application/vnd.openxmlformats-officedocument.presentationml.notesSlide+xml"/>
  <Override PartName="/ppt/notesSlides/notesSlide236.xml" ContentType="application/vnd.openxmlformats-officedocument.presentationml.notesSlide+xml"/>
  <Override PartName="/ppt/notesSlides/notesSlide237.xml" ContentType="application/vnd.openxmlformats-officedocument.presentationml.notesSlide+xml"/>
  <Override PartName="/ppt/notesSlides/notesSlide238.xml" ContentType="application/vnd.openxmlformats-officedocument.presentationml.notesSlide+xml"/>
  <Override PartName="/ppt/notesSlides/notesSlide239.xml" ContentType="application/vnd.openxmlformats-officedocument.presentationml.notesSlide+xml"/>
  <Override PartName="/ppt/notesSlides/notesSlide240.xml" ContentType="application/vnd.openxmlformats-officedocument.presentationml.notesSlide+xml"/>
  <Override PartName="/ppt/notesSlides/notesSlide241.xml" ContentType="application/vnd.openxmlformats-officedocument.presentationml.notesSlide+xml"/>
  <Override PartName="/ppt/notesSlides/notesSlide242.xml" ContentType="application/vnd.openxmlformats-officedocument.presentationml.notesSlide+xml"/>
  <Override PartName="/ppt/notesSlides/notesSlide243.xml" ContentType="application/vnd.openxmlformats-officedocument.presentationml.notesSlide+xml"/>
  <Override PartName="/ppt/notesSlides/notesSlide244.xml" ContentType="application/vnd.openxmlformats-officedocument.presentationml.notesSlide+xml"/>
  <Override PartName="/ppt/notesSlides/notesSlide245.xml" ContentType="application/vnd.openxmlformats-officedocument.presentationml.notesSlide+xml"/>
  <Override PartName="/ppt/notesSlides/notesSlide24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59"/>
  </p:notesMasterIdLst>
  <p:handoutMasterIdLst>
    <p:handoutMasterId r:id="rId260"/>
  </p:handoutMasterIdLst>
  <p:sldIdLst>
    <p:sldId id="256" r:id="rId5"/>
    <p:sldId id="257" r:id="rId6"/>
    <p:sldId id="272" r:id="rId7"/>
    <p:sldId id="258" r:id="rId8"/>
    <p:sldId id="273" r:id="rId9"/>
    <p:sldId id="275" r:id="rId10"/>
    <p:sldId id="276" r:id="rId11"/>
    <p:sldId id="262" r:id="rId12"/>
    <p:sldId id="278" r:id="rId13"/>
    <p:sldId id="284" r:id="rId14"/>
    <p:sldId id="285" r:id="rId15"/>
    <p:sldId id="283" r:id="rId16"/>
    <p:sldId id="293" r:id="rId17"/>
    <p:sldId id="294" r:id="rId18"/>
    <p:sldId id="304" r:id="rId19"/>
    <p:sldId id="296" r:id="rId20"/>
    <p:sldId id="299" r:id="rId21"/>
    <p:sldId id="302" r:id="rId22"/>
    <p:sldId id="301" r:id="rId23"/>
    <p:sldId id="305" r:id="rId24"/>
    <p:sldId id="297" r:id="rId25"/>
    <p:sldId id="300" r:id="rId26"/>
    <p:sldId id="332" r:id="rId27"/>
    <p:sldId id="303" r:id="rId28"/>
    <p:sldId id="306" r:id="rId29"/>
    <p:sldId id="307" r:id="rId30"/>
    <p:sldId id="287" r:id="rId31"/>
    <p:sldId id="286" r:id="rId32"/>
    <p:sldId id="308" r:id="rId33"/>
    <p:sldId id="295" r:id="rId34"/>
    <p:sldId id="396" r:id="rId35"/>
    <p:sldId id="391" r:id="rId36"/>
    <p:sldId id="412" r:id="rId37"/>
    <p:sldId id="466" r:id="rId38"/>
    <p:sldId id="326" r:id="rId39"/>
    <p:sldId id="288" r:id="rId40"/>
    <p:sldId id="290" r:id="rId41"/>
    <p:sldId id="291" r:id="rId42"/>
    <p:sldId id="292" r:id="rId43"/>
    <p:sldId id="329" r:id="rId44"/>
    <p:sldId id="352" r:id="rId45"/>
    <p:sldId id="331" r:id="rId46"/>
    <p:sldId id="330" r:id="rId47"/>
    <p:sldId id="309" r:id="rId48"/>
    <p:sldId id="277" r:id="rId49"/>
    <p:sldId id="311" r:id="rId50"/>
    <p:sldId id="310" r:id="rId51"/>
    <p:sldId id="320" r:id="rId52"/>
    <p:sldId id="312" r:id="rId53"/>
    <p:sldId id="313" r:id="rId54"/>
    <p:sldId id="314" r:id="rId55"/>
    <p:sldId id="319" r:id="rId56"/>
    <p:sldId id="321" r:id="rId57"/>
    <p:sldId id="322" r:id="rId58"/>
    <p:sldId id="315" r:id="rId59"/>
    <p:sldId id="324" r:id="rId60"/>
    <p:sldId id="316" r:id="rId61"/>
    <p:sldId id="323" r:id="rId62"/>
    <p:sldId id="325" r:id="rId63"/>
    <p:sldId id="328" r:id="rId64"/>
    <p:sldId id="333" r:id="rId65"/>
    <p:sldId id="336" r:id="rId66"/>
    <p:sldId id="335" r:id="rId67"/>
    <p:sldId id="334" r:id="rId68"/>
    <p:sldId id="552" r:id="rId69"/>
    <p:sldId id="317" r:id="rId70"/>
    <p:sldId id="364" r:id="rId71"/>
    <p:sldId id="345" r:id="rId72"/>
    <p:sldId id="346" r:id="rId73"/>
    <p:sldId id="349" r:id="rId74"/>
    <p:sldId id="348" r:id="rId75"/>
    <p:sldId id="347" r:id="rId76"/>
    <p:sldId id="344" r:id="rId77"/>
    <p:sldId id="318" r:id="rId78"/>
    <p:sldId id="351" r:id="rId79"/>
    <p:sldId id="337" r:id="rId80"/>
    <p:sldId id="338" r:id="rId81"/>
    <p:sldId id="339" r:id="rId82"/>
    <p:sldId id="350" r:id="rId83"/>
    <p:sldId id="353" r:id="rId84"/>
    <p:sldId id="340" r:id="rId85"/>
    <p:sldId id="341" r:id="rId86"/>
    <p:sldId id="354" r:id="rId87"/>
    <p:sldId id="355" r:id="rId88"/>
    <p:sldId id="360" r:id="rId89"/>
    <p:sldId id="357" r:id="rId90"/>
    <p:sldId id="358" r:id="rId91"/>
    <p:sldId id="359" r:id="rId92"/>
    <p:sldId id="363" r:id="rId93"/>
    <p:sldId id="356" r:id="rId94"/>
    <p:sldId id="365" r:id="rId95"/>
    <p:sldId id="342" r:id="rId96"/>
    <p:sldId id="343" r:id="rId97"/>
    <p:sldId id="369" r:id="rId98"/>
    <p:sldId id="366" r:id="rId99"/>
    <p:sldId id="367" r:id="rId100"/>
    <p:sldId id="368" r:id="rId101"/>
    <p:sldId id="370" r:id="rId102"/>
    <p:sldId id="371" r:id="rId103"/>
    <p:sldId id="373" r:id="rId104"/>
    <p:sldId id="374" r:id="rId105"/>
    <p:sldId id="376" r:id="rId106"/>
    <p:sldId id="377" r:id="rId107"/>
    <p:sldId id="378" r:id="rId108"/>
    <p:sldId id="379" r:id="rId109"/>
    <p:sldId id="380" r:id="rId110"/>
    <p:sldId id="381" r:id="rId111"/>
    <p:sldId id="382" r:id="rId112"/>
    <p:sldId id="390" r:id="rId113"/>
    <p:sldId id="392" r:id="rId114"/>
    <p:sldId id="487" r:id="rId115"/>
    <p:sldId id="398" r:id="rId116"/>
    <p:sldId id="416" r:id="rId117"/>
    <p:sldId id="417" r:id="rId118"/>
    <p:sldId id="418" r:id="rId119"/>
    <p:sldId id="419" r:id="rId120"/>
    <p:sldId id="421" r:id="rId121"/>
    <p:sldId id="422" r:id="rId122"/>
    <p:sldId id="425" r:id="rId123"/>
    <p:sldId id="423" r:id="rId124"/>
    <p:sldId id="424" r:id="rId125"/>
    <p:sldId id="426" r:id="rId126"/>
    <p:sldId id="420" r:id="rId127"/>
    <p:sldId id="399" r:id="rId128"/>
    <p:sldId id="409" r:id="rId129"/>
    <p:sldId id="393" r:id="rId130"/>
    <p:sldId id="405" r:id="rId131"/>
    <p:sldId id="406" r:id="rId132"/>
    <p:sldId id="407" r:id="rId133"/>
    <p:sldId id="408" r:id="rId134"/>
    <p:sldId id="411" r:id="rId135"/>
    <p:sldId id="413" r:id="rId136"/>
    <p:sldId id="414" r:id="rId137"/>
    <p:sldId id="415" r:id="rId138"/>
    <p:sldId id="427" r:id="rId139"/>
    <p:sldId id="431" r:id="rId140"/>
    <p:sldId id="428" r:id="rId141"/>
    <p:sldId id="429" r:id="rId142"/>
    <p:sldId id="432" r:id="rId143"/>
    <p:sldId id="430" r:id="rId144"/>
    <p:sldId id="433" r:id="rId145"/>
    <p:sldId id="434" r:id="rId146"/>
    <p:sldId id="435" r:id="rId147"/>
    <p:sldId id="436" r:id="rId148"/>
    <p:sldId id="437" r:id="rId149"/>
    <p:sldId id="440" r:id="rId150"/>
    <p:sldId id="441" r:id="rId151"/>
    <p:sldId id="439" r:id="rId152"/>
    <p:sldId id="438" r:id="rId153"/>
    <p:sldId id="443" r:id="rId154"/>
    <p:sldId id="442" r:id="rId155"/>
    <p:sldId id="444" r:id="rId156"/>
    <p:sldId id="445" r:id="rId157"/>
    <p:sldId id="446" r:id="rId158"/>
    <p:sldId id="447" r:id="rId159"/>
    <p:sldId id="450" r:id="rId160"/>
    <p:sldId id="448" r:id="rId161"/>
    <p:sldId id="449" r:id="rId162"/>
    <p:sldId id="451" r:id="rId163"/>
    <p:sldId id="452" r:id="rId164"/>
    <p:sldId id="453" r:id="rId165"/>
    <p:sldId id="455" r:id="rId166"/>
    <p:sldId id="454" r:id="rId167"/>
    <p:sldId id="456" r:id="rId168"/>
    <p:sldId id="457" r:id="rId169"/>
    <p:sldId id="458" r:id="rId170"/>
    <p:sldId id="459" r:id="rId171"/>
    <p:sldId id="460" r:id="rId172"/>
    <p:sldId id="461" r:id="rId173"/>
    <p:sldId id="462" r:id="rId174"/>
    <p:sldId id="463" r:id="rId175"/>
    <p:sldId id="464" r:id="rId176"/>
    <p:sldId id="465" r:id="rId177"/>
    <p:sldId id="384" r:id="rId178"/>
    <p:sldId id="385" r:id="rId179"/>
    <p:sldId id="467" r:id="rId180"/>
    <p:sldId id="468" r:id="rId181"/>
    <p:sldId id="386" r:id="rId182"/>
    <p:sldId id="469" r:id="rId183"/>
    <p:sldId id="471" r:id="rId184"/>
    <p:sldId id="472" r:id="rId185"/>
    <p:sldId id="473" r:id="rId186"/>
    <p:sldId id="474" r:id="rId187"/>
    <p:sldId id="475" r:id="rId188"/>
    <p:sldId id="476" r:id="rId189"/>
    <p:sldId id="477" r:id="rId190"/>
    <p:sldId id="478" r:id="rId191"/>
    <p:sldId id="480" r:id="rId192"/>
    <p:sldId id="481" r:id="rId193"/>
    <p:sldId id="482" r:id="rId194"/>
    <p:sldId id="483" r:id="rId195"/>
    <p:sldId id="479" r:id="rId196"/>
    <p:sldId id="470" r:id="rId197"/>
    <p:sldId id="484" r:id="rId198"/>
    <p:sldId id="486" r:id="rId199"/>
    <p:sldId id="394" r:id="rId200"/>
    <p:sldId id="489" r:id="rId201"/>
    <p:sldId id="490" r:id="rId202"/>
    <p:sldId id="493" r:id="rId203"/>
    <p:sldId id="498" r:id="rId204"/>
    <p:sldId id="495" r:id="rId205"/>
    <p:sldId id="491" r:id="rId206"/>
    <p:sldId id="494" r:id="rId207"/>
    <p:sldId id="499" r:id="rId208"/>
    <p:sldId id="500" r:id="rId209"/>
    <p:sldId id="501" r:id="rId210"/>
    <p:sldId id="503" r:id="rId211"/>
    <p:sldId id="497" r:id="rId212"/>
    <p:sldId id="504" r:id="rId213"/>
    <p:sldId id="505" r:id="rId214"/>
    <p:sldId id="511" r:id="rId215"/>
    <p:sldId id="510" r:id="rId216"/>
    <p:sldId id="509" r:id="rId217"/>
    <p:sldId id="506" r:id="rId218"/>
    <p:sldId id="512" r:id="rId219"/>
    <p:sldId id="507" r:id="rId220"/>
    <p:sldId id="496" r:id="rId221"/>
    <p:sldId id="516" r:id="rId222"/>
    <p:sldId id="519" r:id="rId223"/>
    <p:sldId id="517" r:id="rId224"/>
    <p:sldId id="520" r:id="rId225"/>
    <p:sldId id="553" r:id="rId226"/>
    <p:sldId id="488" r:id="rId227"/>
    <p:sldId id="521" r:id="rId228"/>
    <p:sldId id="523" r:id="rId229"/>
    <p:sldId id="527" r:id="rId230"/>
    <p:sldId id="528" r:id="rId231"/>
    <p:sldId id="529" r:id="rId232"/>
    <p:sldId id="525" r:id="rId233"/>
    <p:sldId id="524" r:id="rId234"/>
    <p:sldId id="535" r:id="rId235"/>
    <p:sldId id="530" r:id="rId236"/>
    <p:sldId id="531" r:id="rId237"/>
    <p:sldId id="536" r:id="rId238"/>
    <p:sldId id="532" r:id="rId239"/>
    <p:sldId id="538" r:id="rId240"/>
    <p:sldId id="539" r:id="rId241"/>
    <p:sldId id="534" r:id="rId242"/>
    <p:sldId id="540" r:id="rId243"/>
    <p:sldId id="387" r:id="rId244"/>
    <p:sldId id="485" r:id="rId245"/>
    <p:sldId id="542" r:id="rId246"/>
    <p:sldId id="543" r:id="rId247"/>
    <p:sldId id="541" r:id="rId248"/>
    <p:sldId id="544" r:id="rId249"/>
    <p:sldId id="554" r:id="rId250"/>
    <p:sldId id="545" r:id="rId251"/>
    <p:sldId id="388" r:id="rId252"/>
    <p:sldId id="546" r:id="rId253"/>
    <p:sldId id="547" r:id="rId254"/>
    <p:sldId id="548" r:id="rId255"/>
    <p:sldId id="549" r:id="rId256"/>
    <p:sldId id="550" r:id="rId257"/>
    <p:sldId id="551" r:id="rId2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625661-9FD2-4867-860E-F12671F16DE7}">
          <p14:sldIdLst>
            <p14:sldId id="256"/>
            <p14:sldId id="257"/>
            <p14:sldId id="272"/>
            <p14:sldId id="258"/>
            <p14:sldId id="273"/>
            <p14:sldId id="275"/>
            <p14:sldId id="276"/>
            <p14:sldId id="262"/>
            <p14:sldId id="278"/>
          </p14:sldIdLst>
        </p14:section>
        <p14:section name="RNN &amp; LTSM &amp; GRU" id="{E916F5F5-6EE5-4B1D-80A9-1813DFB49F79}">
          <p14:sldIdLst>
            <p14:sldId id="284"/>
            <p14:sldId id="285"/>
            <p14:sldId id="283"/>
            <p14:sldId id="293"/>
            <p14:sldId id="294"/>
            <p14:sldId id="304"/>
            <p14:sldId id="296"/>
            <p14:sldId id="299"/>
            <p14:sldId id="302"/>
            <p14:sldId id="301"/>
            <p14:sldId id="305"/>
            <p14:sldId id="297"/>
            <p14:sldId id="300"/>
            <p14:sldId id="332"/>
            <p14:sldId id="303"/>
          </p14:sldIdLst>
        </p14:section>
        <p14:section name="BRNN" id="{B2BEE21A-E4AF-46EF-8ABD-77AB65D47AC2}">
          <p14:sldIdLst>
            <p14:sldId id="306"/>
            <p14:sldId id="307"/>
            <p14:sldId id="287"/>
            <p14:sldId id="286"/>
            <p14:sldId id="308"/>
            <p14:sldId id="295"/>
          </p14:sldIdLst>
        </p14:section>
        <p14:section name="Structure Data" id="{3C8221D5-D452-4C66-B8BC-CDEE5B54FB0F}">
          <p14:sldIdLst>
            <p14:sldId id="396"/>
            <p14:sldId id="391"/>
            <p14:sldId id="412"/>
            <p14:sldId id="466"/>
          </p14:sldIdLst>
        </p14:section>
        <p14:section name="Phenotyping" id="{797122B0-5C45-4988-9CCA-817595711AE8}">
          <p14:sldIdLst>
            <p14:sldId id="326"/>
            <p14:sldId id="288"/>
            <p14:sldId id="290"/>
            <p14:sldId id="291"/>
            <p14:sldId id="292"/>
            <p14:sldId id="329"/>
            <p14:sldId id="352"/>
            <p14:sldId id="331"/>
            <p14:sldId id="330"/>
            <p14:sldId id="309"/>
            <p14:sldId id="277"/>
            <p14:sldId id="311"/>
            <p14:sldId id="310"/>
            <p14:sldId id="320"/>
            <p14:sldId id="312"/>
            <p14:sldId id="313"/>
            <p14:sldId id="314"/>
            <p14:sldId id="319"/>
            <p14:sldId id="321"/>
            <p14:sldId id="322"/>
            <p14:sldId id="315"/>
            <p14:sldId id="324"/>
            <p14:sldId id="316"/>
            <p14:sldId id="323"/>
            <p14:sldId id="325"/>
          </p14:sldIdLst>
        </p14:section>
        <p14:section name="Risk predition" id="{CC239814-66E4-45FE-9716-1812F5E38C95}">
          <p14:sldIdLst>
            <p14:sldId id="328"/>
            <p14:sldId id="333"/>
            <p14:sldId id="336"/>
            <p14:sldId id="335"/>
            <p14:sldId id="334"/>
            <p14:sldId id="552"/>
            <p14:sldId id="317"/>
            <p14:sldId id="364"/>
            <p14:sldId id="345"/>
            <p14:sldId id="346"/>
            <p14:sldId id="349"/>
            <p14:sldId id="348"/>
            <p14:sldId id="347"/>
            <p14:sldId id="344"/>
            <p14:sldId id="318"/>
          </p14:sldIdLst>
        </p14:section>
        <p14:section name="Transformer-based model" id="{1A12A61A-355A-491F-9AED-D27D73A90072}">
          <p14:sldIdLst>
            <p14:sldId id="351"/>
            <p14:sldId id="337"/>
            <p14:sldId id="338"/>
            <p14:sldId id="339"/>
            <p14:sldId id="350"/>
            <p14:sldId id="353"/>
            <p14:sldId id="340"/>
            <p14:sldId id="341"/>
            <p14:sldId id="354"/>
            <p14:sldId id="355"/>
            <p14:sldId id="360"/>
            <p14:sldId id="357"/>
            <p14:sldId id="358"/>
            <p14:sldId id="359"/>
            <p14:sldId id="363"/>
            <p14:sldId id="356"/>
          </p14:sldIdLst>
        </p14:section>
        <p14:section name="Treatment Recommendation" id="{1AD00344-0DCB-48C7-BA9D-9456A29144A3}">
          <p14:sldIdLst>
            <p14:sldId id="365"/>
            <p14:sldId id="342"/>
            <p14:sldId id="343"/>
            <p14:sldId id="369"/>
            <p14:sldId id="366"/>
            <p14:sldId id="367"/>
            <p14:sldId id="368"/>
            <p14:sldId id="370"/>
            <p14:sldId id="371"/>
            <p14:sldId id="373"/>
            <p14:sldId id="374"/>
            <p14:sldId id="376"/>
            <p14:sldId id="377"/>
            <p14:sldId id="378"/>
            <p14:sldId id="379"/>
            <p14:sldId id="380"/>
            <p14:sldId id="381"/>
          </p14:sldIdLst>
        </p14:section>
        <p14:section name="Mining unstructued health data" id="{F3EC036F-336E-4ECC-A6EB-A74895719E4C}">
          <p14:sldIdLst/>
        </p14:section>
        <p14:section name="Automated ICD coding_Disease classification" id="{C026DAF0-809B-4DA1-9AA4-47C685DAA112}">
          <p14:sldIdLst>
            <p14:sldId id="382"/>
            <p14:sldId id="390"/>
            <p14:sldId id="392"/>
            <p14:sldId id="487"/>
            <p14:sldId id="398"/>
            <p14:sldId id="416"/>
            <p14:sldId id="417"/>
            <p14:sldId id="418"/>
            <p14:sldId id="419"/>
            <p14:sldId id="421"/>
            <p14:sldId id="422"/>
            <p14:sldId id="425"/>
            <p14:sldId id="423"/>
            <p14:sldId id="424"/>
            <p14:sldId id="426"/>
            <p14:sldId id="420"/>
            <p14:sldId id="399"/>
            <p14:sldId id="409"/>
            <p14:sldId id="393"/>
            <p14:sldId id="405"/>
            <p14:sldId id="406"/>
            <p14:sldId id="407"/>
            <p14:sldId id="408"/>
            <p14:sldId id="411"/>
            <p14:sldId id="413"/>
            <p14:sldId id="414"/>
            <p14:sldId id="415"/>
            <p14:sldId id="427"/>
            <p14:sldId id="431"/>
            <p14:sldId id="428"/>
            <p14:sldId id="429"/>
            <p14:sldId id="432"/>
            <p14:sldId id="430"/>
            <p14:sldId id="433"/>
            <p14:sldId id="434"/>
            <p14:sldId id="435"/>
            <p14:sldId id="436"/>
            <p14:sldId id="437"/>
            <p14:sldId id="440"/>
            <p14:sldId id="441"/>
            <p14:sldId id="439"/>
            <p14:sldId id="438"/>
            <p14:sldId id="443"/>
            <p14:sldId id="442"/>
            <p14:sldId id="444"/>
            <p14:sldId id="445"/>
            <p14:sldId id="446"/>
            <p14:sldId id="447"/>
            <p14:sldId id="450"/>
            <p14:sldId id="448"/>
            <p14:sldId id="449"/>
            <p14:sldId id="451"/>
            <p14:sldId id="452"/>
            <p14:sldId id="453"/>
            <p14:sldId id="455"/>
            <p14:sldId id="454"/>
            <p14:sldId id="456"/>
            <p14:sldId id="457"/>
            <p14:sldId id="458"/>
            <p14:sldId id="459"/>
            <p14:sldId id="460"/>
            <p14:sldId id="461"/>
            <p14:sldId id="462"/>
            <p14:sldId id="463"/>
            <p14:sldId id="464"/>
            <p14:sldId id="465"/>
            <p14:sldId id="384"/>
          </p14:sldIdLst>
        </p14:section>
        <p14:section name="Translation" id="{FC07A177-DFB2-4FB1-9D09-04D6E99B3E8A}">
          <p14:sldIdLst>
            <p14:sldId id="385"/>
            <p14:sldId id="467"/>
            <p14:sldId id="468"/>
            <p14:sldId id="386"/>
            <p14:sldId id="469"/>
            <p14:sldId id="471"/>
            <p14:sldId id="472"/>
            <p14:sldId id="473"/>
            <p14:sldId id="474"/>
            <p14:sldId id="475"/>
            <p14:sldId id="476"/>
            <p14:sldId id="477"/>
            <p14:sldId id="478"/>
            <p14:sldId id="480"/>
            <p14:sldId id="481"/>
            <p14:sldId id="482"/>
            <p14:sldId id="483"/>
            <p14:sldId id="479"/>
          </p14:sldIdLst>
        </p14:section>
        <p14:section name="Medical report gểnation" id="{903E801D-7486-4A3D-9FE8-3CC88FFA9857}">
          <p14:sldIdLst>
            <p14:sldId id="470"/>
            <p14:sldId id="484"/>
            <p14:sldId id="486"/>
            <p14:sldId id="394"/>
            <p14:sldId id="489"/>
            <p14:sldId id="490"/>
            <p14:sldId id="493"/>
            <p14:sldId id="498"/>
            <p14:sldId id="495"/>
            <p14:sldId id="491"/>
            <p14:sldId id="494"/>
            <p14:sldId id="499"/>
            <p14:sldId id="500"/>
            <p14:sldId id="501"/>
            <p14:sldId id="503"/>
            <p14:sldId id="497"/>
            <p14:sldId id="504"/>
            <p14:sldId id="505"/>
            <p14:sldId id="511"/>
            <p14:sldId id="510"/>
            <p14:sldId id="509"/>
            <p14:sldId id="506"/>
            <p14:sldId id="512"/>
            <p14:sldId id="507"/>
            <p14:sldId id="496"/>
            <p14:sldId id="516"/>
            <p14:sldId id="519"/>
            <p14:sldId id="517"/>
            <p14:sldId id="520"/>
            <p14:sldId id="553"/>
            <p14:sldId id="488"/>
            <p14:sldId id="521"/>
            <p14:sldId id="523"/>
            <p14:sldId id="527"/>
            <p14:sldId id="528"/>
            <p14:sldId id="529"/>
            <p14:sldId id="525"/>
            <p14:sldId id="524"/>
            <p14:sldId id="535"/>
            <p14:sldId id="530"/>
            <p14:sldId id="531"/>
            <p14:sldId id="536"/>
            <p14:sldId id="532"/>
            <p14:sldId id="538"/>
            <p14:sldId id="539"/>
            <p14:sldId id="534"/>
            <p14:sldId id="540"/>
          </p14:sldIdLst>
        </p14:section>
        <p14:section name="Clinical trial mining" id="{460F45A6-6E31-41F1-81AA-426BE3FEDCF6}">
          <p14:sldIdLst>
            <p14:sldId id="387"/>
            <p14:sldId id="485"/>
            <p14:sldId id="542"/>
            <p14:sldId id="543"/>
            <p14:sldId id="541"/>
            <p14:sldId id="544"/>
            <p14:sldId id="554"/>
            <p14:sldId id="545"/>
          </p14:sldIdLst>
        </p14:section>
        <p14:section name="Conclusion" id="{885B34E5-749B-4388-9D4E-2DC77AF15A09}">
          <p14:sldIdLst>
            <p14:sldId id="388"/>
            <p14:sldId id="546"/>
            <p14:sldId id="547"/>
            <p14:sldId id="548"/>
            <p14:sldId id="549"/>
            <p14:sldId id="550"/>
            <p14:sldId id="55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A41A5-74F5-4D80-80A1-FEB3254DCF39}" v="451" dt="2022-11-23T05:02:05.81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5" autoAdjust="0"/>
    <p:restoredTop sz="67927" autoAdjust="0"/>
  </p:normalViewPr>
  <p:slideViewPr>
    <p:cSldViewPr snapToGrid="0">
      <p:cViewPr varScale="1">
        <p:scale>
          <a:sx n="43" d="100"/>
          <a:sy n="43" d="100"/>
        </p:scale>
        <p:origin x="1612" y="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63" Type="http://schemas.openxmlformats.org/officeDocument/2006/relationships/slide" Target="slides/slide59.xml"/><Relationship Id="rId159" Type="http://schemas.openxmlformats.org/officeDocument/2006/relationships/slide" Target="slides/slide155.xml"/><Relationship Id="rId170" Type="http://schemas.openxmlformats.org/officeDocument/2006/relationships/slide" Target="slides/slide166.xml"/><Relationship Id="rId226" Type="http://schemas.openxmlformats.org/officeDocument/2006/relationships/slide" Target="slides/slide22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16" Type="http://schemas.openxmlformats.org/officeDocument/2006/relationships/slide" Target="slides/slide212.xml"/><Relationship Id="rId237" Type="http://schemas.openxmlformats.org/officeDocument/2006/relationships/slide" Target="slides/slide233.xml"/><Relationship Id="rId258" Type="http://schemas.openxmlformats.org/officeDocument/2006/relationships/slide" Target="slides/slide254.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92" Type="http://schemas.openxmlformats.org/officeDocument/2006/relationships/slide" Target="slides/slide188.xml"/><Relationship Id="rId206" Type="http://schemas.openxmlformats.org/officeDocument/2006/relationships/slide" Target="slides/slide202.xml"/><Relationship Id="rId227" Type="http://schemas.openxmlformats.org/officeDocument/2006/relationships/slide" Target="slides/slide223.xml"/><Relationship Id="rId248" Type="http://schemas.openxmlformats.org/officeDocument/2006/relationships/slide" Target="slides/slide244.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217" Type="http://schemas.openxmlformats.org/officeDocument/2006/relationships/slide" Target="slides/slide213.xml"/><Relationship Id="rId6" Type="http://schemas.openxmlformats.org/officeDocument/2006/relationships/slide" Target="slides/slide2.xml"/><Relationship Id="rId238" Type="http://schemas.openxmlformats.org/officeDocument/2006/relationships/slide" Target="slides/slide234.xml"/><Relationship Id="rId259" Type="http://schemas.openxmlformats.org/officeDocument/2006/relationships/notesMaster" Target="notesMasters/notesMaster1.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93" Type="http://schemas.openxmlformats.org/officeDocument/2006/relationships/slide" Target="slides/slide189.xml"/><Relationship Id="rId207" Type="http://schemas.openxmlformats.org/officeDocument/2006/relationships/slide" Target="slides/slide203.xml"/><Relationship Id="rId228" Type="http://schemas.openxmlformats.org/officeDocument/2006/relationships/slide" Target="slides/slide224.xml"/><Relationship Id="rId249" Type="http://schemas.openxmlformats.org/officeDocument/2006/relationships/slide" Target="slides/slide245.xml"/><Relationship Id="rId13" Type="http://schemas.openxmlformats.org/officeDocument/2006/relationships/slide" Target="slides/slide9.xml"/><Relationship Id="rId109" Type="http://schemas.openxmlformats.org/officeDocument/2006/relationships/slide" Target="slides/slide105.xml"/><Relationship Id="rId260" Type="http://schemas.openxmlformats.org/officeDocument/2006/relationships/handoutMaster" Target="handoutMasters/handoutMaster1.xml"/><Relationship Id="rId34" Type="http://schemas.openxmlformats.org/officeDocument/2006/relationships/slide" Target="slides/slide30.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20" Type="http://schemas.openxmlformats.org/officeDocument/2006/relationships/slide" Target="slides/slide116.xml"/><Relationship Id="rId141" Type="http://schemas.openxmlformats.org/officeDocument/2006/relationships/slide" Target="slides/slide137.xml"/><Relationship Id="rId7" Type="http://schemas.openxmlformats.org/officeDocument/2006/relationships/slide" Target="slides/slide3.xml"/><Relationship Id="rId162" Type="http://schemas.openxmlformats.org/officeDocument/2006/relationships/slide" Target="slides/slide158.xml"/><Relationship Id="rId183" Type="http://schemas.openxmlformats.org/officeDocument/2006/relationships/slide" Target="slides/slide179.xml"/><Relationship Id="rId218" Type="http://schemas.openxmlformats.org/officeDocument/2006/relationships/slide" Target="slides/slide214.xml"/><Relationship Id="rId239" Type="http://schemas.openxmlformats.org/officeDocument/2006/relationships/slide" Target="slides/slide235.xml"/><Relationship Id="rId250" Type="http://schemas.openxmlformats.org/officeDocument/2006/relationships/slide" Target="slides/slide246.xml"/><Relationship Id="rId24" Type="http://schemas.openxmlformats.org/officeDocument/2006/relationships/slide" Target="slides/slide20.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31" Type="http://schemas.openxmlformats.org/officeDocument/2006/relationships/slide" Target="slides/slide127.xml"/><Relationship Id="rId152" Type="http://schemas.openxmlformats.org/officeDocument/2006/relationships/slide" Target="slides/slide148.xml"/><Relationship Id="rId173" Type="http://schemas.openxmlformats.org/officeDocument/2006/relationships/slide" Target="slides/slide169.xml"/><Relationship Id="rId194" Type="http://schemas.openxmlformats.org/officeDocument/2006/relationships/slide" Target="slides/slide190.xml"/><Relationship Id="rId208" Type="http://schemas.openxmlformats.org/officeDocument/2006/relationships/slide" Target="slides/slide204.xml"/><Relationship Id="rId229" Type="http://schemas.openxmlformats.org/officeDocument/2006/relationships/slide" Target="slides/slide225.xml"/><Relationship Id="rId240" Type="http://schemas.openxmlformats.org/officeDocument/2006/relationships/slide" Target="slides/slide236.xml"/><Relationship Id="rId261" Type="http://schemas.openxmlformats.org/officeDocument/2006/relationships/presProps" Target="presProps.xml"/><Relationship Id="rId14" Type="http://schemas.openxmlformats.org/officeDocument/2006/relationships/slide" Target="slides/slide10.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8" Type="http://schemas.openxmlformats.org/officeDocument/2006/relationships/slide" Target="slides/slide4.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slide" Target="slides/slide180.xml"/><Relationship Id="rId219" Type="http://schemas.openxmlformats.org/officeDocument/2006/relationships/slide" Target="slides/slide215.xml"/><Relationship Id="rId230" Type="http://schemas.openxmlformats.org/officeDocument/2006/relationships/slide" Target="slides/slide226.xml"/><Relationship Id="rId251" Type="http://schemas.openxmlformats.org/officeDocument/2006/relationships/slide" Target="slides/slide247.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95" Type="http://schemas.openxmlformats.org/officeDocument/2006/relationships/slide" Target="slides/slide191.xml"/><Relationship Id="rId209" Type="http://schemas.openxmlformats.org/officeDocument/2006/relationships/slide" Target="slides/slide205.xml"/><Relationship Id="rId220" Type="http://schemas.openxmlformats.org/officeDocument/2006/relationships/slide" Target="slides/slide216.xml"/><Relationship Id="rId241" Type="http://schemas.openxmlformats.org/officeDocument/2006/relationships/slide" Target="slides/slide237.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262" Type="http://schemas.openxmlformats.org/officeDocument/2006/relationships/viewProps" Target="viewProps.xml"/><Relationship Id="rId78" Type="http://schemas.openxmlformats.org/officeDocument/2006/relationships/slide" Target="slides/slide74.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64" Type="http://schemas.openxmlformats.org/officeDocument/2006/relationships/slide" Target="slides/slide160.xml"/><Relationship Id="rId185" Type="http://schemas.openxmlformats.org/officeDocument/2006/relationships/slide" Target="slides/slide181.xml"/><Relationship Id="rId9" Type="http://schemas.openxmlformats.org/officeDocument/2006/relationships/slide" Target="slides/slide5.xml"/><Relationship Id="rId210" Type="http://schemas.openxmlformats.org/officeDocument/2006/relationships/slide" Target="slides/slide206.xml"/><Relationship Id="rId26" Type="http://schemas.openxmlformats.org/officeDocument/2006/relationships/slide" Target="slides/slide22.xml"/><Relationship Id="rId231" Type="http://schemas.openxmlformats.org/officeDocument/2006/relationships/slide" Target="slides/slide227.xml"/><Relationship Id="rId252" Type="http://schemas.openxmlformats.org/officeDocument/2006/relationships/slide" Target="slides/slide248.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96" Type="http://schemas.openxmlformats.org/officeDocument/2006/relationships/slide" Target="slides/slide192.xml"/><Relationship Id="rId200" Type="http://schemas.openxmlformats.org/officeDocument/2006/relationships/slide" Target="slides/slide196.xml"/><Relationship Id="rId16" Type="http://schemas.openxmlformats.org/officeDocument/2006/relationships/slide" Target="slides/slide12.xml"/><Relationship Id="rId221" Type="http://schemas.openxmlformats.org/officeDocument/2006/relationships/slide" Target="slides/slide217.xml"/><Relationship Id="rId242" Type="http://schemas.openxmlformats.org/officeDocument/2006/relationships/slide" Target="slides/slide238.xml"/><Relationship Id="rId263" Type="http://schemas.openxmlformats.org/officeDocument/2006/relationships/theme" Target="theme/theme1.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slide" Target="slides/slide182.xml"/><Relationship Id="rId211" Type="http://schemas.openxmlformats.org/officeDocument/2006/relationships/slide" Target="slides/slide207.xml"/><Relationship Id="rId232" Type="http://schemas.openxmlformats.org/officeDocument/2006/relationships/slide" Target="slides/slide228.xml"/><Relationship Id="rId253" Type="http://schemas.openxmlformats.org/officeDocument/2006/relationships/slide" Target="slides/slide249.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97" Type="http://schemas.openxmlformats.org/officeDocument/2006/relationships/slide" Target="slides/slide193.xml"/><Relationship Id="rId201" Type="http://schemas.openxmlformats.org/officeDocument/2006/relationships/slide" Target="slides/slide197.xml"/><Relationship Id="rId222" Type="http://schemas.openxmlformats.org/officeDocument/2006/relationships/slide" Target="slides/slide218.xml"/><Relationship Id="rId243" Type="http://schemas.openxmlformats.org/officeDocument/2006/relationships/slide" Target="slides/slide239.xml"/><Relationship Id="rId264" Type="http://schemas.openxmlformats.org/officeDocument/2006/relationships/tableStyles" Target="tableStyles.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slide" Target="slides/slide183.xml"/><Relationship Id="rId1" Type="http://schemas.openxmlformats.org/officeDocument/2006/relationships/customXml" Target="../customXml/item1.xml"/><Relationship Id="rId212" Type="http://schemas.openxmlformats.org/officeDocument/2006/relationships/slide" Target="slides/slide208.xml"/><Relationship Id="rId233" Type="http://schemas.openxmlformats.org/officeDocument/2006/relationships/slide" Target="slides/slide229.xml"/><Relationship Id="rId254" Type="http://schemas.openxmlformats.org/officeDocument/2006/relationships/slide" Target="slides/slide250.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 Id="rId198" Type="http://schemas.openxmlformats.org/officeDocument/2006/relationships/slide" Target="slides/slide194.xml"/><Relationship Id="rId202" Type="http://schemas.openxmlformats.org/officeDocument/2006/relationships/slide" Target="slides/slide198.xml"/><Relationship Id="rId223" Type="http://schemas.openxmlformats.org/officeDocument/2006/relationships/slide" Target="slides/slide219.xml"/><Relationship Id="rId244" Type="http://schemas.openxmlformats.org/officeDocument/2006/relationships/slide" Target="slides/slide240.xml"/><Relationship Id="rId18" Type="http://schemas.openxmlformats.org/officeDocument/2006/relationships/slide" Target="slides/slide14.xml"/><Relationship Id="rId39" Type="http://schemas.openxmlformats.org/officeDocument/2006/relationships/slide" Target="slides/slide35.xml"/><Relationship Id="rId265" Type="http://schemas.microsoft.com/office/2015/10/relationships/revisionInfo" Target="revisionInfo.xml"/><Relationship Id="rId50" Type="http://schemas.openxmlformats.org/officeDocument/2006/relationships/slide" Target="slides/slide46.xml"/><Relationship Id="rId104" Type="http://schemas.openxmlformats.org/officeDocument/2006/relationships/slide" Target="slides/slide100.xml"/><Relationship Id="rId125" Type="http://schemas.openxmlformats.org/officeDocument/2006/relationships/slide" Target="slides/slide121.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slide" Target="slides/slide184.xml"/><Relationship Id="rId71" Type="http://schemas.openxmlformats.org/officeDocument/2006/relationships/slide" Target="slides/slide67.xml"/><Relationship Id="rId92" Type="http://schemas.openxmlformats.org/officeDocument/2006/relationships/slide" Target="slides/slide88.xml"/><Relationship Id="rId213" Type="http://schemas.openxmlformats.org/officeDocument/2006/relationships/slide" Target="slides/slide209.xml"/><Relationship Id="rId234" Type="http://schemas.openxmlformats.org/officeDocument/2006/relationships/slide" Target="slides/slide230.xml"/><Relationship Id="rId2" Type="http://schemas.openxmlformats.org/officeDocument/2006/relationships/customXml" Target="../customXml/item2.xml"/><Relationship Id="rId29" Type="http://schemas.openxmlformats.org/officeDocument/2006/relationships/slide" Target="slides/slide25.xml"/><Relationship Id="rId255" Type="http://schemas.openxmlformats.org/officeDocument/2006/relationships/slide" Target="slides/slide251.xml"/><Relationship Id="rId40" Type="http://schemas.openxmlformats.org/officeDocument/2006/relationships/slide" Target="slides/slide36.xml"/><Relationship Id="rId115" Type="http://schemas.openxmlformats.org/officeDocument/2006/relationships/slide" Target="slides/slide111.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99" Type="http://schemas.openxmlformats.org/officeDocument/2006/relationships/slide" Target="slides/slide195.xml"/><Relationship Id="rId203" Type="http://schemas.openxmlformats.org/officeDocument/2006/relationships/slide" Target="slides/slide199.xml"/><Relationship Id="rId19" Type="http://schemas.openxmlformats.org/officeDocument/2006/relationships/slide" Target="slides/slide15.xml"/><Relationship Id="rId224" Type="http://schemas.openxmlformats.org/officeDocument/2006/relationships/slide" Target="slides/slide220.xml"/><Relationship Id="rId245" Type="http://schemas.openxmlformats.org/officeDocument/2006/relationships/slide" Target="slides/slide241.xml"/><Relationship Id="rId30" Type="http://schemas.openxmlformats.org/officeDocument/2006/relationships/slide" Target="slides/slide2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189" Type="http://schemas.openxmlformats.org/officeDocument/2006/relationships/slide" Target="slides/slide185.xml"/><Relationship Id="rId3" Type="http://schemas.openxmlformats.org/officeDocument/2006/relationships/customXml" Target="../customXml/item3.xml"/><Relationship Id="rId214" Type="http://schemas.openxmlformats.org/officeDocument/2006/relationships/slide" Target="slides/slide210.xml"/><Relationship Id="rId235" Type="http://schemas.openxmlformats.org/officeDocument/2006/relationships/slide" Target="slides/slide231.xml"/><Relationship Id="rId256" Type="http://schemas.openxmlformats.org/officeDocument/2006/relationships/slide" Target="slides/slide252.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179" Type="http://schemas.openxmlformats.org/officeDocument/2006/relationships/slide" Target="slides/slide175.xml"/><Relationship Id="rId190" Type="http://schemas.openxmlformats.org/officeDocument/2006/relationships/slide" Target="slides/slide186.xml"/><Relationship Id="rId204" Type="http://schemas.openxmlformats.org/officeDocument/2006/relationships/slide" Target="slides/slide200.xml"/><Relationship Id="rId225" Type="http://schemas.openxmlformats.org/officeDocument/2006/relationships/slide" Target="slides/slide221.xml"/><Relationship Id="rId246" Type="http://schemas.openxmlformats.org/officeDocument/2006/relationships/slide" Target="slides/slide242.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94" Type="http://schemas.openxmlformats.org/officeDocument/2006/relationships/slide" Target="slides/slide90.xml"/><Relationship Id="rId148" Type="http://schemas.openxmlformats.org/officeDocument/2006/relationships/slide" Target="slides/slide144.xml"/><Relationship Id="rId169" Type="http://schemas.openxmlformats.org/officeDocument/2006/relationships/slide" Target="slides/slide165.xml"/><Relationship Id="rId4" Type="http://schemas.openxmlformats.org/officeDocument/2006/relationships/slideMaster" Target="slideMasters/slideMaster1.xml"/><Relationship Id="rId180" Type="http://schemas.openxmlformats.org/officeDocument/2006/relationships/slide" Target="slides/slide176.xml"/><Relationship Id="rId215" Type="http://schemas.openxmlformats.org/officeDocument/2006/relationships/slide" Target="slides/slide211.xml"/><Relationship Id="rId236" Type="http://schemas.openxmlformats.org/officeDocument/2006/relationships/slide" Target="slides/slide232.xml"/><Relationship Id="rId257" Type="http://schemas.openxmlformats.org/officeDocument/2006/relationships/slide" Target="slides/slide253.xml"/><Relationship Id="rId42" Type="http://schemas.openxmlformats.org/officeDocument/2006/relationships/slide" Target="slides/slide38.xml"/><Relationship Id="rId84" Type="http://schemas.openxmlformats.org/officeDocument/2006/relationships/slide" Target="slides/slide80.xml"/><Relationship Id="rId138" Type="http://schemas.openxmlformats.org/officeDocument/2006/relationships/slide" Target="slides/slide134.xml"/><Relationship Id="rId191" Type="http://schemas.openxmlformats.org/officeDocument/2006/relationships/slide" Target="slides/slide187.xml"/><Relationship Id="rId205" Type="http://schemas.openxmlformats.org/officeDocument/2006/relationships/slide" Target="slides/slide201.xml"/><Relationship Id="rId247" Type="http://schemas.openxmlformats.org/officeDocument/2006/relationships/slide" Target="slides/slide24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11/23/2022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11/23/2022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216.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217.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218.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219.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0.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221.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222.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223.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224.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225.xml.rels><?xml version="1.0" encoding="UTF-8" standalone="yes"?>
<Relationships xmlns="http://schemas.openxmlformats.org/package/2006/relationships"><Relationship Id="rId2" Type="http://schemas.openxmlformats.org/officeDocument/2006/relationships/slide" Target="../slides/slide232.xml"/><Relationship Id="rId1" Type="http://schemas.openxmlformats.org/officeDocument/2006/relationships/notesMaster" Target="../notesMasters/notesMaster1.xml"/></Relationships>
</file>

<file path=ppt/notesSlides/_rels/notesSlide226.xml.rels><?xml version="1.0" encoding="UTF-8" standalone="yes"?>
<Relationships xmlns="http://schemas.openxmlformats.org/package/2006/relationships"><Relationship Id="rId2" Type="http://schemas.openxmlformats.org/officeDocument/2006/relationships/slide" Target="../slides/slide233.xml"/><Relationship Id="rId1" Type="http://schemas.openxmlformats.org/officeDocument/2006/relationships/notesMaster" Target="../notesMasters/notesMaster1.xml"/></Relationships>
</file>

<file path=ppt/notesSlides/_rels/notesSlide227.xml.rels><?xml version="1.0" encoding="UTF-8" standalone="yes"?>
<Relationships xmlns="http://schemas.openxmlformats.org/package/2006/relationships"><Relationship Id="rId2" Type="http://schemas.openxmlformats.org/officeDocument/2006/relationships/slide" Target="../slides/slide234.xml"/><Relationship Id="rId1" Type="http://schemas.openxmlformats.org/officeDocument/2006/relationships/notesMaster" Target="../notesMasters/notesMaster1.xml"/></Relationships>
</file>

<file path=ppt/notesSlides/_rels/notesSlide228.xml.rels><?xml version="1.0" encoding="UTF-8" standalone="yes"?>
<Relationships xmlns="http://schemas.openxmlformats.org/package/2006/relationships"><Relationship Id="rId2" Type="http://schemas.openxmlformats.org/officeDocument/2006/relationships/slide" Target="../slides/slide235.xml"/><Relationship Id="rId1" Type="http://schemas.openxmlformats.org/officeDocument/2006/relationships/notesMaster" Target="../notesMasters/notesMaster1.xml"/></Relationships>
</file>

<file path=ppt/notesSlides/_rels/notesSlide229.xml.rels><?xml version="1.0" encoding="UTF-8" standalone="yes"?>
<Relationships xmlns="http://schemas.openxmlformats.org/package/2006/relationships"><Relationship Id="rId2" Type="http://schemas.openxmlformats.org/officeDocument/2006/relationships/slide" Target="../slides/slide2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0.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231.xml.rels><?xml version="1.0" encoding="UTF-8" standalone="yes"?>
<Relationships xmlns="http://schemas.openxmlformats.org/package/2006/relationships"><Relationship Id="rId2" Type="http://schemas.openxmlformats.org/officeDocument/2006/relationships/slide" Target="../slides/slide238.xml"/><Relationship Id="rId1" Type="http://schemas.openxmlformats.org/officeDocument/2006/relationships/notesMaster" Target="../notesMasters/notesMaster1.xml"/></Relationships>
</file>

<file path=ppt/notesSlides/_rels/notesSlide2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2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234.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235.xml.rels><?xml version="1.0" encoding="UTF-8" standalone="yes"?>
<Relationships xmlns="http://schemas.openxmlformats.org/package/2006/relationships"><Relationship Id="rId2" Type="http://schemas.openxmlformats.org/officeDocument/2006/relationships/slide" Target="../slides/slide242.xml"/><Relationship Id="rId1" Type="http://schemas.openxmlformats.org/officeDocument/2006/relationships/notesMaster" Target="../notesMasters/notesMaster1.xml"/></Relationships>
</file>

<file path=ppt/notesSlides/_rels/notesSlide236.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237.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238.xml.rels><?xml version="1.0" encoding="UTF-8" standalone="yes"?>
<Relationships xmlns="http://schemas.openxmlformats.org/package/2006/relationships"><Relationship Id="rId2" Type="http://schemas.openxmlformats.org/officeDocument/2006/relationships/slide" Target="../slides/slide245.xml"/><Relationship Id="rId1" Type="http://schemas.openxmlformats.org/officeDocument/2006/relationships/notesMaster" Target="../notesMasters/notesMaster1.xml"/></Relationships>
</file>

<file path=ppt/notesSlides/_rels/notesSlide239.xml.rels><?xml version="1.0" encoding="UTF-8" standalone="yes"?>
<Relationships xmlns="http://schemas.openxmlformats.org/package/2006/relationships"><Relationship Id="rId2" Type="http://schemas.openxmlformats.org/officeDocument/2006/relationships/slide" Target="../slides/slide2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0.xml.rels><?xml version="1.0" encoding="UTF-8" standalone="yes"?>
<Relationships xmlns="http://schemas.openxmlformats.org/package/2006/relationships"><Relationship Id="rId2" Type="http://schemas.openxmlformats.org/officeDocument/2006/relationships/slide" Target="../slides/slide247.xml"/><Relationship Id="rId1" Type="http://schemas.openxmlformats.org/officeDocument/2006/relationships/notesMaster" Target="../notesMasters/notesMaster1.xml"/></Relationships>
</file>

<file path=ppt/notesSlides/_rels/notesSlide241.xml.rels><?xml version="1.0" encoding="UTF-8" standalone="yes"?>
<Relationships xmlns="http://schemas.openxmlformats.org/package/2006/relationships"><Relationship Id="rId2" Type="http://schemas.openxmlformats.org/officeDocument/2006/relationships/slide" Target="../slides/slide249.xml"/><Relationship Id="rId1" Type="http://schemas.openxmlformats.org/officeDocument/2006/relationships/notesMaster" Target="../notesMasters/notesMaster1.xml"/></Relationships>
</file>

<file path=ppt/notesSlides/_rels/notesSlide242.xml.rels><?xml version="1.0" encoding="UTF-8" standalone="yes"?>
<Relationships xmlns="http://schemas.openxmlformats.org/package/2006/relationships"><Relationship Id="rId2" Type="http://schemas.openxmlformats.org/officeDocument/2006/relationships/slide" Target="../slides/slide250.xml"/><Relationship Id="rId1" Type="http://schemas.openxmlformats.org/officeDocument/2006/relationships/notesMaster" Target="../notesMasters/notesMaster1.xml"/></Relationships>
</file>

<file path=ppt/notesSlides/_rels/notesSlide243.xml.rels><?xml version="1.0" encoding="UTF-8" standalone="yes"?>
<Relationships xmlns="http://schemas.openxmlformats.org/package/2006/relationships"><Relationship Id="rId2" Type="http://schemas.openxmlformats.org/officeDocument/2006/relationships/slide" Target="../slides/slide251.xml"/><Relationship Id="rId1" Type="http://schemas.openxmlformats.org/officeDocument/2006/relationships/notesMaster" Target="../notesMasters/notesMaster1.xml"/></Relationships>
</file>

<file path=ppt/notesSlides/_rels/notesSlide244.xml.rels><?xml version="1.0" encoding="UTF-8" standalone="yes"?>
<Relationships xmlns="http://schemas.openxmlformats.org/package/2006/relationships"><Relationship Id="rId2" Type="http://schemas.openxmlformats.org/officeDocument/2006/relationships/slide" Target="../slides/slide252.xml"/><Relationship Id="rId1" Type="http://schemas.openxmlformats.org/officeDocument/2006/relationships/notesMaster" Target="../notesMasters/notesMaster1.xml"/></Relationships>
</file>

<file path=ppt/notesSlides/_rels/notesSlide245.xml.rels><?xml version="1.0" encoding="UTF-8" standalone="yes"?>
<Relationships xmlns="http://schemas.openxmlformats.org/package/2006/relationships"><Relationship Id="rId2" Type="http://schemas.openxmlformats.org/officeDocument/2006/relationships/slide" Target="../slides/slide253.xml"/><Relationship Id="rId1" Type="http://schemas.openxmlformats.org/officeDocument/2006/relationships/notesMaster" Target="../notesMasters/notesMaster1.xml"/></Relationships>
</file>

<file path=ppt/notesSlides/_rels/notesSlide246.xml.rels><?xml version="1.0" encoding="UTF-8" standalone="yes"?>
<Relationships xmlns="http://schemas.openxmlformats.org/package/2006/relationships"><Relationship Id="rId2" Type="http://schemas.openxmlformats.org/officeDocument/2006/relationships/slide" Target="../slides/slide2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a:t>
            </a:fld>
            <a:endParaRPr lang="en-US" dirty="0"/>
          </a:p>
        </p:txBody>
      </p:sp>
    </p:spTree>
    <p:extLst>
      <p:ext uri="{BB962C8B-B14F-4D97-AF65-F5344CB8AC3E}">
        <p14:creationId xmlns:p14="http://schemas.microsoft.com/office/powerpoint/2010/main" val="9796742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Vanishing Gradient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hoặc</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[-1,1]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[0,0.25]).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ở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cả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neural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85661981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Dual-RNN.</a:t>
            </a:r>
          </a:p>
        </p:txBody>
      </p:sp>
      <p:sp>
        <p:nvSpPr>
          <p:cNvPr id="4" name="Slide Number Placeholder 3"/>
          <p:cNvSpPr>
            <a:spLocks noGrp="1"/>
          </p:cNvSpPr>
          <p:nvPr>
            <p:ph type="sldNum" sz="quarter" idx="5"/>
          </p:nvPr>
        </p:nvSpPr>
        <p:spPr/>
        <p:txBody>
          <a:bodyPr/>
          <a:lstStyle/>
          <a:p>
            <a:fld id="{22289C57-55D7-40A4-A101-E74FAC7A092B}" type="slidenum">
              <a:rPr lang="en-US" smtClean="0"/>
              <a:t>103</a:t>
            </a:fld>
            <a:endParaRPr lang="en-US" dirty="0"/>
          </a:p>
        </p:txBody>
      </p:sp>
    </p:spTree>
    <p:extLst>
      <p:ext uri="{BB962C8B-B14F-4D97-AF65-F5344CB8AC3E}">
        <p14:creationId xmlns:p14="http://schemas.microsoft.com/office/powerpoint/2010/main" val="364287543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G: Tổng quát hóa </a:t>
            </a:r>
            <a:r>
              <a:rPr lang="vi-VN" sz="1800" dirty="0">
                <a:effectLst/>
                <a:latin typeface="Calibri" panose="020F0502020204030204" pitchFamily="34" charset="0"/>
                <a:ea typeface="Calibri" panose="020F0502020204030204" pitchFamily="34" charset="0"/>
                <a:cs typeface="Times New Roman" panose="02020603050405020304" pitchFamily="18" charset="0"/>
              </a:rPr>
              <a:t>là quá trình tạo và cập nhật biểu diễn bộ nhớ. nhóm nghiên cứu thiết kế mô-đun bộ nhớ bằng cách lưu trữ biểu đồ biểu diễn bộ nhớ tăng cường dưới dạng dữ kiện trong Ngân hàng bộ nhớ (MB) và chèn lịch sử bệnh nhân vào Bộ nhớ động (DM) dưới dạng các cặp khóa-giá trị để nắm bắt đầy đủ thông tin từ các chế độ xem khác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104</a:t>
            </a:fld>
            <a:endParaRPr lang="en-US" dirty="0"/>
          </a:p>
        </p:txBody>
      </p:sp>
    </p:spTree>
    <p:extLst>
      <p:ext uri="{BB962C8B-B14F-4D97-AF65-F5344CB8AC3E}">
        <p14:creationId xmlns:p14="http://schemas.microsoft.com/office/powerpoint/2010/main" val="376358981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O: Biểu diễn bộ nhớ đầu ra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tạo ra các đầu ra với biểu diễn bệnh nhân (truy vấn) và trạng thái bộ nhớ hiện tạ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R: Phản hồi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là bước cuối cùng để sử dụng biểu diễn bệnh nhân và đầu ra bộ nhớ để dự đoán thuốc đa nhãn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105</a:t>
            </a:fld>
            <a:endParaRPr lang="en-US" dirty="0"/>
          </a:p>
        </p:txBody>
      </p:sp>
    </p:spTree>
    <p:extLst>
      <p:ext uri="{BB962C8B-B14F-4D97-AF65-F5344CB8AC3E}">
        <p14:creationId xmlns:p14="http://schemas.microsoft.com/office/powerpoint/2010/main" val="20272102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nhau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106</a:t>
            </a:fld>
            <a:endParaRPr lang="en-US" dirty="0"/>
          </a:p>
        </p:txBody>
      </p:sp>
    </p:spTree>
    <p:extLst>
      <p:ext uri="{BB962C8B-B14F-4D97-AF65-F5344CB8AC3E}">
        <p14:creationId xmlns:p14="http://schemas.microsoft.com/office/powerpoint/2010/main" val="61144506"/>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Trong công việc này, nhóm nghiên cứu đã trình bày GAMNet, một mô hình học sâu từ đầu đến cuối nhằm tạo ra các đề xuất kết hợp thuốc hiệu quả và an toàn thông qua mạng bộ nhớ có ngân hàng bộ nhớ được tăng cường bằng cách sử dụng thuốc tích hợp và đồ thị DDI cũng như bộ nhớ động dựa trên tiền sử bệnh nhân.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GAMNet được tối ưu hóa để cân bằng giữa tính hiệu quả và an toàn bằng cách kết hợp khả năng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đoán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lệch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đa nhãn từ dữ liệu EHR và DDI đối với kiến ​​thức DDI</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Kết quả thử nghiệm về EHR trong thế giới thực cho thấy GAMNet vượt trội hơn tất cả các đường cơ sở trong các biện pháp đo lường hiệu quả và đạt được mức giảm tỷ lệ DDI 3:60% từ dữ liệu EHR hiện có. Khi nhóm nghiên cứu nhận thấy sự đánh đổi giữa các biện pháp hiệu quả và an toàn, một hướng nghiên cứu có thể bổ ích trong tương lai là đề xuất đồng thời các thuốc thay thế có cùng dấu hiệu của thuốc có hại nhưng sẽ không gây ra DDI bất lợi.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107</a:t>
            </a:fld>
            <a:endParaRPr lang="en-US" dirty="0"/>
          </a:p>
        </p:txBody>
      </p:sp>
    </p:spTree>
    <p:extLst>
      <p:ext uri="{BB962C8B-B14F-4D97-AF65-F5344CB8AC3E}">
        <p14:creationId xmlns:p14="http://schemas.microsoft.com/office/powerpoint/2010/main" val="192926128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Tổ</a:t>
            </a:r>
            <a:r>
              <a:rPr lang="en-US" dirty="0"/>
              <a:t> </a:t>
            </a:r>
            <a:r>
              <a:rPr lang="en-US" dirty="0" err="1"/>
              <a:t>chức</a:t>
            </a:r>
            <a:r>
              <a:rPr lang="en-US" dirty="0"/>
              <a:t> Y </a:t>
            </a:r>
            <a:r>
              <a:rPr lang="en-US" dirty="0" err="1"/>
              <a:t>tế</a:t>
            </a:r>
            <a:r>
              <a:rPr lang="en-US" dirty="0"/>
              <a:t> </a:t>
            </a:r>
            <a:r>
              <a:rPr lang="en-US" dirty="0" err="1"/>
              <a:t>Thế</a:t>
            </a:r>
            <a:r>
              <a:rPr lang="en-US" dirty="0"/>
              <a:t> </a:t>
            </a:r>
            <a:r>
              <a:rPr lang="en-US" dirty="0" err="1"/>
              <a:t>giới</a:t>
            </a:r>
            <a:r>
              <a:rPr lang="en-US" dirty="0"/>
              <a:t> (.WHO) </a:t>
            </a:r>
            <a:r>
              <a:rPr lang="en-US" dirty="0" err="1"/>
              <a:t>hiện</a:t>
            </a:r>
            <a:r>
              <a:rPr lang="en-US" dirty="0"/>
              <a:t> </a:t>
            </a:r>
            <a:r>
              <a:rPr lang="en-US" dirty="0" err="1"/>
              <a:t>đang</a:t>
            </a:r>
            <a:r>
              <a:rPr lang="en-US" dirty="0"/>
              <a:t> </a:t>
            </a:r>
            <a:r>
              <a:rPr lang="en-US" dirty="0" err="1"/>
              <a:t>phát</a:t>
            </a:r>
            <a:r>
              <a:rPr lang="en-US" dirty="0"/>
              <a:t> </a:t>
            </a:r>
            <a:r>
              <a:rPr lang="en-US" dirty="0" err="1"/>
              <a:t>triển</a:t>
            </a:r>
            <a:r>
              <a:rPr lang="en-US" dirty="0"/>
              <a:t> </a:t>
            </a:r>
            <a:r>
              <a:rPr lang="en-US" dirty="0" err="1"/>
              <a:t>và</a:t>
            </a:r>
            <a:r>
              <a:rPr lang="en-US" dirty="0"/>
              <a:t> </a:t>
            </a:r>
            <a:r>
              <a:rPr lang="en-US" dirty="0" err="1"/>
              <a:t>duy</a:t>
            </a:r>
            <a:r>
              <a:rPr lang="en-US" dirty="0"/>
              <a:t> </a:t>
            </a:r>
            <a:r>
              <a:rPr lang="en-US" dirty="0" err="1"/>
              <a:t>trì</a:t>
            </a:r>
            <a:r>
              <a:rPr lang="en-US" dirty="0"/>
              <a:t> </a:t>
            </a:r>
            <a:r>
              <a:rPr lang="en-US" dirty="0" err="1"/>
              <a:t>danh</a:t>
            </a:r>
            <a:r>
              <a:rPr lang="en-US" dirty="0"/>
              <a:t> </a:t>
            </a:r>
            <a:r>
              <a:rPr lang="en-US" dirty="0" err="1"/>
              <a:t>sách</a:t>
            </a:r>
            <a:r>
              <a:rPr lang="en-US" dirty="0"/>
              <a:t> </a:t>
            </a:r>
            <a:r>
              <a:rPr lang="en-US" dirty="0" err="1"/>
              <a:t>để</a:t>
            </a:r>
            <a:r>
              <a:rPr lang="en-US" dirty="0"/>
              <a:t> </a:t>
            </a:r>
            <a:r>
              <a:rPr lang="en-US" dirty="0" err="1"/>
              <a:t>các</a:t>
            </a:r>
            <a:r>
              <a:rPr lang="en-US" dirty="0"/>
              <a:t> </a:t>
            </a:r>
            <a:r>
              <a:rPr lang="en-US" dirty="0" err="1"/>
              <a:t>quốc</a:t>
            </a:r>
            <a:r>
              <a:rPr lang="en-US" dirty="0"/>
              <a:t> </a:t>
            </a:r>
            <a:r>
              <a:rPr lang="en-US" dirty="0" err="1"/>
              <a:t>gia</a:t>
            </a:r>
            <a:r>
              <a:rPr lang="en-US" dirty="0"/>
              <a:t> </a:t>
            </a:r>
            <a:r>
              <a:rPr lang="en-US" dirty="0" err="1"/>
              <a:t>thành</a:t>
            </a:r>
            <a:r>
              <a:rPr lang="en-US" dirty="0"/>
              <a:t> </a:t>
            </a:r>
            <a:r>
              <a:rPr lang="en-US" dirty="0" err="1"/>
              <a:t>viên</a:t>
            </a:r>
            <a:r>
              <a:rPr lang="en-US" dirty="0"/>
              <a:t> </a:t>
            </a:r>
            <a:r>
              <a:rPr lang="en-US" dirty="0" err="1"/>
              <a:t>sử</a:t>
            </a:r>
            <a:r>
              <a:rPr lang="en-US" dirty="0"/>
              <a:t> </a:t>
            </a:r>
            <a:r>
              <a:rPr lang="en-US" dirty="0" err="1"/>
              <a:t>dụng</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109</a:t>
            </a:fld>
            <a:endParaRPr lang="en-US" dirty="0"/>
          </a:p>
        </p:txBody>
      </p:sp>
    </p:spTree>
    <p:extLst>
      <p:ext uri="{BB962C8B-B14F-4D97-AF65-F5344CB8AC3E}">
        <p14:creationId xmlns:p14="http://schemas.microsoft.com/office/powerpoint/2010/main" val="2391560857"/>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Làm cách nào để xử lý vấn đề kích thước nhãn lớn?</a:t>
            </a:r>
            <a:endParaRPr lang="en-US" dirty="0"/>
          </a:p>
          <a:p>
            <a:pPr algn="l"/>
            <a:r>
              <a:rPr lang="vi-VN" dirty="0"/>
              <a:t>Làm thế nào để sử dụng dữ liệu đa phương thức?</a:t>
            </a:r>
            <a:endParaRPr lang="en-US" dirty="0"/>
          </a:p>
          <a:p>
            <a:pPr algn="l"/>
            <a:r>
              <a:rPr lang="vi-VN" dirty="0"/>
              <a:t>Làm thế nào để khử nhiễu các ghi chú lâm sàng?</a:t>
            </a:r>
            <a:endParaRPr lang="en-US" dirty="0"/>
          </a:p>
          <a:p>
            <a:endParaRPr lang="en-US" dirty="0"/>
          </a:p>
          <a:p>
            <a:endParaRPr lang="en-US" dirty="0"/>
          </a:p>
          <a:p>
            <a:r>
              <a:rPr lang="en-US" dirty="0" err="1"/>
              <a:t>Đầu</a:t>
            </a:r>
            <a:r>
              <a:rPr lang="en-US" dirty="0"/>
              <a:t> </a:t>
            </a:r>
            <a:r>
              <a:rPr lang="en-US" dirty="0" err="1"/>
              <a:t>vào</a:t>
            </a:r>
            <a:r>
              <a:rPr lang="en-US" dirty="0"/>
              <a:t> </a:t>
            </a:r>
            <a:r>
              <a:rPr lang="en-US" dirty="0" err="1"/>
              <a:t>và</a:t>
            </a:r>
            <a:r>
              <a:rPr lang="en-US" dirty="0"/>
              <a:t> </a:t>
            </a:r>
            <a:r>
              <a:rPr lang="en-US" dirty="0" err="1"/>
              <a:t>đầu</a:t>
            </a:r>
            <a:r>
              <a:rPr lang="en-US" dirty="0"/>
              <a:t> </a:t>
            </a:r>
            <a:r>
              <a:rPr lang="en-US" dirty="0" err="1"/>
              <a:t>ra</a:t>
            </a:r>
            <a:r>
              <a:rPr lang="en-US" dirty="0"/>
              <a:t> </a:t>
            </a:r>
            <a:r>
              <a:rPr lang="en-US" dirty="0" err="1"/>
              <a:t>lần</a:t>
            </a:r>
            <a:r>
              <a:rPr lang="en-US" dirty="0"/>
              <a:t> </a:t>
            </a:r>
            <a:r>
              <a:rPr lang="en-US" dirty="0" err="1"/>
              <a:t>lượt</a:t>
            </a:r>
            <a:r>
              <a:rPr lang="en-US" dirty="0"/>
              <a:t> là </a:t>
            </a:r>
            <a:r>
              <a:rPr lang="en-US" dirty="0" err="1"/>
              <a:t>văn</a:t>
            </a:r>
            <a:r>
              <a:rPr lang="en-US" dirty="0"/>
              <a:t> bản </a:t>
            </a:r>
            <a:r>
              <a:rPr lang="en-US" dirty="0" err="1"/>
              <a:t>lâm</a:t>
            </a:r>
            <a:r>
              <a:rPr lang="en-US" dirty="0"/>
              <a:t> </a:t>
            </a:r>
            <a:r>
              <a:rPr lang="en-US" dirty="0" err="1"/>
              <a:t>sàng</a:t>
            </a:r>
            <a:r>
              <a:rPr lang="en-US" dirty="0"/>
              <a:t> </a:t>
            </a:r>
            <a:r>
              <a:rPr lang="en-US" dirty="0" err="1"/>
              <a:t>và</a:t>
            </a:r>
            <a:r>
              <a:rPr lang="en-US" dirty="0"/>
              <a:t> </a:t>
            </a:r>
            <a:r>
              <a:rPr lang="en-US" dirty="0" err="1"/>
              <a:t>mã</a:t>
            </a:r>
            <a:r>
              <a:rPr lang="en-US" dirty="0"/>
              <a:t> ICD </a:t>
            </a:r>
            <a:r>
              <a:rPr lang="en-US" dirty="0" err="1"/>
              <a:t>dự</a:t>
            </a:r>
            <a:r>
              <a:rPr lang="en-US" dirty="0"/>
              <a:t> </a:t>
            </a:r>
            <a:r>
              <a:rPr lang="en-US" dirty="0" err="1"/>
              <a:t>đoán</a:t>
            </a:r>
            <a:r>
              <a:rPr lang="en-US" dirty="0"/>
              <a:t>.</a:t>
            </a:r>
          </a:p>
          <a:p>
            <a:r>
              <a:rPr lang="en-US" dirty="0" err="1"/>
              <a:t>Để</a:t>
            </a:r>
            <a:r>
              <a:rPr lang="en-US" dirty="0"/>
              <a:t> </a:t>
            </a:r>
            <a:r>
              <a:rPr lang="en-US" dirty="0" err="1"/>
              <a:t>dễ</a:t>
            </a:r>
            <a:r>
              <a:rPr lang="en-US" dirty="0"/>
              <a:t> </a:t>
            </a:r>
            <a:r>
              <a:rPr lang="en-US" dirty="0" err="1"/>
              <a:t>hiểu</a:t>
            </a:r>
            <a:r>
              <a:rPr lang="en-US" dirty="0"/>
              <a:t> </a:t>
            </a:r>
            <a:r>
              <a:rPr lang="en-US" dirty="0" err="1"/>
              <a:t>hơn</a:t>
            </a:r>
            <a:r>
              <a:rPr lang="en-US" dirty="0"/>
              <a:t>, </a:t>
            </a:r>
            <a:r>
              <a:rPr lang="en-US" dirty="0" err="1"/>
              <a:t>thì</a:t>
            </a:r>
            <a:r>
              <a:rPr lang="en-US" dirty="0"/>
              <a:t> ở </a:t>
            </a:r>
            <a:r>
              <a:rPr lang="en-US" dirty="0" err="1"/>
              <a:t>bên</a:t>
            </a:r>
            <a:r>
              <a:rPr lang="en-US" dirty="0"/>
              <a:t> </a:t>
            </a:r>
            <a:r>
              <a:rPr lang="en-US" dirty="0" err="1"/>
              <a:t>cạnh</a:t>
            </a:r>
            <a:r>
              <a:rPr lang="en-US" dirty="0"/>
              <a:t> </a:t>
            </a:r>
            <a:r>
              <a:rPr lang="en-US" dirty="0" err="1"/>
              <a:t>các</a:t>
            </a:r>
            <a:r>
              <a:rPr lang="en-US" dirty="0"/>
              <a:t> </a:t>
            </a:r>
            <a:r>
              <a:rPr lang="en-US" dirty="0" err="1"/>
              <a:t>mã</a:t>
            </a:r>
            <a:r>
              <a:rPr lang="en-US" dirty="0"/>
              <a:t> ICD có </a:t>
            </a:r>
            <a:r>
              <a:rPr lang="en-US" dirty="0" err="1"/>
              <a:t>tên</a:t>
            </a:r>
            <a:r>
              <a:rPr lang="en-US" dirty="0"/>
              <a:t> </a:t>
            </a:r>
            <a:r>
              <a:rPr lang="en-US" dirty="0" err="1"/>
              <a:t>bệnh</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110</a:t>
            </a:fld>
            <a:endParaRPr lang="en-US" dirty="0"/>
          </a:p>
        </p:txBody>
      </p:sp>
    </p:spTree>
    <p:extLst>
      <p:ext uri="{BB962C8B-B14F-4D97-AF65-F5344CB8AC3E}">
        <p14:creationId xmlns:p14="http://schemas.microsoft.com/office/powerpoint/2010/main" val="4867397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112</a:t>
            </a:fld>
            <a:endParaRPr lang="en-US" dirty="0"/>
          </a:p>
        </p:txBody>
      </p:sp>
    </p:spTree>
    <p:extLst>
      <p:ext uri="{BB962C8B-B14F-4D97-AF65-F5344CB8AC3E}">
        <p14:creationId xmlns:p14="http://schemas.microsoft.com/office/powerpoint/2010/main" val="15590590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t>Hầu</a:t>
            </a:r>
            <a:r>
              <a:rPr lang="en-US" sz="1100" dirty="0"/>
              <a:t> </a:t>
            </a:r>
            <a:r>
              <a:rPr lang="en-US" sz="1100" dirty="0" err="1"/>
              <a:t>hết</a:t>
            </a:r>
            <a:r>
              <a:rPr lang="en-US" sz="1100" dirty="0"/>
              <a:t> </a:t>
            </a:r>
            <a:r>
              <a:rPr lang="en-US" sz="1100" dirty="0" err="1"/>
              <a:t>các</a:t>
            </a:r>
            <a:r>
              <a:rPr lang="en-US" sz="1100" dirty="0"/>
              <a:t> </a:t>
            </a:r>
            <a:r>
              <a:rPr lang="en-US" sz="1100" dirty="0" err="1"/>
              <a:t>mô</a:t>
            </a:r>
            <a:r>
              <a:rPr lang="en-US" sz="1100" dirty="0"/>
              <a:t> </a:t>
            </a:r>
            <a:r>
              <a:rPr lang="en-US" sz="1100" dirty="0" err="1"/>
              <a:t>hình</a:t>
            </a:r>
            <a:r>
              <a:rPr lang="en-US" sz="1100" dirty="0"/>
              <a:t> </a:t>
            </a:r>
            <a:r>
              <a:rPr lang="en-US" sz="1100" dirty="0" err="1"/>
              <a:t>hiện</a:t>
            </a:r>
            <a:r>
              <a:rPr lang="en-US" sz="1100" dirty="0"/>
              <a:t> </a:t>
            </a:r>
            <a:r>
              <a:rPr lang="en-US" sz="1100" dirty="0" err="1"/>
              <a:t>tại</a:t>
            </a:r>
            <a:r>
              <a:rPr lang="en-US" sz="1100" dirty="0"/>
              <a:t> </a:t>
            </a:r>
            <a:r>
              <a:rPr lang="en-US" sz="1100" dirty="0" err="1"/>
              <a:t>thiếu</a:t>
            </a:r>
            <a:r>
              <a:rPr lang="en-US" sz="1100" dirty="0"/>
              <a:t> </a:t>
            </a:r>
            <a:r>
              <a:rPr lang="en-US" sz="1100" dirty="0" err="1"/>
              <a:t>cách</a:t>
            </a:r>
            <a:r>
              <a:rPr lang="en-US" sz="1100" dirty="0"/>
              <a:t> </a:t>
            </a:r>
            <a:r>
              <a:rPr lang="en-US" sz="1100" dirty="0" err="1"/>
              <a:t>để</a:t>
            </a:r>
            <a:r>
              <a:rPr lang="en-US" sz="1100" dirty="0"/>
              <a:t> </a:t>
            </a:r>
            <a:r>
              <a:rPr lang="en-US" sz="1100" dirty="0" err="1"/>
              <a:t>đọc</a:t>
            </a:r>
            <a:r>
              <a:rPr lang="en-US" sz="1100" dirty="0"/>
              <a:t> </a:t>
            </a:r>
            <a:r>
              <a:rPr lang="en-US" sz="1100" dirty="0" err="1"/>
              <a:t>và</a:t>
            </a:r>
            <a:r>
              <a:rPr lang="en-US" sz="1100" dirty="0"/>
              <a:t> </a:t>
            </a:r>
            <a:r>
              <a:rPr lang="en-US" sz="1100" dirty="0" err="1"/>
              <a:t>ghi</a:t>
            </a:r>
            <a:r>
              <a:rPr lang="en-US" sz="1100" dirty="0"/>
              <a:t> </a:t>
            </a:r>
            <a:r>
              <a:rPr lang="en-US" sz="1100" dirty="0" err="1"/>
              <a:t>thành</a:t>
            </a:r>
            <a:r>
              <a:rPr lang="en-US" sz="1100" dirty="0"/>
              <a:t> </a:t>
            </a:r>
            <a:r>
              <a:rPr lang="en-US" sz="1100" dirty="0" err="1"/>
              <a:t>phần</a:t>
            </a:r>
            <a:r>
              <a:rPr lang="en-US" sz="1100" dirty="0"/>
              <a:t> </a:t>
            </a:r>
            <a:r>
              <a:rPr lang="en-US" sz="1100" dirty="0" err="1"/>
              <a:t>bộ</a:t>
            </a:r>
            <a:r>
              <a:rPr lang="en-US" sz="1100" dirty="0"/>
              <a:t> </a:t>
            </a:r>
            <a:r>
              <a:rPr lang="en-US" sz="1100" dirty="0" err="1"/>
              <a:t>nhớ</a:t>
            </a:r>
            <a:r>
              <a:rPr lang="en-US" sz="1100" dirty="0"/>
              <a:t> </a:t>
            </a:r>
            <a:r>
              <a:rPr lang="en-US" sz="1100" dirty="0" err="1"/>
              <a:t>dài</a:t>
            </a:r>
            <a:r>
              <a:rPr lang="en-US" sz="1100" dirty="0"/>
              <a:t> </a:t>
            </a:r>
            <a:r>
              <a:rPr lang="en-US" sz="1100" dirty="0" err="1"/>
              <a:t>hạn</a:t>
            </a:r>
            <a:r>
              <a:rPr lang="en-US" sz="1100" dirty="0"/>
              <a:t> </a:t>
            </a:r>
            <a:r>
              <a:rPr lang="en-US" sz="1100" dirty="0" err="1"/>
              <a:t>một</a:t>
            </a:r>
            <a:r>
              <a:rPr lang="en-US" sz="1100" dirty="0"/>
              <a:t> </a:t>
            </a:r>
            <a:r>
              <a:rPr lang="en-US" sz="1100" dirty="0" err="1"/>
              <a:t>cách</a:t>
            </a:r>
            <a:r>
              <a:rPr lang="en-US" sz="1100" dirty="0"/>
              <a:t> </a:t>
            </a:r>
            <a:r>
              <a:rPr lang="en-US" sz="1100" dirty="0" err="1"/>
              <a:t>dễ</a:t>
            </a:r>
            <a:r>
              <a:rPr lang="en-US" sz="1100" dirty="0"/>
              <a:t> </a:t>
            </a:r>
            <a:r>
              <a:rPr lang="en-US" sz="1100" dirty="0" err="1"/>
              <a:t>dàng</a:t>
            </a:r>
            <a:r>
              <a:rPr lang="en-US" sz="1100" dirty="0"/>
              <a:t>.</a:t>
            </a:r>
          </a:p>
          <a:p>
            <a:pPr marL="742950" marR="0" lvl="1" indent="-285750">
              <a:lnSpc>
                <a:spcPct val="107000"/>
              </a:lnSpc>
              <a:spcBef>
                <a:spcPts val="0"/>
              </a:spcBef>
              <a:spcAft>
                <a:spcPts val="0"/>
              </a:spcAft>
              <a:buFont typeface="Courier New" panose="02070309020205020404" pitchFamily="49" charset="0"/>
              <a:buChar char="o"/>
            </a:pPr>
            <a:r>
              <a:rPr lang="en-US" sz="1100" dirty="0" err="1"/>
              <a:t>Bộ</a:t>
            </a:r>
            <a:r>
              <a:rPr lang="en-US" sz="1100" dirty="0"/>
              <a:t> </a:t>
            </a:r>
            <a:r>
              <a:rPr lang="en-US" sz="1100" dirty="0" err="1"/>
              <a:t>nhớ</a:t>
            </a:r>
            <a:r>
              <a:rPr lang="en-US" sz="1100" dirty="0"/>
              <a:t> </a:t>
            </a:r>
            <a:r>
              <a:rPr lang="en-US" sz="1100" dirty="0" err="1"/>
              <a:t>của</a:t>
            </a:r>
            <a:r>
              <a:rPr lang="en-US" sz="1100" dirty="0"/>
              <a:t> RNN </a:t>
            </a:r>
            <a:r>
              <a:rPr lang="en-US" sz="1100" dirty="0" err="1"/>
              <a:t>thường</a:t>
            </a:r>
            <a:r>
              <a:rPr lang="en-US" sz="1100" dirty="0"/>
              <a:t> </a:t>
            </a:r>
            <a:r>
              <a:rPr lang="en-US" sz="1100" dirty="0" err="1"/>
              <a:t>khá</a:t>
            </a:r>
            <a:r>
              <a:rPr lang="en-US" sz="1100" dirty="0"/>
              <a:t> </a:t>
            </a:r>
            <a:r>
              <a:rPr lang="en-US" sz="1100" dirty="0" err="1"/>
              <a:t>nhỏ</a:t>
            </a:r>
            <a:r>
              <a:rPr lang="en-US" sz="1100" dirty="0"/>
              <a:t>, </a:t>
            </a:r>
            <a:r>
              <a:rPr lang="vi-VN" sz="1100" dirty="0"/>
              <a:t>không đủ ngăn để ghi nhớ chính xác các sự kiện trong quá khứ (kiến thức được nén thành các vectơ dày đặc).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113</a:t>
            </a:fld>
            <a:endParaRPr lang="en-US" dirty="0"/>
          </a:p>
        </p:txBody>
      </p:sp>
    </p:spTree>
    <p:extLst>
      <p:ext uri="{BB962C8B-B14F-4D97-AF65-F5344CB8AC3E}">
        <p14:creationId xmlns:p14="http://schemas.microsoft.com/office/powerpoint/2010/main" val="134058159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Input feature map : </a:t>
            </a:r>
            <a:r>
              <a:rPr lang="en-US" sz="1100" dirty="0" err="1"/>
              <a:t>chuyển</a:t>
            </a:r>
            <a:r>
              <a:rPr lang="en-US" sz="1100" dirty="0"/>
              <a:t> </a:t>
            </a:r>
            <a:r>
              <a:rPr lang="en-US" sz="1100" dirty="0" err="1"/>
              <a:t>đổi</a:t>
            </a:r>
            <a:r>
              <a:rPr lang="en-US" sz="1100" dirty="0"/>
              <a:t> </a:t>
            </a:r>
            <a:r>
              <a:rPr lang="en-US" sz="1100" dirty="0" err="1"/>
              <a:t>đầu</a:t>
            </a:r>
            <a:r>
              <a:rPr lang="en-US" sz="1100" dirty="0"/>
              <a:t> </a:t>
            </a:r>
            <a:r>
              <a:rPr lang="en-US" sz="1100" dirty="0" err="1"/>
              <a:t>vào</a:t>
            </a:r>
            <a:r>
              <a:rPr lang="en-US" sz="1100" dirty="0"/>
              <a:t> </a:t>
            </a:r>
            <a:r>
              <a:rPr lang="en-US" sz="1100" dirty="0" err="1"/>
              <a:t>thành</a:t>
            </a:r>
            <a:r>
              <a:rPr lang="en-US" sz="1100" dirty="0"/>
              <a:t>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bên</a:t>
            </a:r>
            <a:r>
              <a:rPr lang="en-US" sz="1100" dirty="0"/>
              <a:t> </a:t>
            </a:r>
            <a:r>
              <a:rPr lang="en-US" sz="1100" dirty="0" err="1"/>
              <a:t>trong</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Generalization : </a:t>
            </a:r>
            <a:r>
              <a:rPr lang="vi-VN" sz="1100" dirty="0"/>
              <a:t>cập nhật những </a:t>
            </a:r>
            <a:r>
              <a:rPr lang="en-US" sz="1100" dirty="0" err="1"/>
              <a:t>bộ</a:t>
            </a:r>
            <a:r>
              <a:rPr lang="en-US" sz="1100" dirty="0"/>
              <a:t> </a:t>
            </a:r>
            <a:r>
              <a:rPr lang="en-US" sz="1100" dirty="0" err="1"/>
              <a:t>nhớ</a:t>
            </a:r>
            <a:r>
              <a:rPr lang="en-US" sz="1100" dirty="0"/>
              <a:t> </a:t>
            </a:r>
            <a:r>
              <a:rPr lang="vi-VN" sz="1100" dirty="0"/>
              <a:t>cũ với đầu vào mới. nhóm nghiên cứu gọi đây là sự khái quát hóa vì mạng có cơ hội nén và khái quát hóa các ký ức của nó ở giai đoạn này cho mục đích sử dụng trong tương lai.</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Output: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Response: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muốn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100" dirty="0">
                <a:effectLst/>
                <a:latin typeface="Calibri" panose="020F0502020204030204" pitchFamily="34" charset="0"/>
                <a:ea typeface="Calibri" panose="020F0502020204030204" pitchFamily="34" charset="0"/>
                <a:cs typeface="Times New Roman" panose="02020603050405020304" pitchFamily="18" charset="0"/>
              </a:rPr>
              <a:t> I, G, O, R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SVM,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114</a:t>
            </a:fld>
            <a:endParaRPr lang="en-US" dirty="0"/>
          </a:p>
        </p:txBody>
      </p:sp>
    </p:spTree>
    <p:extLst>
      <p:ext uri="{BB962C8B-B14F-4D97-AF65-F5344CB8AC3E}">
        <p14:creationId xmlns:p14="http://schemas.microsoft.com/office/powerpoint/2010/main" val="13318676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Exploding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96286005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Input feature map : </a:t>
            </a:r>
            <a:r>
              <a:rPr lang="en-US" sz="1100" dirty="0" err="1"/>
              <a:t>chuyển</a:t>
            </a:r>
            <a:r>
              <a:rPr lang="en-US" sz="1100" dirty="0"/>
              <a:t> </a:t>
            </a:r>
            <a:r>
              <a:rPr lang="en-US" sz="1100" dirty="0" err="1"/>
              <a:t>đổi</a:t>
            </a:r>
            <a:r>
              <a:rPr lang="en-US" sz="1100" dirty="0"/>
              <a:t> </a:t>
            </a:r>
            <a:r>
              <a:rPr lang="en-US" sz="1100" dirty="0" err="1"/>
              <a:t>đầu</a:t>
            </a:r>
            <a:r>
              <a:rPr lang="en-US" sz="1100" dirty="0"/>
              <a:t> </a:t>
            </a:r>
            <a:r>
              <a:rPr lang="en-US" sz="1100" dirty="0" err="1"/>
              <a:t>vào</a:t>
            </a:r>
            <a:r>
              <a:rPr lang="en-US" sz="1100" dirty="0"/>
              <a:t> </a:t>
            </a:r>
            <a:r>
              <a:rPr lang="en-US" sz="1100" dirty="0" err="1"/>
              <a:t>thành</a:t>
            </a:r>
            <a:r>
              <a:rPr lang="en-US" sz="1100" dirty="0"/>
              <a:t>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bên</a:t>
            </a:r>
            <a:r>
              <a:rPr lang="en-US" sz="1100" dirty="0"/>
              <a:t> </a:t>
            </a:r>
            <a:r>
              <a:rPr lang="en-US" sz="1100" dirty="0" err="1"/>
              <a:t>trong</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t>Generalization : </a:t>
            </a:r>
            <a:r>
              <a:rPr lang="vi-VN" sz="1100" dirty="0"/>
              <a:t>cập nhật những </a:t>
            </a:r>
            <a:r>
              <a:rPr lang="en-US" sz="1100" dirty="0" err="1"/>
              <a:t>bộ</a:t>
            </a:r>
            <a:r>
              <a:rPr lang="en-US" sz="1100" dirty="0"/>
              <a:t> </a:t>
            </a:r>
            <a:r>
              <a:rPr lang="en-US" sz="1100" dirty="0" err="1"/>
              <a:t>nhớ</a:t>
            </a:r>
            <a:r>
              <a:rPr lang="en-US" sz="1100" dirty="0"/>
              <a:t> </a:t>
            </a:r>
            <a:r>
              <a:rPr lang="vi-VN" sz="1100" dirty="0"/>
              <a:t>cũ với đầu vào mới. nhóm nghiên cứu gọi đây là sự khái quát hóa vì mạng có cơ hội nén và khái quát hóa các ký ức của nó ở giai đoạn này cho mục đích sử dụng trong tương lai.</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Output: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Response: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mong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muốn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hồi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động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100" dirty="0">
                <a:effectLst/>
                <a:latin typeface="Calibri" panose="020F0502020204030204" pitchFamily="34" charset="0"/>
                <a:ea typeface="Calibri" panose="020F0502020204030204" pitchFamily="34" charset="0"/>
                <a:cs typeface="Times New Roman" panose="02020603050405020304" pitchFamily="18" charset="0"/>
              </a:rPr>
              <a:t> I, G, O, R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máy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SVM,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115</a:t>
            </a:fld>
            <a:endParaRPr lang="en-US" dirty="0"/>
          </a:p>
        </p:txBody>
      </p:sp>
    </p:spTree>
    <p:extLst>
      <p:ext uri="{BB962C8B-B14F-4D97-AF65-F5344CB8AC3E}">
        <p14:creationId xmlns:p14="http://schemas.microsoft.com/office/powerpoint/2010/main" val="578204715"/>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100" dirty="0"/>
              <a:t>Nếu tập hợp các ký ức được lưu trữ là rất lớn, thì việc tính điểm tất cả chúng</a:t>
            </a:r>
            <a:r>
              <a:rPr lang="en-US" sz="1100" dirty="0"/>
              <a:t> </a:t>
            </a:r>
            <a:r>
              <a:rPr lang="en-US" sz="1100" dirty="0" err="1"/>
              <a:t>rất</a:t>
            </a:r>
            <a:r>
              <a:rPr lang="en-US" sz="1100" dirty="0"/>
              <a:t> </a:t>
            </a:r>
            <a:r>
              <a:rPr lang="en-US" sz="1100" dirty="0" err="1"/>
              <a:t>tốn</a:t>
            </a:r>
            <a:r>
              <a:rPr lang="en-US" sz="1100" dirty="0"/>
              <a:t> </a:t>
            </a:r>
            <a:r>
              <a:rPr lang="en-US" sz="1100" dirty="0" err="1"/>
              <a:t>kém</a:t>
            </a:r>
            <a:r>
              <a:rPr lang="vi-VN" sz="1100" dirty="0"/>
              <a:t> </a:t>
            </a:r>
            <a:r>
              <a:rPr lang="en-US" sz="1100" dirty="0"/>
              <a:t>||</a:t>
            </a:r>
            <a:r>
              <a:rPr lang="vi-VN" sz="1100" dirty="0"/>
              <a:t>như trong phương trình (2) và (3) sẽ rất tốn kém.</a:t>
            </a:r>
            <a:r>
              <a:rPr lang="en-US" sz="1100" dirty="0"/>
              <a:t>||</a:t>
            </a: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100" dirty="0"/>
              <a:t> Thay vào đó, nhóm nghiên cứu khám phá các thủ thuật băm để tăng tốc độ tra cứu: băm đầu vào I(x) vào một hoặc nhiều nhóm và sau đó chỉ chấm điểm các </a:t>
            </a:r>
            <a:r>
              <a:rPr lang="en-US" sz="1100" dirty="0" err="1"/>
              <a:t>ký</a:t>
            </a:r>
            <a:r>
              <a:rPr lang="en-US" sz="1100" dirty="0"/>
              <a:t> </a:t>
            </a:r>
            <a:r>
              <a:rPr lang="en-US" sz="1100" dirty="0" err="1"/>
              <a:t>ức</a:t>
            </a:r>
            <a:r>
              <a:rPr lang="en-US" sz="1100" dirty="0"/>
              <a:t> </a:t>
            </a:r>
            <a:r>
              <a:rPr lang="vi-VN" sz="1100" dirty="0"/>
              <a:t>nằm trong cùng một nhóm.</a:t>
            </a:r>
            <a:endParaRPr lang="en-US" sz="11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100" dirty="0">
                <a:effectLst/>
                <a:latin typeface="Calibri" panose="020F0502020204030204" pitchFamily="34" charset="0"/>
                <a:ea typeface="Calibri" panose="020F0502020204030204" pitchFamily="34" charset="0"/>
                <a:cs typeface="Times New Roman" panose="02020603050405020304" pitchFamily="18" charset="0"/>
              </a:rPr>
              <a:t>Hai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băm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băm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(ii)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cụm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116</a:t>
            </a:fld>
            <a:endParaRPr lang="en-US" dirty="0"/>
          </a:p>
        </p:txBody>
      </p:sp>
    </p:spTree>
    <p:extLst>
      <p:ext uri="{BB962C8B-B14F-4D97-AF65-F5344CB8AC3E}">
        <p14:creationId xmlns:p14="http://schemas.microsoft.com/office/powerpoint/2010/main" val="308776416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117</a:t>
            </a:fld>
            <a:endParaRPr lang="en-US" dirty="0"/>
          </a:p>
        </p:txBody>
      </p:sp>
    </p:spTree>
    <p:extLst>
      <p:ext uri="{BB962C8B-B14F-4D97-AF65-F5344CB8AC3E}">
        <p14:creationId xmlns:p14="http://schemas.microsoft.com/office/powerpoint/2010/main" val="300980443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t>Phiên</a:t>
            </a:r>
            <a:r>
              <a:rPr lang="en-US" sz="1800" dirty="0"/>
              <a:t> bản </a:t>
            </a:r>
            <a:r>
              <a:rPr lang="en-US" sz="1800" dirty="0" err="1"/>
              <a:t>mở</a:t>
            </a:r>
            <a:r>
              <a:rPr lang="en-US" sz="1800" dirty="0"/>
              <a:t> </a:t>
            </a:r>
            <a:r>
              <a:rPr lang="en-US" sz="1800" dirty="0" err="1"/>
              <a:t>rộng</a:t>
            </a:r>
            <a:r>
              <a:rPr lang="en-US" sz="1800" dirty="0"/>
              <a:t> </a:t>
            </a:r>
            <a:r>
              <a:rPr lang="en-US" sz="1800" dirty="0" err="1"/>
              <a:t>của</a:t>
            </a:r>
            <a:r>
              <a:rPr lang="en-US" sz="1800" dirty="0"/>
              <a:t> RNN Encoder–Decoder  </a:t>
            </a:r>
            <a:r>
              <a:rPr lang="en-US" sz="1800" dirty="0" err="1"/>
              <a:t>với</a:t>
            </a:r>
            <a:r>
              <a:rPr lang="en-US" sz="1800" dirty="0"/>
              <a:t> </a:t>
            </a:r>
            <a:r>
              <a:rPr lang="vi-VN" sz="1800" b="0" i="0" dirty="0">
                <a:solidFill>
                  <a:srgbClr val="000000"/>
                </a:solidFill>
                <a:effectLst/>
                <a:latin typeface="NimbusRomNo9L-Regu"/>
              </a:rPr>
              <a:t>nhiều bước tính toán </a:t>
            </a:r>
            <a:r>
              <a:rPr lang="en-US" sz="1800" b="0" i="0" dirty="0">
                <a:solidFill>
                  <a:srgbClr val="000000"/>
                </a:solidFill>
                <a:effectLst/>
                <a:latin typeface="NimbusRomNo9L-Regu"/>
              </a:rPr>
              <a:t>(</a:t>
            </a:r>
            <a:r>
              <a:rPr lang="vi-VN" sz="1800" b="0" i="0" dirty="0">
                <a:solidFill>
                  <a:srgbClr val="000000"/>
                </a:solidFill>
                <a:effectLst/>
                <a:latin typeface="NimbusRomNo9L-Regu"/>
              </a:rPr>
              <a:t>mà nhóm nghiên cứu gọi là“hops”) trên mỗi ký hiệu đầu ra.</a:t>
            </a: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b="0" i="0" dirty="0" err="1">
                <a:solidFill>
                  <a:srgbClr val="000000"/>
                </a:solidFill>
                <a:effectLst/>
                <a:latin typeface="NimbusRomNo9L-Regu"/>
              </a:rPr>
              <a:t>Nguồn</a:t>
            </a:r>
            <a:r>
              <a:rPr lang="en-US" sz="1800" b="0" i="0" dirty="0">
                <a:solidFill>
                  <a:srgbClr val="000000"/>
                </a:solidFill>
                <a:effectLst/>
                <a:latin typeface="NimbusRomNo9L-Regu"/>
              </a:rPr>
              <a:t> : NEURAL MACHINE TRANSLATION BY JOINTLY LEARNING TO ALIGN AND TRANSLATE</a:t>
            </a:r>
            <a:r>
              <a:rPr lang="en-US" sz="1600" dirty="0"/>
              <a:t> </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118</a:t>
            </a:fld>
            <a:endParaRPr lang="en-US" dirty="0"/>
          </a:p>
        </p:txBody>
      </p:sp>
    </p:spTree>
    <p:extLst>
      <p:ext uri="{BB962C8B-B14F-4D97-AF65-F5344CB8AC3E}">
        <p14:creationId xmlns:p14="http://schemas.microsoft.com/office/powerpoint/2010/main" val="2429281537"/>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119</a:t>
            </a:fld>
            <a:endParaRPr lang="en-US" dirty="0"/>
          </a:p>
        </p:txBody>
      </p:sp>
    </p:spTree>
    <p:extLst>
      <p:ext uri="{BB962C8B-B14F-4D97-AF65-F5344CB8AC3E}">
        <p14:creationId xmlns:p14="http://schemas.microsoft.com/office/powerpoint/2010/main" val="130649528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120</a:t>
            </a:fld>
            <a:endParaRPr lang="en-US" dirty="0"/>
          </a:p>
        </p:txBody>
      </p:sp>
    </p:spTree>
    <p:extLst>
      <p:ext uri="{BB962C8B-B14F-4D97-AF65-F5344CB8AC3E}">
        <p14:creationId xmlns:p14="http://schemas.microsoft.com/office/powerpoint/2010/main" val="254691261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600" dirty="0" err="1"/>
              <a:t>Mô</a:t>
            </a:r>
            <a:r>
              <a:rPr lang="en-US" sz="1600" dirty="0"/>
              <a:t> </a:t>
            </a:r>
            <a:r>
              <a:rPr lang="en-US" sz="1600" dirty="0" err="1"/>
              <a:t>hình</a:t>
            </a:r>
            <a:r>
              <a:rPr lang="en-US" sz="1600" dirty="0"/>
              <a:t> </a:t>
            </a:r>
            <a:r>
              <a:rPr lang="en-US" sz="1600" dirty="0" err="1"/>
              <a:t>phải</a:t>
            </a:r>
            <a:r>
              <a:rPr lang="en-US" sz="1600" dirty="0"/>
              <a:t> </a:t>
            </a:r>
            <a:r>
              <a:rPr lang="en-US" sz="1600" dirty="0" err="1"/>
              <a:t>tự</a:t>
            </a:r>
            <a:r>
              <a:rPr lang="en-US" sz="1600" dirty="0"/>
              <a:t> </a:t>
            </a:r>
            <a:r>
              <a:rPr lang="en-US" sz="1600" dirty="0" err="1"/>
              <a:t>suy</a:t>
            </a:r>
            <a:r>
              <a:rPr lang="en-US" sz="1600" dirty="0"/>
              <a:t> </a:t>
            </a:r>
            <a:r>
              <a:rPr lang="en-US" sz="1600" dirty="0" err="1"/>
              <a:t>luận</a:t>
            </a:r>
            <a:r>
              <a:rPr lang="en-US" sz="1600" dirty="0"/>
              <a:t> </a:t>
            </a:r>
            <a:r>
              <a:rPr lang="en-US" sz="1600" dirty="0" err="1"/>
              <a:t>tại</a:t>
            </a:r>
            <a:r>
              <a:rPr lang="en-US" sz="1600" dirty="0"/>
              <a:t> </a:t>
            </a:r>
            <a:r>
              <a:rPr lang="en-US" sz="1600" dirty="0" err="1"/>
              <a:t>thời</a:t>
            </a:r>
            <a:r>
              <a:rPr lang="en-US" sz="1600" dirty="0"/>
              <a:t> </a:t>
            </a:r>
            <a:r>
              <a:rPr lang="en-US" sz="1600" dirty="0" err="1"/>
              <a:t>điểm</a:t>
            </a:r>
            <a:r>
              <a:rPr lang="en-US" sz="1600" dirty="0"/>
              <a:t> </a:t>
            </a:r>
            <a:r>
              <a:rPr lang="en-US" sz="1600" dirty="0" err="1"/>
              <a:t>huấn</a:t>
            </a:r>
            <a:r>
              <a:rPr lang="en-US" sz="1600" dirty="0"/>
              <a:t> </a:t>
            </a:r>
            <a:r>
              <a:rPr lang="en-US" sz="1600" dirty="0" err="1"/>
              <a:t>luyện</a:t>
            </a:r>
            <a:r>
              <a:rPr lang="en-US" sz="1600" dirty="0"/>
              <a:t> </a:t>
            </a:r>
            <a:r>
              <a:rPr lang="en-US" sz="1600" dirty="0" err="1"/>
              <a:t>và</a:t>
            </a:r>
            <a:r>
              <a:rPr lang="en-US" sz="1600" dirty="0"/>
              <a:t> </a:t>
            </a:r>
            <a:r>
              <a:rPr lang="en-US" sz="1600" dirty="0" err="1"/>
              <a:t>kiểm</a:t>
            </a:r>
            <a:r>
              <a:rPr lang="en-US" sz="1600" dirty="0"/>
              <a:t> </a:t>
            </a:r>
            <a:r>
              <a:rPr lang="en-US" sz="1600" dirty="0" err="1"/>
              <a:t>tra</a:t>
            </a:r>
            <a:r>
              <a:rPr lang="en-US" sz="1600" dirty="0"/>
              <a:t> </a:t>
            </a:r>
            <a:r>
              <a:rPr lang="en-US" sz="1600" dirty="0" err="1"/>
              <a:t>câu</a:t>
            </a:r>
            <a:r>
              <a:rPr lang="en-US" sz="1600" dirty="0"/>
              <a:t> </a:t>
            </a:r>
            <a:r>
              <a:rPr lang="en-US" sz="1600" dirty="0" err="1"/>
              <a:t>nào</a:t>
            </a:r>
            <a:r>
              <a:rPr lang="en-US" sz="1600" dirty="0"/>
              <a:t> </a:t>
            </a:r>
            <a:r>
              <a:rPr lang="en-US" sz="1600" dirty="0" err="1"/>
              <a:t>phù</a:t>
            </a:r>
            <a:r>
              <a:rPr lang="en-US" sz="1600" dirty="0"/>
              <a:t> </a:t>
            </a:r>
            <a:r>
              <a:rPr lang="en-US" sz="1600" dirty="0" err="1"/>
              <a:t>hợp</a:t>
            </a:r>
            <a:r>
              <a:rPr lang="en-US" sz="1600" dirty="0"/>
              <a:t> </a:t>
            </a:r>
            <a:r>
              <a:rPr lang="en-US" sz="1600" dirty="0" err="1"/>
              <a:t>và</a:t>
            </a:r>
            <a:r>
              <a:rPr lang="en-US" sz="1600" dirty="0"/>
              <a:t> </a:t>
            </a:r>
            <a:r>
              <a:rPr lang="en-US" sz="1600" dirty="0" err="1"/>
              <a:t>câu</a:t>
            </a:r>
            <a:r>
              <a:rPr lang="en-US" sz="1600" dirty="0"/>
              <a:t> </a:t>
            </a:r>
            <a:r>
              <a:rPr lang="en-US" sz="1600" dirty="0" err="1"/>
              <a:t>nào</a:t>
            </a:r>
            <a:r>
              <a:rPr lang="en-US" sz="1600" dirty="0"/>
              <a:t> </a:t>
            </a:r>
            <a:r>
              <a:rPr lang="en-US" sz="1600" dirty="0" err="1"/>
              <a:t>không</a:t>
            </a:r>
            <a:r>
              <a:rPr lang="en-US" sz="1600" dirty="0"/>
              <a:t>.</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121</a:t>
            </a:fld>
            <a:endParaRPr lang="en-US" dirty="0"/>
          </a:p>
        </p:txBody>
      </p:sp>
    </p:spTree>
    <p:extLst>
      <p:ext uri="{BB962C8B-B14F-4D97-AF65-F5344CB8AC3E}">
        <p14:creationId xmlns:p14="http://schemas.microsoft.com/office/powerpoint/2010/main" val="133257510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800" b="0" i="0" dirty="0">
                <a:solidFill>
                  <a:srgbClr val="000000"/>
                </a:solidFill>
                <a:effectLst/>
                <a:latin typeface="NimbusRomNo9L-Regu"/>
              </a:rPr>
              <a:t>So với việc triển khai Mạng bộ nhớ, </a:t>
            </a:r>
            <a:r>
              <a:rPr lang="en-US" sz="1800" b="0" i="0" dirty="0" err="1">
                <a:solidFill>
                  <a:srgbClr val="000000"/>
                </a:solidFill>
                <a:effectLst/>
                <a:latin typeface="NimbusRomNo9L-Regu"/>
              </a:rPr>
              <a:t>mô</a:t>
            </a:r>
            <a:r>
              <a:rPr lang="en-US" sz="1800" b="0" i="0" dirty="0">
                <a:solidFill>
                  <a:srgbClr val="000000"/>
                </a:solidFill>
                <a:effectLst/>
                <a:latin typeface="NimbusRomNo9L-Regu"/>
              </a:rPr>
              <a:t> </a:t>
            </a:r>
            <a:r>
              <a:rPr lang="en-US" sz="1800" b="0" i="0" dirty="0" err="1">
                <a:solidFill>
                  <a:srgbClr val="000000"/>
                </a:solidFill>
                <a:effectLst/>
                <a:latin typeface="NimbusRomNo9L-Regu"/>
              </a:rPr>
              <a:t>hình</a:t>
            </a:r>
            <a:r>
              <a:rPr lang="en-US" sz="1800" b="0" i="0" dirty="0">
                <a:solidFill>
                  <a:srgbClr val="000000"/>
                </a:solidFill>
                <a:effectLst/>
                <a:latin typeface="NimbusRomNo9L-Regu"/>
              </a:rPr>
              <a:t> </a:t>
            </a:r>
            <a:r>
              <a:rPr lang="en-US" sz="1800" b="0" i="0" dirty="0" err="1">
                <a:solidFill>
                  <a:srgbClr val="000000"/>
                </a:solidFill>
                <a:effectLst/>
                <a:latin typeface="NimbusRomNo9L-Regu"/>
              </a:rPr>
              <a:t>này</a:t>
            </a:r>
            <a:r>
              <a:rPr lang="en-US" sz="1800" b="0" i="0" dirty="0">
                <a:solidFill>
                  <a:srgbClr val="000000"/>
                </a:solidFill>
                <a:effectLst/>
                <a:latin typeface="NimbusRomNo9L-Regu"/>
              </a:rPr>
              <a:t> </a:t>
            </a:r>
            <a:r>
              <a:rPr lang="vi-VN" sz="1800" b="0" i="0" dirty="0">
                <a:solidFill>
                  <a:srgbClr val="000000"/>
                </a:solidFill>
                <a:effectLst/>
                <a:latin typeface="NimbusRomNo9L-Regu"/>
              </a:rPr>
              <a:t>không có sự giám sát của các sự kiện hỗ trợ và vì vậy mô hình của nhóm nghiên cứu có thể được sử dụng trong phạm vi cài đặt rộng hơn.</a:t>
            </a:r>
            <a:endParaRPr lang="en-US" sz="1800" b="0" i="0" dirty="0">
              <a:solidFill>
                <a:srgbClr val="000000"/>
              </a:solidFill>
              <a:effectLst/>
              <a:latin typeface="NimbusRomNo9L-Regu"/>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600" dirty="0"/>
              <a:t>Mô hình của nhóm nghiên cứu đạt hiệu suất tốt hơn đáng kể so với các đường cơ sở khác có cùng mức độ giám sát. </a:t>
            </a:r>
            <a:endParaRPr lang="en-US" sz="1600" dirty="0"/>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vi-VN" sz="1600" dirty="0"/>
              <a:t>Về các tác vụ mô hình hóa ngôn ngữ, nó vượt trội hơn một chút so với các RNN và LSTM đã điều chỉnh có độ phức tạp tương đương. Trên cả hai tác vụ</a:t>
            </a:r>
            <a:r>
              <a:rPr lang="en-US" sz="1600" dirty="0"/>
              <a:t> </a:t>
            </a:r>
            <a:r>
              <a:rPr lang="en-US" sz="1600" dirty="0" err="1"/>
              <a:t>trả</a:t>
            </a:r>
            <a:r>
              <a:rPr lang="en-US" sz="1600" dirty="0"/>
              <a:t> </a:t>
            </a:r>
            <a:r>
              <a:rPr lang="en-US" sz="1600" dirty="0" err="1"/>
              <a:t>lời</a:t>
            </a:r>
            <a:r>
              <a:rPr lang="en-US" sz="1600" dirty="0"/>
              <a:t> </a:t>
            </a:r>
            <a:r>
              <a:rPr lang="en-US" sz="1600" dirty="0" err="1"/>
              <a:t>câu</a:t>
            </a:r>
            <a:r>
              <a:rPr lang="en-US" sz="1600" dirty="0"/>
              <a:t> </a:t>
            </a:r>
            <a:r>
              <a:rPr lang="en-US" sz="1600" dirty="0" err="1"/>
              <a:t>hỏi</a:t>
            </a:r>
            <a:r>
              <a:rPr lang="en-US" sz="1600" dirty="0"/>
              <a:t> </a:t>
            </a:r>
            <a:r>
              <a:rPr lang="en-US" sz="1600" dirty="0" err="1"/>
              <a:t>và</a:t>
            </a:r>
            <a:r>
              <a:rPr lang="en-US" sz="1600" dirty="0"/>
              <a:t> </a:t>
            </a:r>
            <a:r>
              <a:rPr lang="en-US" sz="1600" dirty="0" err="1"/>
              <a:t>mô</a:t>
            </a:r>
            <a:r>
              <a:rPr lang="en-US" sz="1600" dirty="0"/>
              <a:t> </a:t>
            </a:r>
            <a:r>
              <a:rPr lang="en-US" sz="1600" dirty="0" err="1"/>
              <a:t>hình</a:t>
            </a:r>
            <a:r>
              <a:rPr lang="en-US" sz="1600" dirty="0"/>
              <a:t> </a:t>
            </a:r>
            <a:r>
              <a:rPr lang="en-US" sz="1600" dirty="0" err="1"/>
              <a:t>hóa</a:t>
            </a:r>
            <a:r>
              <a:rPr lang="en-US" sz="1600" dirty="0"/>
              <a:t> </a:t>
            </a:r>
            <a:r>
              <a:rPr lang="en-US" sz="1600" dirty="0" err="1"/>
              <a:t>ngôn</a:t>
            </a:r>
            <a:r>
              <a:rPr lang="en-US" sz="1600" dirty="0"/>
              <a:t> </a:t>
            </a:r>
            <a:r>
              <a:rPr lang="en-US" sz="1600" dirty="0" err="1"/>
              <a:t>ngữ</a:t>
            </a:r>
            <a:r>
              <a:rPr lang="vi-VN" sz="1600" dirty="0"/>
              <a:t>, chúng ta có thể thấy rằng việc tăng số bước nhảy bộ nhớ sẽ cải thiện hiệu suất.</a:t>
            </a:r>
            <a:br>
              <a:rPr lang="en-US" sz="1600" dirty="0"/>
            </a:b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122</a:t>
            </a:fld>
            <a:endParaRPr lang="en-US" dirty="0"/>
          </a:p>
        </p:txBody>
      </p:sp>
    </p:spTree>
    <p:extLst>
      <p:ext uri="{BB962C8B-B14F-4D97-AF65-F5344CB8AC3E}">
        <p14:creationId xmlns:p14="http://schemas.microsoft.com/office/powerpoint/2010/main" val="1655339549"/>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Mạng</a:t>
            </a:r>
            <a:r>
              <a:rPr lang="en-US" dirty="0"/>
              <a:t> </a:t>
            </a:r>
            <a:r>
              <a:rPr lang="en-US" dirty="0" err="1"/>
              <a:t>thần</a:t>
            </a:r>
            <a:r>
              <a:rPr lang="en-US" dirty="0"/>
              <a:t> </a:t>
            </a:r>
            <a:r>
              <a:rPr lang="en-US" dirty="0" err="1"/>
              <a:t>kinh</a:t>
            </a:r>
            <a:r>
              <a:rPr lang="en-US" dirty="0"/>
              <a:t> </a:t>
            </a:r>
            <a:r>
              <a:rPr lang="en-US" dirty="0" err="1"/>
              <a:t>bộ</a:t>
            </a:r>
            <a:r>
              <a:rPr lang="en-US" dirty="0"/>
              <a:t> </a:t>
            </a:r>
            <a:r>
              <a:rPr lang="en-US" dirty="0" err="1"/>
              <a:t>nhớ</a:t>
            </a:r>
            <a:r>
              <a:rPr lang="en-US" dirty="0"/>
              <a:t> </a:t>
            </a:r>
            <a:r>
              <a:rPr lang="en-US" dirty="0" err="1"/>
              <a:t>cô</a:t>
            </a:r>
            <a:r>
              <a:rPr lang="en-US" dirty="0"/>
              <a:t> </a:t>
            </a:r>
            <a:r>
              <a:rPr lang="en-US" dirty="0" err="1"/>
              <a:t>đặc</a:t>
            </a:r>
            <a:r>
              <a:rPr lang="en-US" dirty="0"/>
              <a:t>, </a:t>
            </a:r>
            <a:r>
              <a:rPr lang="vi-VN" dirty="0"/>
              <a:t>một cách tiếp cận để lưu trữ hiệu quả các biểu diễn cô đặc trong bộ nhớ</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123</a:t>
            </a:fld>
            <a:endParaRPr lang="en-US" dirty="0"/>
          </a:p>
        </p:txBody>
      </p:sp>
    </p:spTree>
    <p:extLst>
      <p:ext uri="{BB962C8B-B14F-4D97-AF65-F5344CB8AC3E}">
        <p14:creationId xmlns:p14="http://schemas.microsoft.com/office/powerpoint/2010/main" val="439244898"/>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Lấy</a:t>
            </a:r>
            <a:r>
              <a:rPr lang="en-US" sz="1100" dirty="0"/>
              <a:t> </a:t>
            </a:r>
            <a:r>
              <a:rPr lang="en-US" sz="1100" dirty="0" err="1"/>
              <a:t>cảm</a:t>
            </a:r>
            <a:r>
              <a:rPr lang="en-US" sz="1100" dirty="0"/>
              <a:t> </a:t>
            </a:r>
            <a:r>
              <a:rPr lang="en-US" sz="1100" dirty="0" err="1"/>
              <a:t>hứng</a:t>
            </a:r>
            <a:r>
              <a:rPr lang="en-US" sz="1100" dirty="0"/>
              <a:t> </a:t>
            </a:r>
            <a:r>
              <a:rPr lang="en-US" sz="1100" dirty="0" err="1"/>
              <a:t>từ</a:t>
            </a:r>
            <a:r>
              <a:rPr lang="en-US" sz="1100" dirty="0"/>
              <a:t> </a:t>
            </a:r>
            <a:r>
              <a:rPr lang="en-US" sz="1100" dirty="0" err="1"/>
              <a:t>MemNN</a:t>
            </a:r>
            <a:r>
              <a:rPr lang="en-US" sz="1100" dirty="0"/>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1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cố</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gắng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p>
          <a:p>
            <a:pPr marL="457200" marR="0" lvl="1" indent="0">
              <a:lnSpc>
                <a:spcPct val="107000"/>
              </a:lnSpc>
              <a:spcBef>
                <a:spcPts val="0"/>
              </a:spcBef>
              <a:spcAft>
                <a:spcPts val="0"/>
              </a:spcAft>
              <a:buFont typeface="Courier New" panose="02070309020205020404" pitchFamily="49" charset="0"/>
              <a:buNone/>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124</a:t>
            </a:fld>
            <a:endParaRPr lang="en-US" dirty="0"/>
          </a:p>
        </p:txBody>
      </p:sp>
    </p:spTree>
    <p:extLst>
      <p:ext uri="{BB962C8B-B14F-4D97-AF65-F5344CB8AC3E}">
        <p14:creationId xmlns:p14="http://schemas.microsoft.com/office/powerpoint/2010/main" val="1227673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86049534"/>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KV-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c</a:t>
            </a:r>
            <a:r>
              <a:rPr lang="vi-VN" sz="1100" dirty="0">
                <a:effectLst/>
                <a:latin typeface="Calibri" panose="020F0502020204030204" pitchFamily="34" charset="0"/>
                <a:ea typeface="Calibri" panose="020F0502020204030204" pitchFamily="34" charset="0"/>
                <a:cs typeface="Times New Roman" panose="02020603050405020304" pitchFamily="18" charset="0"/>
              </a:rPr>
              <a:t>ố gắng giải quyết những vấn đề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tối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nhớ</a:t>
            </a:r>
            <a:r>
              <a:rPr lang="vi-VN" sz="1100" dirty="0">
                <a:effectLst/>
                <a:latin typeface="Calibri" panose="020F0502020204030204" pitchFamily="34" charset="0"/>
                <a:ea typeface="Calibri" panose="020F0502020204030204" pitchFamily="34" charset="0"/>
                <a:cs typeface="Times New Roman" panose="02020603050405020304" pitchFamily="18" charset="0"/>
              </a:rPr>
              <a:t> bằng cách đào tạo nhiều bước nhảy trên bộ nhớ và chia ngăn các khe bộ nhớ thành các giá trị băm tương ứng.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C-</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MemNN</a:t>
            </a:r>
            <a:r>
              <a:rPr lang="en-US" sz="1100" dirty="0">
                <a:effectLst/>
                <a:latin typeface="Calibri" panose="020F0502020204030204" pitchFamily="34" charset="0"/>
                <a:ea typeface="Calibri" panose="020F0502020204030204" pitchFamily="34" charset="0"/>
                <a:cs typeface="Times New Roman" panose="02020603050405020304" pitchFamily="18" charset="0"/>
              </a:rPr>
              <a:t> là m</a:t>
            </a:r>
            <a:r>
              <a:rPr lang="vi-VN" sz="1100" dirty="0">
                <a:effectLst/>
                <a:latin typeface="Calibri" panose="020F0502020204030204" pitchFamily="34" charset="0"/>
                <a:ea typeface="Calibri" panose="020F0502020204030204" pitchFamily="34" charset="0"/>
                <a:cs typeface="Times New Roman" panose="02020603050405020304" pitchFamily="18" charset="0"/>
              </a:rPr>
              <a:t>ột cách tiếp cận để lưu trữ hiệu quả các biểu diễn cô đặc trong bộ nhớ, từ đó tối đa hóa tiện ích của các khe bộ nhớ hạn chế.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chỉ ra rằng một dạng trạng thái bộ nhớ cô đọng chứa một số thông tin từ các bước nhảy trước đó sẽ học cách biểu diễn hiệu quả.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lấy cảm hứng từ trí nhớ con người cho mẫu này. Con người có thể học thông tin mới và ghi nhớ ngay cả những ký ức rất cũ dưới dạng trừu tượng.</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125</a:t>
            </a:fld>
            <a:endParaRPr lang="en-US" dirty="0"/>
          </a:p>
        </p:txBody>
      </p:sp>
    </p:spTree>
    <p:extLst>
      <p:ext uri="{BB962C8B-B14F-4D97-AF65-F5344CB8AC3E}">
        <p14:creationId xmlns:p14="http://schemas.microsoft.com/office/powerpoint/2010/main" val="1617030060"/>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r>
              <a:rPr lang="vi-VN" dirty="0"/>
              <a:t>Biểu diễn bộ nhớ đầu vào là phép biến đổi đầu vào x thành một biểu diễn bên trong u bằng cách sử dụng các trọng số B đã học. </a:t>
            </a:r>
            <a:r>
              <a:rPr lang="en-US" dirty="0"/>
              <a:t> </a:t>
            </a:r>
            <a:r>
              <a:rPr lang="vi-VN" dirty="0"/>
              <a:t>Đây là trạng thái bên trong của mô hình và tương tự như trạng thái ẩn của các mô hình dựa trên RNN. </a:t>
            </a:r>
            <a:endParaRPr lang="en-US" dirty="0"/>
          </a:p>
          <a:p>
            <a:endParaRPr lang="en-US" dirty="0"/>
          </a:p>
          <a:p>
            <a:endParaRPr lang="en-US" dirty="0"/>
          </a:p>
          <a:p>
            <a:r>
              <a:rPr lang="vi-VN" dirty="0"/>
              <a:t>Trong bài báo này, nhóm nghiên cứu đề xuất bổ sung trạng thái bộ nhớ cô đặc ue, thu được thông qua phép nối lặp của các biểu diễn chiều thấp hơn liên tiếp của trạng thái bộ nhớ đầu vào u.</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126</a:t>
            </a:fld>
            <a:endParaRPr lang="en-US" dirty="0"/>
          </a:p>
        </p:txBody>
      </p:sp>
    </p:spTree>
    <p:extLst>
      <p:ext uri="{BB962C8B-B14F-4D97-AF65-F5344CB8AC3E}">
        <p14:creationId xmlns:p14="http://schemas.microsoft.com/office/powerpoint/2010/main" val="1921985443"/>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Generalization là quá trình cập nhật bộ nhớ.</a:t>
            </a:r>
            <a:endParaRPr lang="en-US" dirty="0"/>
          </a:p>
          <a:p>
            <a:r>
              <a:rPr lang="vi-VN" dirty="0"/>
              <a:t>MemNN cập nhật tất cả các vị trí trong bộ nhớ, nhưng điều này là không khả thi khi kích thước của nguồn tri thức là rất lớn. Do đó, nhóm nghiên cứu tổ chức bộ nhớ dưới dạng các cặp khóa-giá trị </a:t>
            </a:r>
            <a:r>
              <a:rPr lang="en-US" dirty="0"/>
              <a:t>||</a:t>
            </a:r>
            <a:r>
              <a:rPr lang="vi-VN" dirty="0">
                <a:solidFill>
                  <a:srgbClr val="FF0000"/>
                </a:solidFill>
              </a:rPr>
              <a:t>như được mô tả trong Miller et al. (2016)</a:t>
            </a:r>
            <a:r>
              <a:rPr lang="en-US" dirty="0">
                <a:solidFill>
                  <a:srgbClr val="FF0000"/>
                </a:solidFill>
              </a:rPr>
              <a:t>||</a:t>
            </a:r>
            <a:r>
              <a:rPr lang="vi-VN" dirty="0">
                <a:solidFill>
                  <a:srgbClr val="FF0000"/>
                </a:solidFill>
              </a:rPr>
              <a:t>. </a:t>
            </a:r>
            <a:endParaRPr lang="en-US" dirty="0">
              <a:solidFill>
                <a:srgbClr val="FF0000"/>
              </a:solidFill>
            </a:endParaRPr>
          </a:p>
          <a:p>
            <a:r>
              <a:rPr lang="vi-VN" dirty="0"/>
              <a:t>Chúng t</a:t>
            </a:r>
            <a:r>
              <a:rPr lang="en-US" dirty="0"/>
              <a:t>a </a:t>
            </a:r>
            <a:r>
              <a:rPr lang="vi-VN" dirty="0"/>
              <a:t>sử dụng hàm băm để truy xuất một phần nhỏ khóa cho đầu vào đã cho.</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127</a:t>
            </a:fld>
            <a:endParaRPr lang="en-US" dirty="0"/>
          </a:p>
        </p:txBody>
      </p:sp>
    </p:spTree>
    <p:extLst>
      <p:ext uri="{BB962C8B-B14F-4D97-AF65-F5344CB8AC3E}">
        <p14:creationId xmlns:p14="http://schemas.microsoft.com/office/powerpoint/2010/main" val="526421830"/>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Biểu diễn nhớ ra là phép biến đổi tri thức (k; v) thành biểu diễn </a:t>
            </a:r>
            <a:r>
              <a:rPr lang="en-US" dirty="0" err="1"/>
              <a:t>bên</a:t>
            </a:r>
            <a:r>
              <a:rPr lang="en-US" dirty="0"/>
              <a:t> </a:t>
            </a:r>
            <a:r>
              <a:rPr lang="en-US" dirty="0" err="1"/>
              <a:t>trong</a:t>
            </a:r>
            <a:r>
              <a:rPr lang="en-US" dirty="0"/>
              <a:t> </a:t>
            </a:r>
            <a:r>
              <a:rPr lang="en-US" dirty="0" err="1"/>
              <a:t>kiến</a:t>
            </a:r>
            <a:r>
              <a:rPr lang="en-US" dirty="0"/>
              <a:t> </a:t>
            </a:r>
            <a:r>
              <a:rPr lang="en-US" dirty="0" err="1"/>
              <a:t>trúc</a:t>
            </a:r>
            <a:r>
              <a:rPr lang="vi-VN" dirty="0"/>
              <a:t> m và c nào đó.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128</a:t>
            </a:fld>
            <a:endParaRPr lang="en-US" dirty="0"/>
          </a:p>
        </p:txBody>
      </p:sp>
    </p:spTree>
    <p:extLst>
      <p:ext uri="{BB962C8B-B14F-4D97-AF65-F5344CB8AC3E}">
        <p14:creationId xmlns:p14="http://schemas.microsoft.com/office/powerpoint/2010/main" val="381075169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khi MemNN đầu cuối sử dụng ma trận nhúng để chuyển đổi ký ức thành không gian đặc trưng đã học, mô hình của nhóm nghiên cứu sử dụng quy trình hai bước vì nhóm nghiên cứu biểu thị tiêu đề wiki và trang wiki dưới dạng các không gian đã học khác nhau. </a:t>
            </a:r>
            <a:endParaRPr lang="en-US" dirty="0"/>
          </a:p>
          <a:p>
            <a:r>
              <a:rPr lang="vi-VN" dirty="0"/>
              <a:t>nhóm nghiên cứu tìm hiểu ma trận A để chuyển đổi các trang wiki (khóa) và C để chuyển đổi tiêu đề wiki (giá trị). Lựa chọn của nhóm nghiên cứu về các trang wiki làm khóa và tiêu đề wiki làm giá trị là có chủ ý – “ghi chú y tế” đầu vào khớp với văn bản của trang wiki hơn và các chẩn đoán khớp với tiêu đề wiki hơn. Điều này cho phép ánh xạ các đặc trưng tốt hơn</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129</a:t>
            </a:fld>
            <a:endParaRPr lang="en-US" dirty="0"/>
          </a:p>
        </p:txBody>
      </p:sp>
    </p:spTree>
    <p:extLst>
      <p:ext uri="{BB962C8B-B14F-4D97-AF65-F5344CB8AC3E}">
        <p14:creationId xmlns:p14="http://schemas.microsoft.com/office/powerpoint/2010/main" val="375780918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trong đó </a:t>
            </a:r>
            <a:r>
              <a:rPr lang="en-US" dirty="0"/>
              <a:t>Addressing </a:t>
            </a:r>
            <a:r>
              <a:rPr lang="vi-VN" dirty="0"/>
              <a:t>là một hàm nhận trạng thái bộ nhớ đầu vào đã cho u và cung cấp biểu diễn bộ nhớ liên quan m.</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130</a:t>
            </a:fld>
            <a:endParaRPr lang="en-US" dirty="0"/>
          </a:p>
        </p:txBody>
      </p:sp>
    </p:spTree>
    <p:extLst>
      <p:ext uri="{BB962C8B-B14F-4D97-AF65-F5344CB8AC3E}">
        <p14:creationId xmlns:p14="http://schemas.microsoft.com/office/powerpoint/2010/main" val="821697074"/>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Phản hồi kết hợp trạng thái bên trong u, trạng thái ngưng tụ bên trong u</a:t>
            </a:r>
            <a:r>
              <a:rPr lang="en-US" dirty="0"/>
              <a:t> </a:t>
            </a:r>
            <a:r>
              <a:rPr lang="en-US" dirty="0" err="1"/>
              <a:t>ngã</a:t>
            </a:r>
            <a:r>
              <a:rPr lang="vi-VN" dirty="0"/>
              <a:t> và biểu diễn đầu ra o để cung cấp nhãn dự đoán y^.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131</a:t>
            </a:fld>
            <a:endParaRPr lang="en-US" dirty="0"/>
          </a:p>
        </p:txBody>
      </p:sp>
    </p:spTree>
    <p:extLst>
      <p:ext uri="{BB962C8B-B14F-4D97-AF65-F5344CB8AC3E}">
        <p14:creationId xmlns:p14="http://schemas.microsoft.com/office/powerpoint/2010/main" val="131726842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Trên</a:t>
            </a:r>
            <a:r>
              <a:rPr lang="en-US" dirty="0"/>
              <a:t> </a:t>
            </a:r>
            <a:r>
              <a:rPr lang="en-US" dirty="0" err="1"/>
              <a:t>đây</a:t>
            </a:r>
            <a:r>
              <a:rPr lang="en-US" dirty="0"/>
              <a:t> là </a:t>
            </a:r>
            <a:r>
              <a:rPr lang="en-US" dirty="0" err="1"/>
              <a:t>bảng</a:t>
            </a:r>
            <a:r>
              <a:rPr lang="en-US" dirty="0"/>
              <a:t> so </a:t>
            </a:r>
            <a:r>
              <a:rPr lang="en-US" dirty="0" err="1"/>
              <a:t>sánh</a:t>
            </a:r>
            <a:r>
              <a:rPr lang="en-US" dirty="0"/>
              <a:t> </a:t>
            </a:r>
            <a:r>
              <a:rPr lang="en-US" dirty="0" err="1"/>
              <a:t>kết</a:t>
            </a:r>
            <a:r>
              <a:rPr lang="en-US" dirty="0"/>
              <a:t> </a:t>
            </a:r>
            <a:r>
              <a:rPr lang="en-US" dirty="0" err="1"/>
              <a:t>quả</a:t>
            </a:r>
            <a:r>
              <a:rPr lang="en-US" dirty="0"/>
              <a:t> </a:t>
            </a:r>
            <a:r>
              <a:rPr lang="en-US" dirty="0" err="1"/>
              <a:t>dự</a:t>
            </a:r>
            <a:r>
              <a:rPr lang="en-US" dirty="0"/>
              <a:t> </a:t>
            </a:r>
            <a:r>
              <a:rPr lang="en-US" dirty="0" err="1"/>
              <a:t>đoán</a:t>
            </a:r>
            <a:r>
              <a:rPr lang="en-US" dirty="0"/>
              <a:t> </a:t>
            </a:r>
            <a:r>
              <a:rPr lang="en-US" dirty="0" err="1"/>
              <a:t>của</a:t>
            </a:r>
            <a:r>
              <a:rPr lang="en-US" dirty="0"/>
              <a:t> </a:t>
            </a:r>
            <a:r>
              <a:rPr lang="en-US" dirty="0" err="1"/>
              <a:t>ba</a:t>
            </a:r>
            <a:r>
              <a:rPr lang="en-US" dirty="0"/>
              <a:t> </a:t>
            </a:r>
            <a:r>
              <a:rPr lang="en-US" dirty="0" err="1"/>
              <a:t>biến</a:t>
            </a:r>
            <a:r>
              <a:rPr lang="en-US" dirty="0"/>
              <a:t> </a:t>
            </a:r>
            <a:r>
              <a:rPr lang="en-US" dirty="0" err="1"/>
              <a:t>thể</a:t>
            </a:r>
            <a:r>
              <a:rPr lang="en-US" dirty="0"/>
              <a:t> </a:t>
            </a:r>
            <a:r>
              <a:rPr lang="en-US" dirty="0" err="1"/>
              <a:t>MemNN</a:t>
            </a:r>
            <a:r>
              <a:rPr lang="en-US" dirty="0"/>
              <a:t>:</a:t>
            </a:r>
          </a:p>
          <a:p>
            <a:r>
              <a:rPr lang="en-US" dirty="0"/>
              <a:t>- KV-</a:t>
            </a:r>
            <a:r>
              <a:rPr lang="en-US" dirty="0" err="1"/>
              <a:t>MemNN</a:t>
            </a:r>
            <a:r>
              <a:rPr lang="en-US" dirty="0"/>
              <a:t> : </a:t>
            </a:r>
            <a:r>
              <a:rPr lang="en-US" sz="1800" b="0" i="0" dirty="0">
                <a:solidFill>
                  <a:srgbClr val="000000"/>
                </a:solidFill>
                <a:effectLst/>
                <a:latin typeface="NimbusRomNo9L-Regu"/>
              </a:rPr>
              <a:t>Key-Value Memory Networks</a:t>
            </a:r>
            <a:r>
              <a:rPr lang="en-US" dirty="0"/>
              <a:t> </a:t>
            </a:r>
          </a:p>
          <a:p>
            <a:r>
              <a:rPr lang="en-US" dirty="0"/>
              <a:t>      + </a:t>
            </a:r>
            <a:r>
              <a:rPr lang="vi-VN" dirty="0"/>
              <a:t>KV-MemNN được thiết kế để chọn câu trả lời phù hợp nhất với một tập hợp các câu trả lời ứng cử viên</a:t>
            </a:r>
            <a:r>
              <a:rPr lang="en-US" dirty="0"/>
              <a:t>.</a:t>
            </a:r>
          </a:p>
          <a:p>
            <a:pPr marL="285750" indent="-285750">
              <a:buFontTx/>
              <a:buChar char="-"/>
            </a:pPr>
            <a:r>
              <a:rPr lang="en-US" sz="1800" b="0" i="0" dirty="0">
                <a:solidFill>
                  <a:srgbClr val="000000"/>
                </a:solidFill>
                <a:effectLst/>
                <a:latin typeface="NimbusRomNo9L-Regu"/>
              </a:rPr>
              <a:t>Averaged Memory Networks (A-</a:t>
            </a:r>
            <a:r>
              <a:rPr lang="en-US" sz="1800" b="0" i="0" dirty="0" err="1">
                <a:solidFill>
                  <a:srgbClr val="000000"/>
                </a:solidFill>
                <a:effectLst/>
                <a:latin typeface="NimbusRomNo9L-Regu"/>
              </a:rPr>
              <a:t>MemNN</a:t>
            </a:r>
            <a:r>
              <a:rPr lang="en-US" sz="1800" b="0" i="0" dirty="0">
                <a:solidFill>
                  <a:srgbClr val="000000"/>
                </a:solidFill>
                <a:effectLst/>
                <a:latin typeface="NimbusRomNo9L-Regu"/>
              </a:rPr>
              <a:t>)</a:t>
            </a:r>
          </a:p>
          <a:p>
            <a:pPr marL="285750" indent="-285750">
              <a:buFontTx/>
              <a:buChar char="-"/>
            </a:pPr>
            <a:r>
              <a:rPr lang="en-US" sz="1800" b="0" i="0" dirty="0">
                <a:solidFill>
                  <a:srgbClr val="000000"/>
                </a:solidFill>
                <a:effectLst/>
                <a:latin typeface="NimbusRomNo9L-Regu"/>
              </a:rPr>
              <a:t>Condensed Memory Networks (C-</a:t>
            </a:r>
            <a:r>
              <a:rPr lang="en-US" sz="1800" b="0" i="0" dirty="0" err="1">
                <a:solidFill>
                  <a:srgbClr val="000000"/>
                </a:solidFill>
                <a:effectLst/>
                <a:latin typeface="NimbusRomNo9L-Regu"/>
              </a:rPr>
              <a:t>MemNN</a:t>
            </a:r>
            <a:r>
              <a:rPr lang="en-US" sz="1800" b="0" i="0" dirty="0">
                <a:solidFill>
                  <a:srgbClr val="000000"/>
                </a:solidFill>
                <a:effectLst/>
                <a:latin typeface="NimbusRomNo9L-Regu"/>
              </a:rPr>
              <a:t>)</a:t>
            </a:r>
            <a:r>
              <a:rPr lang="en-US" dirty="0"/>
              <a:t> </a:t>
            </a:r>
          </a:p>
          <a:p>
            <a:pPr marL="171450" indent="-171450">
              <a:buFontTx/>
              <a:buChar char="-"/>
            </a:pPr>
            <a:endParaRPr lang="en-US" dirty="0"/>
          </a:p>
          <a:p>
            <a:pPr marL="0" indent="0">
              <a:buFontTx/>
              <a:buNone/>
            </a:pPr>
            <a:r>
              <a:rPr lang="en-US" dirty="0"/>
              <a:t>Ta </a:t>
            </a:r>
            <a:r>
              <a:rPr lang="en-US" dirty="0" err="1"/>
              <a:t>nhận</a:t>
            </a:r>
            <a:r>
              <a:rPr lang="en-US" dirty="0"/>
              <a:t> </a:t>
            </a:r>
            <a:r>
              <a:rPr lang="en-US" dirty="0" err="1"/>
              <a:t>thấy</a:t>
            </a:r>
            <a:r>
              <a:rPr lang="en-US" dirty="0"/>
              <a:t> </a:t>
            </a:r>
            <a:r>
              <a:rPr lang="en-US" dirty="0" err="1"/>
              <a:t>rằng</a:t>
            </a:r>
            <a:r>
              <a:rPr lang="en-US" dirty="0"/>
              <a:t>, C-</a:t>
            </a:r>
            <a:r>
              <a:rPr lang="en-US" dirty="0" err="1"/>
              <a:t>MemNN</a:t>
            </a:r>
            <a:r>
              <a:rPr lang="en-US" dirty="0"/>
              <a:t> </a:t>
            </a:r>
            <a:r>
              <a:rPr lang="en-US" dirty="0" err="1"/>
              <a:t>trở</a:t>
            </a:r>
            <a:r>
              <a:rPr lang="en-US" dirty="0"/>
              <a:t> </a:t>
            </a:r>
            <a:r>
              <a:rPr lang="en-US" dirty="0" err="1"/>
              <a:t>nên</a:t>
            </a:r>
            <a:r>
              <a:rPr lang="en-US" dirty="0"/>
              <a:t> </a:t>
            </a:r>
            <a:r>
              <a:rPr lang="en-US" dirty="0" err="1"/>
              <a:t>vượt</a:t>
            </a:r>
            <a:r>
              <a:rPr lang="en-US" dirty="0"/>
              <a:t> </a:t>
            </a:r>
            <a:r>
              <a:rPr lang="en-US" dirty="0" err="1"/>
              <a:t>trội</a:t>
            </a:r>
            <a:r>
              <a:rPr lang="en-US" dirty="0"/>
              <a:t> so </a:t>
            </a:r>
            <a:r>
              <a:rPr lang="en-US" dirty="0" err="1"/>
              <a:t>với</a:t>
            </a:r>
            <a:r>
              <a:rPr lang="en-US" dirty="0"/>
              <a:t> </a:t>
            </a:r>
            <a:r>
              <a:rPr lang="en-US" dirty="0" err="1"/>
              <a:t>hai</a:t>
            </a:r>
            <a:r>
              <a:rPr lang="en-US" dirty="0"/>
              <a:t> </a:t>
            </a:r>
            <a:r>
              <a:rPr lang="en-US" dirty="0" err="1"/>
              <a:t>mô</a:t>
            </a:r>
            <a:r>
              <a:rPr lang="en-US" dirty="0"/>
              <a:t> </a:t>
            </a:r>
            <a:r>
              <a:rPr lang="en-US" dirty="0" err="1"/>
              <a:t>hình</a:t>
            </a:r>
            <a:r>
              <a:rPr lang="en-US" dirty="0"/>
              <a:t> </a:t>
            </a:r>
            <a:r>
              <a:rPr lang="en-US" dirty="0" err="1"/>
              <a:t>còn</a:t>
            </a:r>
            <a:r>
              <a:rPr lang="en-US" dirty="0"/>
              <a:t> </a:t>
            </a:r>
            <a:r>
              <a:rPr lang="en-US" dirty="0" err="1"/>
              <a:t>lại</a:t>
            </a:r>
            <a:r>
              <a:rPr lang="en-US" dirty="0"/>
              <a:t>. </a:t>
            </a:r>
            <a:r>
              <a:rPr lang="en-US" dirty="0" err="1"/>
              <a:t>Sự</a:t>
            </a:r>
            <a:r>
              <a:rPr lang="en-US" dirty="0"/>
              <a:t> </a:t>
            </a:r>
            <a:r>
              <a:rPr lang="en-US" dirty="0" err="1"/>
              <a:t>cải</a:t>
            </a:r>
            <a:r>
              <a:rPr lang="en-US" dirty="0"/>
              <a:t> </a:t>
            </a:r>
            <a:r>
              <a:rPr lang="en-US" dirty="0" err="1"/>
              <a:t>thiện</a:t>
            </a:r>
            <a:r>
              <a:rPr lang="en-US" dirty="0"/>
              <a:t> </a:t>
            </a:r>
            <a:r>
              <a:rPr lang="en-US" dirty="0" err="1"/>
              <a:t>rõ</a:t>
            </a:r>
            <a:r>
              <a:rPr lang="en-US" dirty="0"/>
              <a:t> </a:t>
            </a:r>
            <a:r>
              <a:rPr lang="en-US" dirty="0" err="1"/>
              <a:t>rệt</a:t>
            </a:r>
            <a:r>
              <a:rPr lang="en-US" dirty="0"/>
              <a:t> </a:t>
            </a:r>
            <a:r>
              <a:rPr lang="en-US" dirty="0" err="1"/>
              <a:t>hơn</a:t>
            </a:r>
            <a:r>
              <a:rPr lang="en-US" dirty="0"/>
              <a:t> </a:t>
            </a:r>
            <a:r>
              <a:rPr lang="en-US" dirty="0" err="1"/>
              <a:t>với</a:t>
            </a:r>
            <a:r>
              <a:rPr lang="en-US" dirty="0"/>
              <a:t> </a:t>
            </a:r>
            <a:r>
              <a:rPr lang="en-US" dirty="0" err="1"/>
              <a:t>số</a:t>
            </a:r>
            <a:r>
              <a:rPr lang="en-US" dirty="0"/>
              <a:t> </a:t>
            </a:r>
            <a:r>
              <a:rPr lang="en-US" dirty="0" err="1"/>
              <a:t>bước</a:t>
            </a:r>
            <a:r>
              <a:rPr lang="en-US" dirty="0"/>
              <a:t> </a:t>
            </a:r>
            <a:r>
              <a:rPr lang="en-US" dirty="0" err="1"/>
              <a:t>nhảy</a:t>
            </a:r>
            <a:r>
              <a:rPr lang="en-US" dirty="0"/>
              <a:t> </a:t>
            </a:r>
            <a:r>
              <a:rPr lang="en-US" dirty="0" err="1"/>
              <a:t>bộ</a:t>
            </a:r>
            <a:r>
              <a:rPr lang="en-US" dirty="0"/>
              <a:t> </a:t>
            </a:r>
            <a:r>
              <a:rPr lang="en-US" dirty="0" err="1"/>
              <a:t>nhớ</a:t>
            </a:r>
            <a:r>
              <a:rPr lang="en-US" dirty="0"/>
              <a:t> </a:t>
            </a:r>
            <a:r>
              <a:rPr lang="en-US" dirty="0" err="1"/>
              <a:t>cao</a:t>
            </a:r>
            <a:r>
              <a:rPr lang="en-US" dirty="0"/>
              <a:t> </a:t>
            </a:r>
            <a:r>
              <a:rPr lang="en-US" dirty="0" err="1"/>
              <a:t>hơn</a:t>
            </a:r>
            <a:r>
              <a:rPr lang="en-US" dirty="0"/>
              <a:t>. </a:t>
            </a:r>
            <a:r>
              <a:rPr lang="en-US" dirty="0" err="1"/>
              <a:t>Lý</a:t>
            </a:r>
            <a:r>
              <a:rPr lang="en-US" dirty="0"/>
              <a:t> do là </a:t>
            </a:r>
            <a:r>
              <a:rPr lang="en-US" dirty="0" err="1"/>
              <a:t>vì</a:t>
            </a:r>
            <a:r>
              <a:rPr lang="en-US" dirty="0"/>
              <a:t> </a:t>
            </a:r>
            <a:r>
              <a:rPr lang="en-US" dirty="0" err="1"/>
              <a:t>sự</a:t>
            </a:r>
            <a:r>
              <a:rPr lang="en-US" dirty="0"/>
              <a:t> </a:t>
            </a:r>
            <a:r>
              <a:rPr lang="en-US" dirty="0" err="1"/>
              <a:t>bão</a:t>
            </a:r>
            <a:r>
              <a:rPr lang="en-US" dirty="0"/>
              <a:t> </a:t>
            </a:r>
            <a:r>
              <a:rPr lang="en-US" dirty="0" err="1"/>
              <a:t>hòa</a:t>
            </a:r>
            <a:r>
              <a:rPr lang="en-US" dirty="0"/>
              <a:t> </a:t>
            </a:r>
            <a:r>
              <a:rPr lang="en-US" dirty="0" err="1"/>
              <a:t>học</a:t>
            </a:r>
            <a:r>
              <a:rPr lang="en-US" dirty="0"/>
              <a:t> tập </a:t>
            </a:r>
            <a:r>
              <a:rPr lang="en-US" dirty="0" err="1"/>
              <a:t>của</a:t>
            </a:r>
            <a:r>
              <a:rPr lang="en-US" dirty="0"/>
              <a:t> </a:t>
            </a:r>
            <a:r>
              <a:rPr lang="en-US" dirty="0" err="1"/>
              <a:t>các</a:t>
            </a:r>
            <a:r>
              <a:rPr lang="en-US" dirty="0"/>
              <a:t> </a:t>
            </a:r>
            <a:r>
              <a:rPr lang="en-US" dirty="0" err="1"/>
              <a:t>mạng</a:t>
            </a:r>
            <a:r>
              <a:rPr lang="en-US" dirty="0"/>
              <a:t> </a:t>
            </a:r>
            <a:r>
              <a:rPr lang="en-US" dirty="0" err="1"/>
              <a:t>bộ</a:t>
            </a:r>
            <a:r>
              <a:rPr lang="en-US" dirty="0"/>
              <a:t> </a:t>
            </a:r>
            <a:r>
              <a:rPr lang="en-US" dirty="0" err="1"/>
              <a:t>nhớ</a:t>
            </a:r>
            <a:r>
              <a:rPr lang="en-US" dirty="0"/>
              <a:t> </a:t>
            </a:r>
            <a:r>
              <a:rPr lang="en-US" dirty="0" err="1"/>
              <a:t>truyền</a:t>
            </a:r>
            <a:r>
              <a:rPr lang="en-US" dirty="0"/>
              <a:t> </a:t>
            </a:r>
            <a:r>
              <a:rPr lang="en-US" dirty="0" err="1"/>
              <a:t>thống</a:t>
            </a:r>
            <a:r>
              <a:rPr lang="en-US" dirty="0"/>
              <a:t> qua </a:t>
            </a:r>
            <a:r>
              <a:rPr lang="en-US" dirty="0" err="1"/>
              <a:t>nhiều</a:t>
            </a:r>
            <a:r>
              <a:rPr lang="en-US" dirty="0"/>
              <a:t> </a:t>
            </a:r>
            <a:r>
              <a:rPr lang="en-US" dirty="0" err="1"/>
              <a:t>bước</a:t>
            </a:r>
            <a:r>
              <a:rPr lang="en-US" dirty="0"/>
              <a:t> </a:t>
            </a:r>
            <a:r>
              <a:rPr lang="en-US" dirty="0" err="1"/>
              <a:t>nhảy</a:t>
            </a:r>
            <a:r>
              <a:rPr lang="en-US" dirty="0"/>
              <a:t>.</a:t>
            </a:r>
          </a:p>
          <a:p>
            <a:pPr marL="0" indent="0">
              <a:buFontTx/>
              <a:buNone/>
            </a:pPr>
            <a:endParaRPr lang="en-US" dirty="0"/>
          </a:p>
          <a:p>
            <a:pPr marL="0" indent="0">
              <a:buFontTx/>
              <a:buNone/>
            </a:pPr>
            <a:r>
              <a:rPr lang="en-US" dirty="0"/>
              <a:t>Ta </a:t>
            </a:r>
            <a:r>
              <a:rPr lang="en-US" dirty="0" err="1"/>
              <a:t>thấy</a:t>
            </a:r>
            <a:r>
              <a:rPr lang="en-US" dirty="0"/>
              <a:t> </a:t>
            </a:r>
            <a:r>
              <a:rPr lang="en-US" dirty="0" err="1"/>
              <a:t>rằng</a:t>
            </a:r>
            <a:r>
              <a:rPr lang="en-US" dirty="0"/>
              <a:t>, </a:t>
            </a:r>
            <a:r>
              <a:rPr lang="en-US" dirty="0" err="1"/>
              <a:t>với</a:t>
            </a:r>
            <a:r>
              <a:rPr lang="en-US" dirty="0"/>
              <a:t> C-</a:t>
            </a:r>
            <a:r>
              <a:rPr lang="en-US" dirty="0" err="1"/>
              <a:t>MemNN</a:t>
            </a:r>
            <a:r>
              <a:rPr lang="en-US" dirty="0"/>
              <a:t>, </a:t>
            </a:r>
            <a:r>
              <a:rPr lang="en-US" dirty="0" err="1"/>
              <a:t>giá</a:t>
            </a:r>
            <a:r>
              <a:rPr lang="en-US" dirty="0"/>
              <a:t> </a:t>
            </a:r>
            <a:r>
              <a:rPr lang="en-US" dirty="0" err="1"/>
              <a:t>trị</a:t>
            </a:r>
            <a:r>
              <a:rPr lang="en-US" dirty="0"/>
              <a:t> AUC </a:t>
            </a:r>
            <a:r>
              <a:rPr lang="en-US" dirty="0" err="1"/>
              <a:t>của</a:t>
            </a:r>
            <a:r>
              <a:rPr lang="en-US" dirty="0"/>
              <a:t> 3 </a:t>
            </a:r>
            <a:r>
              <a:rPr lang="en-US" dirty="0" err="1"/>
              <a:t>bước</a:t>
            </a:r>
            <a:r>
              <a:rPr lang="en-US" dirty="0"/>
              <a:t> </a:t>
            </a:r>
            <a:r>
              <a:rPr lang="en-US" dirty="0" err="1"/>
              <a:t>nhảy</a:t>
            </a:r>
            <a:r>
              <a:rPr lang="en-US" dirty="0"/>
              <a:t> </a:t>
            </a:r>
            <a:r>
              <a:rPr lang="en-US" dirty="0" err="1"/>
              <a:t>thấp</a:t>
            </a:r>
            <a:r>
              <a:rPr lang="en-US" dirty="0"/>
              <a:t> </a:t>
            </a:r>
            <a:r>
              <a:rPr lang="en-US" dirty="0" err="1"/>
              <a:t>hơn</a:t>
            </a:r>
            <a:r>
              <a:rPr lang="en-US" dirty="0"/>
              <a:t> 5 </a:t>
            </a:r>
            <a:r>
              <a:rPr lang="en-US" dirty="0" err="1"/>
              <a:t>bước</a:t>
            </a:r>
            <a:r>
              <a:rPr lang="en-US" dirty="0"/>
              <a:t> </a:t>
            </a:r>
            <a:r>
              <a:rPr lang="en-US" dirty="0" err="1"/>
              <a:t>nhảy</a:t>
            </a:r>
            <a:r>
              <a:rPr lang="en-US" dirty="0"/>
              <a:t>. </a:t>
            </a:r>
            <a:r>
              <a:rPr lang="en-US" dirty="0" err="1"/>
              <a:t>Điều</a:t>
            </a:r>
            <a:r>
              <a:rPr lang="en-US" dirty="0"/>
              <a:t> </a:t>
            </a:r>
            <a:r>
              <a:rPr lang="en-US" dirty="0" err="1"/>
              <a:t>đó</a:t>
            </a:r>
            <a:r>
              <a:rPr lang="en-US" dirty="0"/>
              <a:t> </a:t>
            </a:r>
            <a:r>
              <a:rPr lang="en-US" dirty="0" err="1"/>
              <a:t>cho</a:t>
            </a:r>
            <a:r>
              <a:rPr lang="en-US" dirty="0"/>
              <a:t> </a:t>
            </a:r>
            <a:r>
              <a:rPr lang="en-US" dirty="0" err="1"/>
              <a:t>thấy</a:t>
            </a:r>
            <a:r>
              <a:rPr lang="en-US" dirty="0"/>
              <a:t> </a:t>
            </a:r>
            <a:r>
              <a:rPr lang="en-US" dirty="0" err="1"/>
              <a:t>rằng</a:t>
            </a:r>
            <a:r>
              <a:rPr lang="en-US" dirty="0"/>
              <a:t> </a:t>
            </a:r>
            <a:r>
              <a:rPr lang="en-US" dirty="0" err="1"/>
              <a:t>sự</a:t>
            </a:r>
            <a:r>
              <a:rPr lang="en-US" dirty="0"/>
              <a:t> </a:t>
            </a:r>
            <a:r>
              <a:rPr lang="en-US" dirty="0" err="1"/>
              <a:t>hiệu</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bước</a:t>
            </a:r>
            <a:r>
              <a:rPr lang="en-US" dirty="0"/>
              <a:t> </a:t>
            </a:r>
            <a:r>
              <a:rPr lang="en-US" dirty="0" err="1"/>
              <a:t>nhảy</a:t>
            </a:r>
            <a:r>
              <a:rPr lang="en-US" dirty="0"/>
              <a:t> </a:t>
            </a:r>
            <a:r>
              <a:rPr lang="en-US" dirty="0" err="1"/>
              <a:t>cao</a:t>
            </a:r>
            <a:r>
              <a:rPr lang="en-US" dirty="0"/>
              <a:t> </a:t>
            </a:r>
            <a:r>
              <a:rPr lang="en-US" dirty="0" err="1"/>
              <a:t>hơn</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132</a:t>
            </a:fld>
            <a:endParaRPr lang="en-US" dirty="0"/>
          </a:p>
        </p:txBody>
      </p:sp>
    </p:spTree>
    <p:extLst>
      <p:ext uri="{BB962C8B-B14F-4D97-AF65-F5344CB8AC3E}">
        <p14:creationId xmlns:p14="http://schemas.microsoft.com/office/powerpoint/2010/main" val="314151481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Biểu</a:t>
            </a:r>
            <a:r>
              <a:rPr lang="en-US" dirty="0"/>
              <a:t> </a:t>
            </a:r>
            <a:r>
              <a:rPr lang="en-US" dirty="0" err="1"/>
              <a:t>diễn</a:t>
            </a:r>
            <a:r>
              <a:rPr lang="en-US" dirty="0"/>
              <a:t> </a:t>
            </a:r>
            <a:r>
              <a:rPr lang="en-US" dirty="0" err="1"/>
              <a:t>bộ</a:t>
            </a:r>
            <a:r>
              <a:rPr lang="en-US" dirty="0"/>
              <a:t> </a:t>
            </a:r>
            <a:r>
              <a:rPr lang="en-US" dirty="0" err="1"/>
              <a:t>nhớ</a:t>
            </a:r>
            <a:r>
              <a:rPr lang="en-US" dirty="0"/>
              <a:t> </a:t>
            </a:r>
            <a:r>
              <a:rPr lang="en-US" dirty="0" err="1"/>
              <a:t>tốt</a:t>
            </a:r>
            <a:r>
              <a:rPr lang="en-US" dirty="0"/>
              <a:t> </a:t>
            </a:r>
            <a:r>
              <a:rPr lang="en-US" dirty="0" err="1"/>
              <a:t>hơn</a:t>
            </a:r>
            <a:r>
              <a:rPr lang="en-US" dirty="0"/>
              <a:t> do </a:t>
            </a:r>
            <a:r>
              <a:rPr lang="en-US" dirty="0" err="1"/>
              <a:t>cô</a:t>
            </a:r>
            <a:r>
              <a:rPr lang="en-US" dirty="0"/>
              <a:t> </a:t>
            </a:r>
            <a:r>
              <a:rPr lang="en-US" dirty="0" err="1"/>
              <a:t>đọng</a:t>
            </a:r>
            <a:r>
              <a:rPr lang="en-US" dirty="0"/>
              <a:t> </a:t>
            </a:r>
            <a:r>
              <a:rPr lang="en-US" dirty="0" err="1"/>
              <a:t>bộ</a:t>
            </a:r>
            <a:r>
              <a:rPr lang="en-US" dirty="0"/>
              <a:t> </a:t>
            </a:r>
            <a:r>
              <a:rPr lang="en-US" dirty="0" err="1"/>
              <a:t>nhớ</a:t>
            </a:r>
            <a:r>
              <a:rPr lang="en-US" dirty="0"/>
              <a:t> ở </a:t>
            </a:r>
            <a:r>
              <a:rPr lang="en-US" dirty="0" err="1"/>
              <a:t>các</a:t>
            </a:r>
            <a:r>
              <a:rPr lang="en-US" dirty="0"/>
              <a:t> </a:t>
            </a:r>
            <a:r>
              <a:rPr lang="en-US" dirty="0" err="1"/>
              <a:t>bước</a:t>
            </a:r>
            <a:r>
              <a:rPr lang="en-US" dirty="0"/>
              <a:t> </a:t>
            </a:r>
            <a:r>
              <a:rPr lang="en-US" dirty="0" err="1"/>
              <a:t>nhảy</a:t>
            </a:r>
            <a:r>
              <a:rPr lang="en-US" dirty="0"/>
              <a:t> </a:t>
            </a:r>
            <a:r>
              <a:rPr lang="en-US" dirty="0" err="1"/>
              <a:t>trước</a:t>
            </a:r>
            <a:r>
              <a:rPr lang="en-US" dirty="0"/>
              <a:t> </a:t>
            </a:r>
            <a:r>
              <a:rPr lang="en-US" dirty="0" err="1"/>
              <a:t>để</a:t>
            </a:r>
            <a:r>
              <a:rPr lang="en-US" dirty="0"/>
              <a:t> có </a:t>
            </a:r>
            <a:r>
              <a:rPr lang="en-US" dirty="0" err="1"/>
              <a:t>biểu</a:t>
            </a:r>
            <a:r>
              <a:rPr lang="en-US" dirty="0"/>
              <a:t> </a:t>
            </a:r>
            <a:r>
              <a:rPr lang="en-US" dirty="0" err="1"/>
              <a:t>diễn</a:t>
            </a:r>
            <a:r>
              <a:rPr lang="en-US" dirty="0"/>
              <a:t> </a:t>
            </a:r>
            <a:r>
              <a:rPr lang="en-US" dirty="0" err="1"/>
              <a:t>phân</a:t>
            </a:r>
            <a:r>
              <a:rPr lang="en-US" dirty="0"/>
              <a:t> </a:t>
            </a:r>
            <a:r>
              <a:rPr lang="en-US" dirty="0" err="1"/>
              <a:t>cấp</a:t>
            </a:r>
            <a:r>
              <a:rPr lang="en-US" dirty="0"/>
              <a:t>. </a:t>
            </a:r>
          </a:p>
          <a:p>
            <a:r>
              <a:rPr lang="en-US" dirty="0"/>
              <a:t>Đ</a:t>
            </a:r>
            <a:r>
              <a:rPr lang="vi-VN" dirty="0"/>
              <a:t>ào tạo nhiều bước nhảy với biểu diễn cô đọng là hữu ích, nhưng điều này vẫn còn tốn kém về mặt tính toán.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133</a:t>
            </a:fld>
            <a:endParaRPr lang="en-US" dirty="0"/>
          </a:p>
        </p:txBody>
      </p:sp>
    </p:spTree>
    <p:extLst>
      <p:ext uri="{BB962C8B-B14F-4D97-AF65-F5344CB8AC3E}">
        <p14:creationId xmlns:p14="http://schemas.microsoft.com/office/powerpoint/2010/main" val="1086137"/>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Mạng</a:t>
            </a:r>
            <a:r>
              <a:rPr lang="en-US" dirty="0"/>
              <a:t> </a:t>
            </a:r>
            <a:r>
              <a:rPr lang="en-US" dirty="0" err="1"/>
              <a:t>thần</a:t>
            </a:r>
            <a:r>
              <a:rPr lang="en-US" dirty="0"/>
              <a:t> </a:t>
            </a:r>
            <a:r>
              <a:rPr lang="en-US" dirty="0" err="1"/>
              <a:t>kinh</a:t>
            </a:r>
            <a:r>
              <a:rPr lang="en-US" dirty="0"/>
              <a:t> </a:t>
            </a:r>
            <a:r>
              <a:rPr lang="en-US" dirty="0" err="1"/>
              <a:t>bộ</a:t>
            </a:r>
            <a:r>
              <a:rPr lang="en-US" dirty="0"/>
              <a:t> </a:t>
            </a:r>
            <a:r>
              <a:rPr lang="en-US" dirty="0" err="1"/>
              <a:t>nhớ</a:t>
            </a:r>
            <a:r>
              <a:rPr lang="en-US" dirty="0"/>
              <a:t> </a:t>
            </a:r>
            <a:r>
              <a:rPr lang="en-US" dirty="0" err="1"/>
              <a:t>cô</a:t>
            </a:r>
            <a:r>
              <a:rPr lang="en-US" dirty="0"/>
              <a:t> </a:t>
            </a:r>
            <a:r>
              <a:rPr lang="en-US" dirty="0" err="1"/>
              <a:t>đặc</a:t>
            </a:r>
            <a:r>
              <a:rPr lang="en-US" dirty="0"/>
              <a:t>, </a:t>
            </a:r>
            <a:r>
              <a:rPr lang="en-US" dirty="0" err="1"/>
              <a:t>một</a:t>
            </a:r>
            <a:r>
              <a:rPr lang="en-US" dirty="0"/>
              <a:t> </a:t>
            </a:r>
            <a:r>
              <a:rPr lang="en-US" dirty="0" err="1"/>
              <a:t>mô</a:t>
            </a:r>
            <a:r>
              <a:rPr lang="en-US" dirty="0"/>
              <a:t> </a:t>
            </a:r>
            <a:r>
              <a:rPr lang="en-US" dirty="0" err="1"/>
              <a:t>hình</a:t>
            </a:r>
            <a:r>
              <a:rPr lang="en-US" dirty="0"/>
              <a:t> </a:t>
            </a:r>
            <a:r>
              <a:rPr lang="en-US" dirty="0" err="1"/>
              <a:t>mới</a:t>
            </a:r>
            <a:r>
              <a:rPr lang="en-US" dirty="0"/>
              <a:t> </a:t>
            </a:r>
            <a:r>
              <a:rPr lang="en-US" dirty="0" err="1"/>
              <a:t>với</a:t>
            </a:r>
            <a:r>
              <a:rPr lang="en-US" dirty="0"/>
              <a:t> </a:t>
            </a:r>
            <a:r>
              <a:rPr lang="en-US" dirty="0" err="1"/>
              <a:t>sự</a:t>
            </a:r>
            <a:r>
              <a:rPr lang="en-US" dirty="0"/>
              <a:t> </a:t>
            </a:r>
            <a:r>
              <a:rPr lang="en-US" dirty="0" err="1"/>
              <a:t>cô</a:t>
            </a:r>
            <a:r>
              <a:rPr lang="en-US" dirty="0"/>
              <a:t> </a:t>
            </a:r>
            <a:r>
              <a:rPr lang="en-US" dirty="0" err="1"/>
              <a:t>đặc</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của</a:t>
            </a:r>
            <a:r>
              <a:rPr lang="en-US" dirty="0"/>
              <a:t> </a:t>
            </a:r>
            <a:r>
              <a:rPr lang="en-US" dirty="0" err="1"/>
              <a:t>các</a:t>
            </a:r>
            <a:r>
              <a:rPr lang="en-US" dirty="0"/>
              <a:t> </a:t>
            </a:r>
            <a:r>
              <a:rPr lang="en-US" dirty="0" err="1"/>
              <a:t>biểu</a:t>
            </a:r>
            <a:r>
              <a:rPr lang="en-US" dirty="0"/>
              <a:t> </a:t>
            </a:r>
            <a:r>
              <a:rPr lang="en-US" dirty="0" err="1"/>
              <a:t>diễn</a:t>
            </a:r>
            <a:r>
              <a:rPr lang="en-US" dirty="0"/>
              <a:t> </a:t>
            </a:r>
            <a:r>
              <a:rPr lang="en-US" dirty="0" err="1"/>
              <a:t>bộ</a:t>
            </a:r>
            <a:r>
              <a:rPr lang="en-US" dirty="0"/>
              <a:t> </a:t>
            </a:r>
            <a:r>
              <a:rPr lang="en-US" dirty="0" err="1"/>
              <a:t>nhớ</a:t>
            </a:r>
            <a:r>
              <a:rPr lang="en-US" dirty="0"/>
              <a:t> </a:t>
            </a:r>
            <a:r>
              <a:rPr lang="en-US" dirty="0" err="1"/>
              <a:t>giúp</a:t>
            </a:r>
            <a:r>
              <a:rPr lang="en-US" dirty="0"/>
              <a:t> </a:t>
            </a:r>
            <a:r>
              <a:rPr lang="en-US" dirty="0" err="1"/>
              <a:t>duy</a:t>
            </a:r>
            <a:r>
              <a:rPr lang="en-US" dirty="0"/>
              <a:t> </a:t>
            </a:r>
            <a:r>
              <a:rPr lang="en-US" dirty="0" err="1"/>
              <a:t>trì</a:t>
            </a:r>
            <a:r>
              <a:rPr lang="en-US" dirty="0"/>
              <a:t> </a:t>
            </a:r>
            <a:r>
              <a:rPr lang="en-US" dirty="0" err="1"/>
              <a:t>hệ</a:t>
            </a:r>
            <a:r>
              <a:rPr lang="en-US" dirty="0"/>
              <a:t> </a:t>
            </a:r>
            <a:r>
              <a:rPr lang="en-US" dirty="0" err="1"/>
              <a:t>thống</a:t>
            </a:r>
            <a:r>
              <a:rPr lang="en-US" dirty="0"/>
              <a:t> </a:t>
            </a:r>
            <a:r>
              <a:rPr lang="en-US" dirty="0" err="1"/>
              <a:t>phân</a:t>
            </a:r>
            <a:r>
              <a:rPr lang="en-US" dirty="0"/>
              <a:t> </a:t>
            </a:r>
            <a:r>
              <a:rPr lang="en-US" dirty="0" err="1"/>
              <a:t>cấp</a:t>
            </a:r>
            <a:r>
              <a:rPr lang="en-US" dirty="0"/>
              <a:t> </a:t>
            </a:r>
            <a:r>
              <a:rPr lang="en-US" dirty="0" err="1"/>
              <a:t>của</a:t>
            </a:r>
            <a:r>
              <a:rPr lang="en-US" dirty="0"/>
              <a:t> </a:t>
            </a:r>
            <a:r>
              <a:rPr lang="en-US" dirty="0" err="1"/>
              <a:t>các</a:t>
            </a:r>
            <a:r>
              <a:rPr lang="en-US" dirty="0"/>
              <a:t> </a:t>
            </a:r>
            <a:r>
              <a:rPr lang="vi-VN" dirty="0"/>
              <a:t>đặc trưng</a:t>
            </a:r>
            <a:r>
              <a:rPr lang="en-US" dirty="0"/>
              <a:t> </a:t>
            </a:r>
            <a:r>
              <a:rPr lang="en-US" dirty="0" err="1"/>
              <a:t>trong</a:t>
            </a:r>
            <a:r>
              <a:rPr lang="en-US" dirty="0"/>
              <a:t> </a:t>
            </a:r>
            <a:r>
              <a:rPr lang="en-US" dirty="0" err="1"/>
              <a:t>bộ</a:t>
            </a:r>
            <a:r>
              <a:rPr lang="en-US" dirty="0"/>
              <a:t> </a:t>
            </a:r>
            <a:r>
              <a:rPr lang="en-US" dirty="0" err="1"/>
              <a:t>nhớ</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134</a:t>
            </a:fld>
            <a:endParaRPr lang="en-US" dirty="0"/>
          </a:p>
        </p:txBody>
      </p:sp>
    </p:spTree>
    <p:extLst>
      <p:ext uri="{BB962C8B-B14F-4D97-AF65-F5344CB8AC3E}">
        <p14:creationId xmlns:p14="http://schemas.microsoft.com/office/powerpoint/2010/main" val="111592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40178013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a:t>T</a:t>
            </a:r>
            <a:r>
              <a:rPr lang="vi-VN" sz="1100" dirty="0"/>
              <a:t>hông tin quan trọng tương quan với sự hiện diện của mã có thể được chứa trong các đoạn văn bản ngắn có thể ở bất kỳ đâu trong tài liệ</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135</a:t>
            </a:fld>
            <a:endParaRPr lang="en-US" dirty="0"/>
          </a:p>
        </p:txBody>
      </p:sp>
    </p:spTree>
    <p:extLst>
      <p:ext uri="{BB962C8B-B14F-4D97-AF65-F5344CB8AC3E}">
        <p14:creationId xmlns:p14="http://schemas.microsoft.com/office/powerpoint/2010/main" val="1672287379"/>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Không</a:t>
            </a:r>
            <a:r>
              <a:rPr lang="en-US" sz="1100" dirty="0"/>
              <a:t> </a:t>
            </a:r>
            <a:r>
              <a:rPr lang="en-US" sz="1100" dirty="0" err="1"/>
              <a:t>gian</a:t>
            </a:r>
            <a:r>
              <a:rPr lang="en-US" sz="1100" dirty="0"/>
              <a:t> </a:t>
            </a:r>
            <a:r>
              <a:rPr lang="en-US" sz="1100" dirty="0" err="1"/>
              <a:t>nhãn</a:t>
            </a:r>
            <a:r>
              <a:rPr lang="en-US" sz="1100" dirty="0"/>
              <a:t> </a:t>
            </a:r>
            <a:r>
              <a:rPr lang="en-US" sz="1100" dirty="0" err="1"/>
              <a:t>lớn</a:t>
            </a:r>
            <a:r>
              <a:rPr lang="en-US" sz="1100" dirty="0"/>
              <a:t>:  15,000 </a:t>
            </a:r>
            <a:r>
              <a:rPr lang="en-US" sz="1100" dirty="0" err="1"/>
              <a:t>mã</a:t>
            </a:r>
            <a:r>
              <a:rPr lang="en-US" sz="1100" dirty="0"/>
              <a:t> </a:t>
            </a:r>
            <a:r>
              <a:rPr lang="en-US" sz="1100" dirty="0" err="1"/>
              <a:t>với</a:t>
            </a:r>
            <a:r>
              <a:rPr lang="en-US" sz="1100" dirty="0"/>
              <a:t> ICD-9 ; 140,000 </a:t>
            </a:r>
            <a:r>
              <a:rPr lang="en-US" sz="1100" dirty="0" err="1"/>
              <a:t>với</a:t>
            </a:r>
            <a:r>
              <a:rPr lang="en-US" sz="1100" dirty="0"/>
              <a:t> ICD-10-CM </a:t>
            </a:r>
            <a:r>
              <a:rPr lang="en-US" sz="1100" dirty="0" err="1"/>
              <a:t>và</a:t>
            </a:r>
            <a:r>
              <a:rPr lang="en-US" sz="1100" dirty="0"/>
              <a:t> ICD-10-PCS.</a:t>
            </a: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Văn</a:t>
            </a:r>
            <a:r>
              <a:rPr lang="en-US" sz="1100" dirty="0">
                <a:effectLst/>
                <a:latin typeface="Calibri" panose="020F0502020204030204" pitchFamily="34" charset="0"/>
                <a:ea typeface="Calibri" panose="020F0502020204030204" pitchFamily="34" charset="0"/>
                <a:cs typeface="Times New Roman" panose="02020603050405020304" pitchFamily="18" charset="0"/>
              </a:rPr>
              <a:t> bản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lâm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1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lỗi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chữ</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viết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chuẩn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vốn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y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mẫu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136</a:t>
            </a:fld>
            <a:endParaRPr lang="en-US" dirty="0"/>
          </a:p>
        </p:txBody>
      </p:sp>
    </p:spTree>
    <p:extLst>
      <p:ext uri="{BB962C8B-B14F-4D97-AF65-F5344CB8AC3E}">
        <p14:creationId xmlns:p14="http://schemas.microsoft.com/office/powerpoint/2010/main" val="501192898"/>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t>Dựa</a:t>
            </a:r>
            <a:r>
              <a:rPr lang="en-US" sz="1100" dirty="0"/>
              <a:t> </a:t>
            </a:r>
            <a:r>
              <a:rPr lang="en-US" sz="1100" dirty="0" err="1"/>
              <a:t>trên</a:t>
            </a:r>
            <a:r>
              <a:rPr lang="en-US" sz="1100" dirty="0"/>
              <a:t> </a:t>
            </a:r>
            <a:r>
              <a:rPr lang="en-US" sz="1100" dirty="0" err="1"/>
              <a:t>mạng</a:t>
            </a:r>
            <a:r>
              <a:rPr lang="en-US" sz="1100" dirty="0"/>
              <a:t> neural </a:t>
            </a:r>
            <a:r>
              <a:rPr lang="en-US" sz="1100" dirty="0" err="1"/>
              <a:t>tích</a:t>
            </a:r>
            <a:r>
              <a:rPr lang="en-US" sz="1100" dirty="0"/>
              <a:t> </a:t>
            </a:r>
            <a:r>
              <a:rPr lang="en-US" sz="1100" dirty="0" err="1"/>
              <a:t>chập</a:t>
            </a:r>
            <a:r>
              <a:rPr lang="en-US" sz="1100" dirty="0"/>
              <a:t> CNN.</a:t>
            </a:r>
          </a:p>
          <a:p>
            <a:pPr marL="742950" marR="0" lvl="1" indent="-285750">
              <a:lnSpc>
                <a:spcPct val="107000"/>
              </a:lnSpc>
              <a:spcBef>
                <a:spcPts val="0"/>
              </a:spcBef>
              <a:spcAft>
                <a:spcPts val="0"/>
              </a:spcAft>
              <a:buFont typeface="Courier New" panose="02070309020205020404" pitchFamily="49" charset="0"/>
              <a:buChar char="o"/>
            </a:pPr>
            <a:r>
              <a:rPr lang="en-US" sz="1100" dirty="0" err="1"/>
              <a:t>Tự</a:t>
            </a:r>
            <a:r>
              <a:rPr lang="en-US" sz="1100" dirty="0"/>
              <a:t> </a:t>
            </a:r>
            <a:r>
              <a:rPr lang="en-US" sz="1100" dirty="0" err="1"/>
              <a:t>động</a:t>
            </a:r>
            <a:r>
              <a:rPr lang="en-US" sz="1100" dirty="0"/>
              <a:t> </a:t>
            </a:r>
            <a:r>
              <a:rPr lang="en-US" sz="1100" dirty="0" err="1"/>
              <a:t>gán</a:t>
            </a:r>
            <a:r>
              <a:rPr lang="en-US" sz="1100" dirty="0"/>
              <a:t> </a:t>
            </a:r>
            <a:r>
              <a:rPr lang="en-US" sz="1100" dirty="0" err="1"/>
              <a:t>mã</a:t>
            </a:r>
            <a:r>
              <a:rPr lang="en-US" sz="1100" dirty="0"/>
              <a:t> ICD </a:t>
            </a:r>
            <a:r>
              <a:rPr lang="en-US" sz="1100" dirty="0" err="1"/>
              <a:t>dựa</a:t>
            </a:r>
            <a:r>
              <a:rPr lang="en-US" sz="1100" dirty="0"/>
              <a:t> </a:t>
            </a:r>
            <a:r>
              <a:rPr lang="en-US" sz="1100" dirty="0" err="1"/>
              <a:t>trên</a:t>
            </a:r>
            <a:r>
              <a:rPr lang="en-US" sz="1100" dirty="0"/>
              <a:t> bản </a:t>
            </a:r>
            <a:r>
              <a:rPr lang="en-US" sz="1100" dirty="0" err="1"/>
              <a:t>tóm</a:t>
            </a:r>
            <a:r>
              <a:rPr lang="en-US" sz="1100" dirty="0"/>
              <a:t> </a:t>
            </a:r>
            <a:r>
              <a:rPr lang="en-US" sz="1100" dirty="0" err="1"/>
              <a:t>tắt</a:t>
            </a:r>
            <a:r>
              <a:rPr lang="en-US" sz="1100" dirty="0"/>
              <a:t> </a:t>
            </a:r>
            <a:r>
              <a:rPr lang="en-US" sz="1100" dirty="0" err="1"/>
              <a:t>xuất</a:t>
            </a:r>
            <a:r>
              <a:rPr lang="en-US" sz="1100" dirty="0"/>
              <a:t> </a:t>
            </a:r>
            <a:r>
              <a:rPr lang="en-US" sz="1100" dirty="0" err="1"/>
              <a:t>viện</a:t>
            </a:r>
            <a:r>
              <a:rPr lang="en-US" sz="1100" dirty="0"/>
              <a:t> </a:t>
            </a:r>
            <a:r>
              <a:rPr lang="en-US" sz="1100" dirty="0" err="1"/>
              <a:t>bằng</a:t>
            </a:r>
            <a:r>
              <a:rPr lang="en-US" sz="1100" dirty="0"/>
              <a:t> </a:t>
            </a:r>
            <a:r>
              <a:rPr lang="en-US" sz="1100" dirty="0" err="1"/>
              <a:t>văn</a:t>
            </a:r>
            <a:r>
              <a:rPr lang="en-US" sz="1100" dirty="0"/>
              <a:t> bản </a:t>
            </a:r>
            <a:r>
              <a:rPr lang="en-US" sz="1100" dirty="0" err="1"/>
              <a:t>từ</a:t>
            </a:r>
            <a:r>
              <a:rPr lang="en-US" sz="1100" dirty="0"/>
              <a:t> </a:t>
            </a:r>
            <a:r>
              <a:rPr lang="en-US" sz="1100" dirty="0" err="1"/>
              <a:t>các</a:t>
            </a:r>
            <a:r>
              <a:rPr lang="en-US" sz="1100" dirty="0"/>
              <a:t> </a:t>
            </a:r>
            <a:r>
              <a:rPr lang="en-US" sz="1100" dirty="0" err="1"/>
              <a:t>đợt</a:t>
            </a:r>
            <a:r>
              <a:rPr lang="en-US" sz="1100" dirty="0"/>
              <a:t> </a:t>
            </a:r>
            <a:r>
              <a:rPr lang="en-US" sz="1100" dirty="0" err="1"/>
              <a:t>nằm</a:t>
            </a:r>
            <a:r>
              <a:rPr lang="en-US" sz="1100" dirty="0"/>
              <a:t> </a:t>
            </a:r>
            <a:r>
              <a:rPr lang="en-US" sz="1100" dirty="0" err="1"/>
              <a:t>viện</a:t>
            </a:r>
            <a:r>
              <a:rPr lang="en-US" sz="1100" dirty="0"/>
              <a:t> </a:t>
            </a:r>
            <a:r>
              <a:rPr lang="en-US" sz="1100" dirty="0" err="1"/>
              <a:t>chăm</a:t>
            </a:r>
            <a:r>
              <a:rPr lang="en-US" sz="1100" dirty="0"/>
              <a:t> </a:t>
            </a:r>
            <a:r>
              <a:rPr lang="en-US" sz="1100" dirty="0" err="1"/>
              <a:t>sóc</a:t>
            </a:r>
            <a:r>
              <a:rPr lang="en-US" sz="1100" dirty="0"/>
              <a:t> </a:t>
            </a:r>
            <a:r>
              <a:rPr lang="en-US" sz="1100" dirty="0" err="1"/>
              <a:t>đặc</a:t>
            </a:r>
            <a:r>
              <a:rPr lang="en-US" sz="1100" dirty="0"/>
              <a:t> </a:t>
            </a:r>
            <a:r>
              <a:rPr lang="en-US" sz="1100" dirty="0" err="1"/>
              <a:t>biệt</a:t>
            </a:r>
            <a:r>
              <a:rPr lang="en-US" sz="1100" dirty="0"/>
              <a:t> (ICU).</a:t>
            </a:r>
          </a:p>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cài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riêng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nhãn</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0"/>
              </a:spcAft>
              <a:buFont typeface="Courier New" panose="02070309020205020404" pitchFamily="49" charset="0"/>
              <a:buChar char="o"/>
            </a:pPr>
            <a:r>
              <a:rPr lang="en-US" sz="1100" dirty="0">
                <a:effectLst/>
                <a:latin typeface="Calibri" panose="020F0502020204030204" pitchFamily="34" charset="0"/>
                <a:ea typeface="Calibri" panose="020F0502020204030204" pitchFamily="34" charset="0"/>
                <a:cs typeface="Times New Roman" panose="02020603050405020304" pitchFamily="18" charset="0"/>
              </a:rPr>
              <a:t>K</a:t>
            </a:r>
            <a:r>
              <a:rPr lang="vi-VN" sz="1100" dirty="0">
                <a:effectLst/>
                <a:latin typeface="Calibri" panose="020F0502020204030204" pitchFamily="34" charset="0"/>
                <a:ea typeface="Calibri" panose="020F0502020204030204" pitchFamily="34" charset="0"/>
                <a:cs typeface="Times New Roman" panose="02020603050405020304" pitchFamily="18" charset="0"/>
              </a:rPr>
              <a:t>hai thác các mô tả văn bản của từng mã để hướng dẫn mô hình hướng tới các tham số phù hợp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trong trường hợp không có nhiều ví dụ được gắn nhãn cho một mã nhất định, các tham số của nó phải giống với tham số của các mã có mô tả văn bản tương tự</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137</a:t>
            </a:fld>
            <a:endParaRPr lang="en-US" dirty="0"/>
          </a:p>
        </p:txBody>
      </p:sp>
    </p:spTree>
    <p:extLst>
      <p:ext uri="{BB962C8B-B14F-4D97-AF65-F5344CB8AC3E}">
        <p14:creationId xmlns:p14="http://schemas.microsoft.com/office/powerpoint/2010/main" val="1782409383"/>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xây</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CNN.</a:t>
            </a:r>
          </a:p>
        </p:txBody>
      </p:sp>
      <p:sp>
        <p:nvSpPr>
          <p:cNvPr id="4" name="Slide Number Placeholder 3"/>
          <p:cNvSpPr>
            <a:spLocks noGrp="1"/>
          </p:cNvSpPr>
          <p:nvPr>
            <p:ph type="sldNum" sz="quarter" idx="5"/>
          </p:nvPr>
        </p:nvSpPr>
        <p:spPr/>
        <p:txBody>
          <a:bodyPr/>
          <a:lstStyle/>
          <a:p>
            <a:fld id="{22289C57-55D7-40A4-A101-E74FAC7A092B}" type="slidenum">
              <a:rPr lang="en-US" smtClean="0"/>
              <a:t>138</a:t>
            </a:fld>
            <a:endParaRPr lang="en-US" dirty="0"/>
          </a:p>
        </p:txBody>
      </p:sp>
    </p:spTree>
    <p:extLst>
      <p:ext uri="{BB962C8B-B14F-4D97-AF65-F5344CB8AC3E}">
        <p14:creationId xmlns:p14="http://schemas.microsoft.com/office/powerpoint/2010/main" val="1147134642"/>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100" b="0" dirty="0"/>
              <a:t>Mô hình đạt được hiệu suất tốt hơn khi chỉ sử dụng tập huấn luyện MIMIC-II (nhỏ hơn), để lại giao thức huấn luyện thay thế này cho công việc trong tương lai.</a:t>
            </a:r>
            <a:endParaRPr lang="en-US" sz="11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139</a:t>
            </a:fld>
            <a:endParaRPr lang="en-US" dirty="0"/>
          </a:p>
        </p:txBody>
      </p:sp>
    </p:spTree>
    <p:extLst>
      <p:ext uri="{BB962C8B-B14F-4D97-AF65-F5344CB8AC3E}">
        <p14:creationId xmlns:p14="http://schemas.microsoft.com/office/powerpoint/2010/main" val="3606199101"/>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100" dirty="0"/>
              <a:t>CAML mang lại những cải tiến mạnh mẽ so với các số liệu trước đây về một số công thức của nhiệm vụ dự đoán mã ICD-9, đồng thời cung cấp các giải thích thỏa đáng cho các dự đoán của nó. </a:t>
            </a:r>
            <a:endParaRPr lang="en-US" sz="1100" dirty="0"/>
          </a:p>
          <a:p>
            <a:pPr marL="742950" marR="0" lvl="1" indent="-285750">
              <a:lnSpc>
                <a:spcPct val="107000"/>
              </a:lnSpc>
              <a:spcBef>
                <a:spcPts val="0"/>
              </a:spcBef>
              <a:spcAft>
                <a:spcPts val="0"/>
              </a:spcAft>
              <a:buFont typeface="Courier New" panose="02070309020205020404" pitchFamily="49" charset="0"/>
              <a:buChar char="o"/>
            </a:pPr>
            <a:r>
              <a:rPr lang="vi-VN" sz="1100" dirty="0"/>
              <a:t>Mặc dù tập trung vào môi trường lâm sàng, CAML có thể mở rộng mà không cần sửa đổi đối với các tác vụ gắn thẻ tài liệu đa nhãn khác, bao gồm mã hóa ICD-10.</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140</a:t>
            </a:fld>
            <a:endParaRPr lang="en-US" dirty="0"/>
          </a:p>
        </p:txBody>
      </p:sp>
    </p:spTree>
    <p:extLst>
      <p:ext uri="{BB962C8B-B14F-4D97-AF65-F5344CB8AC3E}">
        <p14:creationId xmlns:p14="http://schemas.microsoft.com/office/powerpoint/2010/main" val="277045682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141</a:t>
            </a:fld>
            <a:endParaRPr lang="en-US" dirty="0"/>
          </a:p>
        </p:txBody>
      </p:sp>
    </p:spTree>
    <p:extLst>
      <p:ext uri="{BB962C8B-B14F-4D97-AF65-F5344CB8AC3E}">
        <p14:creationId xmlns:p14="http://schemas.microsoft.com/office/powerpoint/2010/main" val="1797851301"/>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142</a:t>
            </a:fld>
            <a:endParaRPr lang="en-US" dirty="0"/>
          </a:p>
        </p:txBody>
      </p:sp>
    </p:spTree>
    <p:extLst>
      <p:ext uri="{BB962C8B-B14F-4D97-AF65-F5344CB8AC3E}">
        <p14:creationId xmlns:p14="http://schemas.microsoft.com/office/powerpoint/2010/main" val="159052941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o</a:t>
            </a:r>
            <a:r>
              <a:rPr lang="en-US" sz="1100" dirty="0"/>
              <a:t>	L</a:t>
            </a:r>
            <a:r>
              <a:rPr lang="vi-VN" sz="1100" dirty="0"/>
              <a:t>ớp đầu vào tận dụng các từ nhúng được đào tạo trước bởi word2vec </a:t>
            </a:r>
            <a:r>
              <a:rPr lang="en-US" sz="1100" dirty="0"/>
              <a:t>[</a:t>
            </a:r>
            <a:r>
              <a:rPr lang="en-US" sz="1600" dirty="0"/>
              <a:t>Distributed Representations of Words and Phrases and their Compositionality</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o</a:t>
            </a:r>
            <a:r>
              <a:rPr lang="en-US" sz="1100" dirty="0"/>
              <a:t>	</a:t>
            </a:r>
            <a:r>
              <a:rPr lang="en-US" sz="1100" dirty="0" err="1"/>
              <a:t>Lớp</a:t>
            </a:r>
            <a:r>
              <a:rPr lang="en-US" sz="1100" dirty="0"/>
              <a:t> </a:t>
            </a:r>
            <a:r>
              <a:rPr lang="vi-VN" sz="1100" dirty="0"/>
              <a:t>tích chập đa bộ lọc bao gồm nhiều bộ lọc tích chập</a:t>
            </a:r>
            <a:r>
              <a:rPr lang="en-US" sz="1100" dirty="0"/>
              <a:t> </a:t>
            </a:r>
            <a:r>
              <a:rPr lang="vi-VN" sz="1100" dirty="0"/>
              <a:t>để ghi lại sự thay đổi của tỷ lệ</a:t>
            </a:r>
            <a:r>
              <a:rPr lang="en-US" sz="1100" dirty="0"/>
              <a:t>.</a:t>
            </a:r>
            <a:r>
              <a:rPr lang="en-US" sz="1100" b="0" dirty="0"/>
              <a:t> [</a:t>
            </a:r>
            <a:r>
              <a:rPr lang="en-US" sz="1600" b="0" i="0" dirty="0">
                <a:solidFill>
                  <a:srgbClr val="000000"/>
                </a:solidFill>
                <a:effectLst/>
                <a:latin typeface="Lucida Grande"/>
              </a:rPr>
              <a:t>Convolutional Neural Networks for Sentence Classification</a:t>
            </a:r>
            <a:r>
              <a:rPr lang="en-US" sz="1100" b="0" dirty="0"/>
              <a:t>]</a:t>
            </a:r>
          </a:p>
          <a:p>
            <a:r>
              <a:rPr lang="vi-VN" sz="1100" dirty="0"/>
              <a:t>o</a:t>
            </a:r>
            <a:r>
              <a:rPr lang="en-US" sz="1100" dirty="0"/>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Một lớp tích chập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chứa nhiều khối dư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vi-VN" sz="1100" dirty="0">
                <a:effectLst/>
                <a:latin typeface="Calibri" panose="020F0502020204030204" pitchFamily="34" charset="0"/>
                <a:ea typeface="Calibri" panose="020F0502020204030204" pitchFamily="34" charset="0"/>
                <a:cs typeface="Times New Roman" panose="02020603050405020304" pitchFamily="18" charset="0"/>
              </a:rPr>
              <a:t>được sử dụng để mở rộng trường tiếp nhận</a:t>
            </a:r>
            <a:r>
              <a:rPr lang="vi-VN" sz="1100" dirty="0"/>
              <a:t>.</a:t>
            </a:r>
            <a:r>
              <a:rPr lang="en-US" sz="1100" dirty="0"/>
              <a:t>[Deep Residual Learning for Image Recognition]</a:t>
            </a:r>
          </a:p>
          <a:p>
            <a:r>
              <a:rPr lang="vi-VN" sz="1100" dirty="0"/>
              <a:t>o</a:t>
            </a:r>
            <a:r>
              <a:rPr lang="en-US" sz="1100" dirty="0"/>
              <a:t>	</a:t>
            </a:r>
            <a:r>
              <a:rPr lang="en-US" sz="1100" dirty="0" err="1"/>
              <a:t>Lớp</a:t>
            </a:r>
            <a:r>
              <a:rPr lang="en-US" sz="1100" dirty="0"/>
              <a:t> </a:t>
            </a:r>
            <a:r>
              <a:rPr lang="en-US" sz="1100" dirty="0" err="1"/>
              <a:t>chú</a:t>
            </a:r>
            <a:r>
              <a:rPr lang="en-US" sz="1100" dirty="0"/>
              <a:t> ý </a:t>
            </a:r>
            <a:r>
              <a:rPr lang="en-US" sz="1100" dirty="0" err="1"/>
              <a:t>giữ</a:t>
            </a:r>
            <a:r>
              <a:rPr lang="en-US" sz="1100" dirty="0"/>
              <a:t> </a:t>
            </a:r>
            <a:r>
              <a:rPr lang="en-US" sz="1100" dirty="0" err="1"/>
              <a:t>khả</a:t>
            </a:r>
            <a:r>
              <a:rPr lang="en-US" sz="1100" dirty="0"/>
              <a:t> </a:t>
            </a:r>
            <a:r>
              <a:rPr lang="en-US" sz="1100" dirty="0" err="1"/>
              <a:t>năng</a:t>
            </a:r>
            <a:r>
              <a:rPr lang="en-US" sz="1100" dirty="0"/>
              <a:t> </a:t>
            </a:r>
            <a:r>
              <a:rPr lang="en-US" sz="1100" dirty="0" err="1"/>
              <a:t>diễn</a:t>
            </a:r>
            <a:r>
              <a:rPr lang="en-US" sz="1100" dirty="0"/>
              <a:t> </a:t>
            </a:r>
            <a:r>
              <a:rPr lang="en-US" sz="1100" dirty="0" err="1"/>
              <a:t>giải</a:t>
            </a:r>
            <a:r>
              <a:rPr lang="en-US" sz="1100" dirty="0"/>
              <a:t> </a:t>
            </a:r>
            <a:r>
              <a:rPr lang="en-US" sz="1100" dirty="0" err="1"/>
              <a:t>cho</a:t>
            </a:r>
            <a:r>
              <a:rPr lang="en-US" sz="1100" dirty="0"/>
              <a:t> </a:t>
            </a:r>
            <a:r>
              <a:rPr lang="en-US" sz="1100" dirty="0" err="1"/>
              <a:t>mô</a:t>
            </a:r>
            <a:r>
              <a:rPr lang="en-US" sz="1100" dirty="0"/>
              <a:t> </a:t>
            </a:r>
            <a:r>
              <a:rPr lang="en-US" sz="1100" dirty="0" err="1"/>
              <a:t>hình</a:t>
            </a:r>
            <a:r>
              <a:rPr lang="en-US" sz="1100" dirty="0"/>
              <a:t>.[CAML]</a:t>
            </a:r>
          </a:p>
          <a:p>
            <a:r>
              <a:rPr lang="vi-VN" sz="1100" dirty="0"/>
              <a:t>o</a:t>
            </a:r>
            <a:r>
              <a:rPr lang="en-US" sz="1100" dirty="0"/>
              <a:t>	</a:t>
            </a:r>
            <a:r>
              <a:rPr lang="en-US" sz="1100" dirty="0" err="1"/>
              <a:t>Lớp</a:t>
            </a:r>
            <a:r>
              <a:rPr lang="en-US" sz="1100" dirty="0"/>
              <a:t> </a:t>
            </a:r>
            <a:r>
              <a:rPr lang="en-US" sz="1100" dirty="0" err="1"/>
              <a:t>đầu</a:t>
            </a:r>
            <a:r>
              <a:rPr lang="en-US" sz="1100" dirty="0"/>
              <a:t> </a:t>
            </a:r>
            <a:r>
              <a:rPr lang="en-US" sz="1100" dirty="0" err="1"/>
              <a:t>ra</a:t>
            </a:r>
            <a:r>
              <a:rPr lang="en-US" sz="1100" dirty="0"/>
              <a:t> </a:t>
            </a:r>
            <a:r>
              <a:rPr lang="en-US" sz="1100" dirty="0" err="1"/>
              <a:t>sử</a:t>
            </a:r>
            <a:r>
              <a:rPr lang="en-US" sz="1100" dirty="0"/>
              <a:t> </a:t>
            </a:r>
            <a:r>
              <a:rPr lang="en-US" sz="1100" dirty="0" err="1"/>
              <a:t>dụng</a:t>
            </a:r>
            <a:r>
              <a:rPr lang="en-US" sz="1100" dirty="0"/>
              <a:t> </a:t>
            </a:r>
            <a:r>
              <a:rPr lang="en-US" sz="1100" dirty="0" err="1"/>
              <a:t>chức</a:t>
            </a:r>
            <a:r>
              <a:rPr lang="en-US" sz="1100" dirty="0"/>
              <a:t> </a:t>
            </a:r>
            <a:r>
              <a:rPr lang="en-US" sz="1100" dirty="0" err="1"/>
              <a:t>năng</a:t>
            </a:r>
            <a:r>
              <a:rPr lang="en-US" sz="1100" dirty="0"/>
              <a:t> sigmoid </a:t>
            </a:r>
            <a:r>
              <a:rPr lang="en-US" sz="1100" dirty="0" err="1"/>
              <a:t>để</a:t>
            </a:r>
            <a:r>
              <a:rPr lang="en-US" sz="1100" dirty="0"/>
              <a:t> </a:t>
            </a:r>
            <a:r>
              <a:rPr lang="en-US" sz="1100" dirty="0" err="1"/>
              <a:t>dự</a:t>
            </a:r>
            <a:r>
              <a:rPr lang="en-US" sz="1100" dirty="0"/>
              <a:t> </a:t>
            </a:r>
            <a:r>
              <a:rPr lang="en-US" sz="1100" dirty="0" err="1"/>
              <a:t>đoán</a:t>
            </a:r>
            <a:r>
              <a:rPr lang="en-US" sz="1100" dirty="0"/>
              <a:t> </a:t>
            </a:r>
            <a:r>
              <a:rPr lang="en-US" sz="1100" dirty="0" err="1"/>
              <a:t>xác</a:t>
            </a:r>
            <a:r>
              <a:rPr lang="en-US" sz="1100" dirty="0"/>
              <a:t> </a:t>
            </a:r>
            <a:r>
              <a:rPr lang="en-US" sz="1100" dirty="0" err="1"/>
              <a:t>suất</a:t>
            </a:r>
            <a:r>
              <a:rPr lang="en-US" sz="1100" dirty="0"/>
              <a:t> </a:t>
            </a:r>
            <a:r>
              <a:rPr lang="en-US" sz="1100" dirty="0" err="1"/>
              <a:t>của</a:t>
            </a:r>
            <a:r>
              <a:rPr lang="en-US" sz="1100" dirty="0"/>
              <a:t> </a:t>
            </a:r>
            <a:r>
              <a:rPr lang="en-US" sz="1100" dirty="0" err="1"/>
              <a:t>từng</a:t>
            </a:r>
            <a:r>
              <a:rPr lang="en-US" sz="1100" dirty="0"/>
              <a:t> </a:t>
            </a:r>
            <a:r>
              <a:rPr lang="en-US" sz="1100" dirty="0" err="1"/>
              <a:t>mã</a:t>
            </a:r>
            <a:r>
              <a:rPr lang="en-US" sz="1100" dirty="0"/>
              <a:t> ICD</a:t>
            </a:r>
          </a:p>
        </p:txBody>
      </p:sp>
      <p:sp>
        <p:nvSpPr>
          <p:cNvPr id="4" name="Slide Number Placeholder 3"/>
          <p:cNvSpPr>
            <a:spLocks noGrp="1"/>
          </p:cNvSpPr>
          <p:nvPr>
            <p:ph type="sldNum" sz="quarter" idx="5"/>
          </p:nvPr>
        </p:nvSpPr>
        <p:spPr/>
        <p:txBody>
          <a:bodyPr/>
          <a:lstStyle/>
          <a:p>
            <a:fld id="{22289C57-55D7-40A4-A101-E74FAC7A092B}" type="slidenum">
              <a:rPr lang="en-US" smtClean="0"/>
              <a:t>143</a:t>
            </a:fld>
            <a:endParaRPr lang="en-US" dirty="0"/>
          </a:p>
        </p:txBody>
      </p:sp>
    </p:spTree>
    <p:extLst>
      <p:ext uri="{BB962C8B-B14F-4D97-AF65-F5344CB8AC3E}">
        <p14:creationId xmlns:p14="http://schemas.microsoft.com/office/powerpoint/2010/main" val="1915821771"/>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Sự</a:t>
            </a:r>
            <a:r>
              <a:rPr lang="en-US" sz="1100" dirty="0"/>
              <a:t> </a:t>
            </a:r>
            <a:r>
              <a:rPr lang="en-US" sz="1100" dirty="0" err="1"/>
              <a:t>khác</a:t>
            </a:r>
            <a:r>
              <a:rPr lang="en-US" sz="1100" dirty="0"/>
              <a:t> </a:t>
            </a:r>
            <a:r>
              <a:rPr lang="en-US" sz="1100" dirty="0" err="1"/>
              <a:t>biệt</a:t>
            </a:r>
            <a:r>
              <a:rPr lang="en-US" sz="1100" dirty="0"/>
              <a:t> </a:t>
            </a:r>
            <a:r>
              <a:rPr lang="en-US" sz="1100" dirty="0" err="1"/>
              <a:t>chính</a:t>
            </a:r>
            <a:r>
              <a:rPr lang="en-US" sz="1100" dirty="0"/>
              <a:t> ở </a:t>
            </a:r>
            <a:r>
              <a:rPr lang="en-US" sz="1100" dirty="0" err="1"/>
              <a:t>mô</a:t>
            </a:r>
            <a:r>
              <a:rPr lang="en-US" sz="1100" dirty="0"/>
              <a:t> </a:t>
            </a:r>
            <a:r>
              <a:rPr lang="en-US" sz="1100" dirty="0" err="1"/>
              <a:t>hình</a:t>
            </a:r>
            <a:r>
              <a:rPr lang="en-US" sz="1100" dirty="0"/>
              <a:t> </a:t>
            </a:r>
            <a:r>
              <a:rPr lang="en-US" sz="1100" dirty="0" err="1"/>
              <a:t>này</a:t>
            </a:r>
            <a:r>
              <a:rPr lang="en-US" sz="1100" dirty="0"/>
              <a:t> </a:t>
            </a:r>
            <a:r>
              <a:rPr lang="en-US" sz="1100" dirty="0" err="1"/>
              <a:t>chính</a:t>
            </a:r>
            <a:r>
              <a:rPr lang="en-US" sz="1100" dirty="0"/>
              <a:t> là </a:t>
            </a:r>
            <a:r>
              <a:rPr lang="en-US" sz="1100" dirty="0" err="1"/>
              <a:t>sự</a:t>
            </a:r>
            <a:r>
              <a:rPr lang="en-US" sz="1100" dirty="0"/>
              <a:t> </a:t>
            </a:r>
            <a:r>
              <a:rPr lang="en-US" sz="1100" dirty="0" err="1"/>
              <a:t>tổng</a:t>
            </a:r>
            <a:r>
              <a:rPr lang="en-US" sz="1100" dirty="0"/>
              <a:t> </a:t>
            </a:r>
            <a:r>
              <a:rPr lang="en-US" sz="1100" dirty="0" err="1"/>
              <a:t>hợp</a:t>
            </a:r>
            <a:r>
              <a:rPr lang="en-US" sz="1100" dirty="0"/>
              <a:t> </a:t>
            </a:r>
            <a:r>
              <a:rPr lang="en-US" sz="1100" dirty="0" err="1"/>
              <a:t>của</a:t>
            </a:r>
            <a:r>
              <a:rPr lang="en-US" sz="1100" dirty="0"/>
              <a:t> </a:t>
            </a:r>
            <a:r>
              <a:rPr lang="en-US" sz="1100" b="1" dirty="0" err="1"/>
              <a:t>lơp</a:t>
            </a:r>
            <a:r>
              <a:rPr lang="en-US" sz="1100" b="1" dirty="0"/>
              <a:t> </a:t>
            </a:r>
            <a:r>
              <a:rPr lang="en-US" sz="1100" b="1" dirty="0" err="1"/>
              <a:t>tích</a:t>
            </a:r>
            <a:r>
              <a:rPr lang="en-US" sz="1100" b="1" dirty="0"/>
              <a:t> </a:t>
            </a:r>
            <a:r>
              <a:rPr lang="en-US" sz="1100" b="1" dirty="0" err="1"/>
              <a:t>chập</a:t>
            </a:r>
            <a:r>
              <a:rPr lang="vi-VN" sz="1100" b="1" dirty="0"/>
              <a:t> đa bộ lọc </a:t>
            </a:r>
            <a:r>
              <a:rPr lang="en-US" sz="1100" b="1" dirty="0" err="1"/>
              <a:t>và</a:t>
            </a:r>
            <a:r>
              <a:rPr lang="en-US" sz="1100" b="1" dirty="0"/>
              <a:t> </a:t>
            </a:r>
            <a:r>
              <a:rPr lang="en-US" sz="1100" b="1" dirty="0" err="1"/>
              <a:t>lớp</a:t>
            </a:r>
            <a:r>
              <a:rPr lang="en-US" sz="1100" b="1" dirty="0"/>
              <a:t> </a:t>
            </a:r>
            <a:r>
              <a:rPr lang="en-US" sz="1100" b="1" dirty="0" err="1"/>
              <a:t>tích</a:t>
            </a:r>
            <a:r>
              <a:rPr lang="en-US" sz="1100" b="1" dirty="0"/>
              <a:t> </a:t>
            </a:r>
            <a:r>
              <a:rPr lang="en-US" sz="1100" b="1" dirty="0" err="1"/>
              <a:t>chập</a:t>
            </a:r>
            <a:r>
              <a:rPr lang="en-US" sz="1100" b="1" dirty="0"/>
              <a:t> </a:t>
            </a:r>
            <a:r>
              <a:rPr lang="en-US" sz="1100" b="1" dirty="0" err="1"/>
              <a:t>dư</a:t>
            </a:r>
            <a:r>
              <a:rPr lang="en-US" sz="1100" b="1" dirty="0"/>
              <a: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144</a:t>
            </a:fld>
            <a:endParaRPr lang="en-US" dirty="0"/>
          </a:p>
        </p:txBody>
      </p:sp>
    </p:spTree>
    <p:extLst>
      <p:ext uri="{BB962C8B-B14F-4D97-AF65-F5344CB8AC3E}">
        <p14:creationId xmlns:p14="http://schemas.microsoft.com/office/powerpoint/2010/main" val="19639983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gn="l">
              <a:spcAft>
                <a:spcPts val="600"/>
              </a:spcAft>
              <a:buFontTx/>
              <a:buChar char="-"/>
            </a:pPr>
            <a:r>
              <a:rPr lang="en-US" sz="1800" dirty="0">
                <a:solidFill>
                  <a:schemeClr val="tx1"/>
                </a:solidFill>
                <a:latin typeface="Times New Roman" panose="02020603050405020304" pitchFamily="18" charset="0"/>
                <a:cs typeface="Times New Roman" panose="02020603050405020304" pitchFamily="18" charset="0"/>
              </a:rPr>
              <a:t>LSTM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giữa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thông</a:t>
            </a:r>
            <a:r>
              <a:rPr lang="en-US" sz="1800" dirty="0">
                <a:solidFill>
                  <a:schemeClr val="tx1"/>
                </a:solidFill>
                <a:latin typeface="Times New Roman" panose="02020603050405020304" pitchFamily="18" charset="0"/>
                <a:cs typeface="Times New Roman" panose="02020603050405020304" pitchFamily="18" charset="0"/>
              </a:rPr>
              <a:t> tin </a:t>
            </a:r>
            <a:r>
              <a:rPr lang="en-US" sz="1800" dirty="0" err="1">
                <a:solidFill>
                  <a:schemeClr val="tx1"/>
                </a:solidFill>
                <a:latin typeface="Times New Roman" panose="02020603050405020304" pitchFamily="18" charset="0"/>
                <a:cs typeface="Times New Roman" panose="02020603050405020304" pitchFamily="18" charset="0"/>
              </a:rPr>
              <a:t>trong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thường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được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dụng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dự</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đoán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phân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loại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theo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chuỗi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điểm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luồng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(video, </a:t>
            </a:r>
            <a:r>
              <a:rPr lang="en-US" sz="1800" dirty="0" err="1">
                <a:solidFill>
                  <a:schemeClr val="tx1"/>
                </a:solidFill>
                <a:latin typeface="Times New Roman" panose="02020603050405020304" pitchFamily="18" charset="0"/>
                <a:cs typeface="Times New Roman" panose="02020603050405020304" pitchFamily="18" charset="0"/>
              </a:rPr>
              <a:t>âm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thanh</a:t>
            </a:r>
            <a:r>
              <a:rPr lang="en-US" sz="1800" dirty="0">
                <a:solidFill>
                  <a:schemeClr val="tx1"/>
                </a:solidFill>
                <a:latin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84550319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en-US" sz="1100" dirty="0" err="1"/>
              <a:t>MultiResCNN</a:t>
            </a:r>
            <a:r>
              <a:rPr lang="en-US" sz="1100" dirty="0"/>
              <a:t> </a:t>
            </a:r>
            <a:r>
              <a:rPr lang="en-US" sz="1100" dirty="0" err="1"/>
              <a:t>không</a:t>
            </a:r>
            <a:r>
              <a:rPr lang="en-US" sz="1100" dirty="0"/>
              <a:t> </a:t>
            </a:r>
            <a:r>
              <a:rPr lang="en-US" sz="1100" dirty="0" err="1"/>
              <a:t>chỉ</a:t>
            </a:r>
            <a:r>
              <a:rPr lang="en-US" sz="1100" dirty="0"/>
              <a:t> </a:t>
            </a:r>
            <a:r>
              <a:rPr lang="en-US" sz="1100" dirty="0" err="1"/>
              <a:t>nắm</a:t>
            </a:r>
            <a:r>
              <a:rPr lang="en-US" sz="1100" dirty="0"/>
              <a:t> </a:t>
            </a:r>
            <a:r>
              <a:rPr lang="en-US" sz="1100" dirty="0" err="1"/>
              <a:t>bắt</a:t>
            </a:r>
            <a:r>
              <a:rPr lang="en-US" sz="1100" dirty="0"/>
              <a:t> </a:t>
            </a:r>
            <a:r>
              <a:rPr lang="en-US" sz="1100" dirty="0" err="1"/>
              <a:t>các</a:t>
            </a:r>
            <a:r>
              <a:rPr lang="en-US" sz="1100" dirty="0"/>
              <a:t> </a:t>
            </a:r>
            <a:r>
              <a:rPr lang="en-US" sz="1100" dirty="0" err="1"/>
              <a:t>mẫu</a:t>
            </a:r>
            <a:r>
              <a:rPr lang="en-US" sz="1100" dirty="0"/>
              <a:t> </a:t>
            </a:r>
            <a:r>
              <a:rPr lang="en-US" sz="1100" dirty="0" err="1"/>
              <a:t>văn</a:t>
            </a:r>
            <a:r>
              <a:rPr lang="en-US" sz="1100" dirty="0"/>
              <a:t> bản </a:t>
            </a:r>
            <a:r>
              <a:rPr lang="en-US" sz="1100" dirty="0" err="1"/>
              <a:t>khác</a:t>
            </a:r>
            <a:r>
              <a:rPr lang="en-US" sz="1100" dirty="0"/>
              <a:t> </a:t>
            </a:r>
            <a:r>
              <a:rPr lang="en-US" sz="1100" dirty="0" err="1"/>
              <a:t>nhau</a:t>
            </a:r>
            <a:r>
              <a:rPr lang="en-US" sz="1100" dirty="0"/>
              <a:t> </a:t>
            </a:r>
            <a:r>
              <a:rPr lang="en-US" sz="1100" dirty="0" err="1"/>
              <a:t>với</a:t>
            </a:r>
            <a:r>
              <a:rPr lang="en-US" sz="1100" dirty="0"/>
              <a:t> </a:t>
            </a:r>
            <a:r>
              <a:rPr lang="en-US" sz="1100" dirty="0" err="1"/>
              <a:t>độ</a:t>
            </a:r>
            <a:r>
              <a:rPr lang="en-US" sz="1100" dirty="0"/>
              <a:t> </a:t>
            </a:r>
            <a:r>
              <a:rPr lang="en-US" sz="1100" dirty="0" err="1"/>
              <a:t>dài</a:t>
            </a:r>
            <a:r>
              <a:rPr lang="en-US" sz="1100" dirty="0"/>
              <a:t> </a:t>
            </a:r>
            <a:r>
              <a:rPr lang="en-US" sz="1100" dirty="0" err="1"/>
              <a:t>khác</a:t>
            </a:r>
            <a:r>
              <a:rPr lang="en-US" sz="1100" dirty="0"/>
              <a:t> </a:t>
            </a:r>
            <a:r>
              <a:rPr lang="en-US" sz="1100" dirty="0" err="1"/>
              <a:t>nhau</a:t>
            </a:r>
            <a:r>
              <a:rPr lang="en-US" sz="1100" dirty="0"/>
              <a:t> </a:t>
            </a:r>
            <a:r>
              <a:rPr lang="en-US" sz="1100" dirty="0" err="1"/>
              <a:t>thông</a:t>
            </a:r>
            <a:r>
              <a:rPr lang="en-US" sz="1100" dirty="0"/>
              <a:t> qua CNN </a:t>
            </a:r>
            <a:r>
              <a:rPr lang="en-US" sz="1100" dirty="0" err="1"/>
              <a:t>đa</a:t>
            </a:r>
            <a:r>
              <a:rPr lang="en-US" sz="1100" dirty="0"/>
              <a:t> </a:t>
            </a:r>
            <a:r>
              <a:rPr lang="en-US" sz="1100" dirty="0" err="1"/>
              <a:t>bộ</a:t>
            </a:r>
            <a:r>
              <a:rPr lang="en-US" sz="1100" dirty="0"/>
              <a:t> </a:t>
            </a:r>
            <a:r>
              <a:rPr lang="en-US" sz="1100" dirty="0" err="1"/>
              <a:t>lọc</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M</a:t>
            </a:r>
            <a:r>
              <a:rPr lang="vi-VN" sz="1100" dirty="0"/>
              <a:t>à còn mở rộng trường tiếp nhận</a:t>
            </a:r>
            <a:r>
              <a:rPr lang="en-US" sz="1100" dirty="0"/>
              <a:t> </a:t>
            </a:r>
            <a:r>
              <a:rPr lang="vi-VN" sz="1100" dirty="0"/>
              <a:t>thông qua CNN dư</a:t>
            </a:r>
            <a:r>
              <a:rPr lang="en-US" sz="1100" dirty="0"/>
              <a:t>.</a:t>
            </a:r>
            <a:r>
              <a:rPr lang="vi-VN" sz="900" dirty="0"/>
              <a:t> (</a:t>
            </a:r>
            <a:r>
              <a:rPr lang="en-US" sz="1100" b="1" i="0" dirty="0">
                <a:solidFill>
                  <a:srgbClr val="333333"/>
                </a:solidFill>
                <a:effectLst/>
                <a:latin typeface="Arial" panose="020B0604020202020204" pitchFamily="34" charset="0"/>
              </a:rPr>
              <a:t>Convolutional face finder: a neural architecture for fast and robust face detection</a:t>
            </a:r>
            <a:r>
              <a:rPr lang="vi-VN" sz="900" dirty="0"/>
              <a:t>)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145</a:t>
            </a:fld>
            <a:endParaRPr lang="en-US" dirty="0"/>
          </a:p>
        </p:txBody>
      </p:sp>
    </p:spTree>
    <p:extLst>
      <p:ext uri="{BB962C8B-B14F-4D97-AF65-F5344CB8AC3E}">
        <p14:creationId xmlns:p14="http://schemas.microsoft.com/office/powerpoint/2010/main" val="336129611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“Conv1d” đại diện cho tích chập 1 chiều, “ResBlock” đại diện cho khối dư, “⊕” đại diện cho phép nối và “⊗” đại diện cho phép nhân ma trận. Ở đây, nhóm nghiên cứu sử dụng màu cam và xanh lục cho U và W để biểu thị chúng là các tham số có thể học được và để phân biệt với các ma trận khác (ví dụ: H) không phải là tham số</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146</a:t>
            </a:fld>
            <a:endParaRPr lang="en-US" dirty="0"/>
          </a:p>
        </p:txBody>
      </p:sp>
    </p:spTree>
    <p:extLst>
      <p:ext uri="{BB962C8B-B14F-4D97-AF65-F5344CB8AC3E}">
        <p14:creationId xmlns:p14="http://schemas.microsoft.com/office/powerpoint/2010/main" val="422456235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Kiến trúc của bộ lọc tích chập 1 chiều fm</a:t>
            </a:r>
            <a:r>
              <a:rPr lang="en-US" sz="1100" dirty="0"/>
              <a:t> (Conv1d </a:t>
            </a:r>
            <a:r>
              <a:rPr lang="en-US" sz="1100" dirty="0" err="1"/>
              <a:t>fm</a:t>
            </a:r>
            <a:r>
              <a:rPr lang="en-US" sz="1100" dirty="0"/>
              <a:t>)</a:t>
            </a:r>
            <a:r>
              <a:rPr lang="vi-VN" sz="1100" dirty="0"/>
              <a:t>. “⊕” đại diện cho hoạt động nối và “⊗” đại diện cho phép nhân ma trận.</a:t>
            </a:r>
            <a:endParaRPr lang="en-US" sz="1100" dirty="0"/>
          </a:p>
          <a:p>
            <a:endParaRPr lang="en-US" sz="1100" dirty="0"/>
          </a:p>
          <a:p>
            <a:r>
              <a:rPr lang="en-US" sz="1100" dirty="0" err="1"/>
              <a:t>Tại</a:t>
            </a:r>
            <a:r>
              <a:rPr lang="en-US" sz="1100" dirty="0"/>
              <a:t> </a:t>
            </a:r>
            <a:r>
              <a:rPr lang="en-US" sz="1100" dirty="0" err="1"/>
              <a:t>đó</a:t>
            </a:r>
            <a:r>
              <a:rPr lang="en-US" sz="1100" dirty="0"/>
              <a:t>, </a:t>
            </a:r>
            <a:r>
              <a:rPr lang="en-US" sz="1100" dirty="0" err="1"/>
              <a:t>ký</a:t>
            </a:r>
            <a:r>
              <a:rPr lang="en-US" sz="1100" dirty="0"/>
              <a:t> </a:t>
            </a:r>
            <a:r>
              <a:rPr lang="en-US" sz="1100" dirty="0" err="1"/>
              <a:t>hiệu</a:t>
            </a:r>
            <a:r>
              <a:rPr lang="en-US" sz="1100" dirty="0"/>
              <a:t> </a:t>
            </a:r>
            <a:r>
              <a:rPr lang="en-US" sz="1100" dirty="0" err="1"/>
              <a:t>này</a:t>
            </a:r>
            <a:r>
              <a:rPr lang="en-US" sz="1100" dirty="0"/>
              <a:t> </a:t>
            </a:r>
            <a:r>
              <a:rPr lang="en-US" sz="1100" dirty="0" err="1"/>
              <a:t>chính</a:t>
            </a:r>
            <a:r>
              <a:rPr lang="en-US" sz="1100" dirty="0"/>
              <a:t> là phép </a:t>
            </a:r>
            <a:r>
              <a:rPr lang="en-US" sz="1100" dirty="0" err="1"/>
              <a:t>toán</a:t>
            </a:r>
            <a:r>
              <a:rPr lang="en-US" sz="1100" dirty="0"/>
              <a:t> </a:t>
            </a:r>
            <a:r>
              <a:rPr lang="en-US" sz="1100" dirty="0" err="1"/>
              <a:t>tích</a:t>
            </a:r>
            <a:r>
              <a:rPr lang="en-US" sz="1100" dirty="0"/>
              <a:t> </a:t>
            </a:r>
            <a:r>
              <a:rPr lang="en-US" sz="1100" dirty="0" err="1"/>
              <a:t>chập</a:t>
            </a:r>
            <a:r>
              <a:rPr lang="en-US" sz="1100" dirty="0"/>
              <a:t> </a:t>
            </a:r>
            <a:r>
              <a:rPr lang="en-US" sz="1100" dirty="0" err="1"/>
              <a:t>từ</a:t>
            </a:r>
            <a:r>
              <a:rPr lang="en-US" sz="1100" dirty="0"/>
              <a:t> </a:t>
            </a:r>
            <a:r>
              <a:rPr lang="en-US" sz="1100" dirty="0" err="1"/>
              <a:t>trái</a:t>
            </a:r>
            <a:r>
              <a:rPr lang="en-US" sz="1100" dirty="0"/>
              <a:t> sang </a:t>
            </a:r>
            <a:r>
              <a:rPr lang="en-US" sz="1100" dirty="0" err="1"/>
              <a:t>phải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147</a:t>
            </a:fld>
            <a:endParaRPr lang="en-US" dirty="0"/>
          </a:p>
        </p:txBody>
      </p:sp>
    </p:spTree>
    <p:extLst>
      <p:ext uri="{BB962C8B-B14F-4D97-AF65-F5344CB8AC3E}">
        <p14:creationId xmlns:p14="http://schemas.microsoft.com/office/powerpoint/2010/main" val="10225166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100" dirty="0"/>
              <a:t>Kiến trúc của một khối dư rmi. “+” đại diện cho phần bổ sung khôn ngoan.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148</a:t>
            </a:fld>
            <a:endParaRPr lang="en-US" dirty="0"/>
          </a:p>
        </p:txBody>
      </p:sp>
    </p:spTree>
    <p:extLst>
      <p:ext uri="{BB962C8B-B14F-4D97-AF65-F5344CB8AC3E}">
        <p14:creationId xmlns:p14="http://schemas.microsoft.com/office/powerpoint/2010/main" val="413663490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Kết</a:t>
            </a:r>
            <a:r>
              <a:rPr lang="en-US" sz="1100" dirty="0"/>
              <a:t> </a:t>
            </a:r>
            <a:r>
              <a:rPr lang="en-US" sz="1100" dirty="0" err="1"/>
              <a:t>quả</a:t>
            </a:r>
            <a:r>
              <a:rPr lang="en-US" sz="1100" dirty="0"/>
              <a:t> so </a:t>
            </a:r>
            <a:r>
              <a:rPr lang="en-US" sz="1100" dirty="0" err="1"/>
              <a:t>sánh</a:t>
            </a:r>
            <a:r>
              <a:rPr lang="en-US" sz="1100" dirty="0"/>
              <a:t> </a:t>
            </a:r>
            <a:r>
              <a:rPr lang="en-US" sz="1100" dirty="0" err="1"/>
              <a:t>hiệu</a:t>
            </a:r>
            <a:r>
              <a:rPr lang="en-US" sz="1100" dirty="0"/>
              <a:t> </a:t>
            </a:r>
            <a:r>
              <a:rPr lang="en-US" sz="1100" dirty="0" err="1"/>
              <a:t>xuất</a:t>
            </a:r>
            <a:r>
              <a:rPr lang="en-US" sz="1100" dirty="0"/>
              <a:t> </a:t>
            </a:r>
            <a:r>
              <a:rPr lang="en-US" sz="1100" dirty="0" err="1"/>
              <a:t>của</a:t>
            </a:r>
            <a:r>
              <a:rPr lang="en-US" sz="1100" dirty="0"/>
              <a:t> </a:t>
            </a:r>
            <a:r>
              <a:rPr lang="en-US" sz="1100" dirty="0" err="1"/>
              <a:t>các</a:t>
            </a:r>
            <a:r>
              <a:rPr lang="en-US" sz="1100" dirty="0"/>
              <a:t> </a:t>
            </a:r>
            <a:r>
              <a:rPr lang="en-US" sz="1100" dirty="0" err="1"/>
              <a:t>mô</a:t>
            </a:r>
            <a:r>
              <a:rPr lang="en-US" sz="1100" dirty="0"/>
              <a:t> </a:t>
            </a:r>
            <a:r>
              <a:rPr lang="en-US" sz="1100" dirty="0" err="1"/>
              <a:t>hình</a:t>
            </a:r>
            <a:r>
              <a:rPr lang="en-US" sz="1100" dirty="0"/>
              <a:t>.</a:t>
            </a:r>
          </a:p>
          <a:p>
            <a:pPr marL="171450" indent="-171450">
              <a:buFontTx/>
              <a:buChar char="-"/>
            </a:pPr>
            <a:r>
              <a:rPr lang="vi-VN" sz="1100" dirty="0"/>
              <a:t>CNN, chỉ có một bộ lọc tích chập và tương đương với mô hình CAML</a:t>
            </a:r>
            <a:r>
              <a:rPr lang="en-US" sz="1100" dirty="0"/>
              <a:t>.</a:t>
            </a:r>
          </a:p>
          <a:p>
            <a:pPr marL="171450" indent="-171450">
              <a:buFontTx/>
              <a:buChar char="-"/>
            </a:pPr>
            <a:r>
              <a:rPr lang="en-US" sz="1100" dirty="0" err="1"/>
              <a:t>MultiCNN</a:t>
            </a:r>
            <a:r>
              <a:rPr lang="en-US" sz="1100" dirty="0"/>
              <a:t>, </a:t>
            </a:r>
            <a:r>
              <a:rPr lang="en-US" sz="1100" dirty="0" err="1"/>
              <a:t>chỉ</a:t>
            </a:r>
            <a:r>
              <a:rPr lang="en-US" sz="1100" dirty="0"/>
              <a:t> có </a:t>
            </a:r>
            <a:r>
              <a:rPr lang="en-US" sz="1100" dirty="0" err="1"/>
              <a:t>lớp</a:t>
            </a:r>
            <a:r>
              <a:rPr lang="en-US" sz="1100" dirty="0"/>
              <a:t> </a:t>
            </a:r>
            <a:r>
              <a:rPr lang="en-US" sz="1100" dirty="0" err="1"/>
              <a:t>tích</a:t>
            </a:r>
            <a:r>
              <a:rPr lang="en-US" sz="1100" dirty="0"/>
              <a:t> </a:t>
            </a:r>
            <a:r>
              <a:rPr lang="en-US" sz="1100" dirty="0" err="1"/>
              <a:t>chập</a:t>
            </a:r>
            <a:r>
              <a:rPr lang="en-US" sz="1100" dirty="0"/>
              <a:t> </a:t>
            </a:r>
            <a:r>
              <a:rPr lang="en-US" sz="1100" dirty="0" err="1"/>
              <a:t>đa</a:t>
            </a:r>
            <a:r>
              <a:rPr lang="en-US" sz="1100" dirty="0"/>
              <a:t> </a:t>
            </a:r>
            <a:r>
              <a:rPr lang="en-US" sz="1100" dirty="0" err="1"/>
              <a:t>bộ</a:t>
            </a:r>
            <a:r>
              <a:rPr lang="en-US" sz="1100" dirty="0"/>
              <a:t> </a:t>
            </a:r>
            <a:r>
              <a:rPr lang="en-US" sz="1100" dirty="0" err="1"/>
              <a:t>lọc</a:t>
            </a:r>
            <a:r>
              <a:rPr lang="en-US" sz="1100" dirty="0"/>
              <a:t>.</a:t>
            </a:r>
          </a:p>
          <a:p>
            <a:pPr marL="171450" indent="-171450">
              <a:buFontTx/>
              <a:buChar char="-"/>
            </a:pPr>
            <a:r>
              <a:rPr lang="en-US" sz="1100" dirty="0" err="1"/>
              <a:t>ResCNN</a:t>
            </a:r>
            <a:r>
              <a:rPr lang="en-US" sz="1100" dirty="0"/>
              <a:t>, </a:t>
            </a:r>
            <a:r>
              <a:rPr lang="en-US" sz="1100" dirty="0" err="1"/>
              <a:t>chỉ</a:t>
            </a:r>
            <a:r>
              <a:rPr lang="en-US" sz="1100" dirty="0"/>
              <a:t> có </a:t>
            </a:r>
            <a:r>
              <a:rPr lang="en-US" sz="1100" dirty="0" err="1"/>
              <a:t>lớp</a:t>
            </a:r>
            <a:r>
              <a:rPr lang="en-US" sz="1100" dirty="0"/>
              <a:t> </a:t>
            </a:r>
            <a:r>
              <a:rPr lang="en-US" sz="1100" dirty="0" err="1"/>
              <a:t>tích</a:t>
            </a:r>
            <a:r>
              <a:rPr lang="en-US" sz="1100" dirty="0"/>
              <a:t> </a:t>
            </a:r>
            <a:r>
              <a:rPr lang="en-US" sz="1100" dirty="0" err="1"/>
              <a:t>chập</a:t>
            </a:r>
            <a:r>
              <a:rPr lang="en-US" sz="1100" dirty="0"/>
              <a:t> </a:t>
            </a:r>
            <a:r>
              <a:rPr lang="en-US" sz="1100" dirty="0" err="1"/>
              <a:t>dư</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149</a:t>
            </a:fld>
            <a:endParaRPr lang="en-US" dirty="0"/>
          </a:p>
        </p:txBody>
      </p:sp>
    </p:spTree>
    <p:extLst>
      <p:ext uri="{BB962C8B-B14F-4D97-AF65-F5344CB8AC3E}">
        <p14:creationId xmlns:p14="http://schemas.microsoft.com/office/powerpoint/2010/main" val="301632992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Trong</a:t>
            </a:r>
            <a:r>
              <a:rPr lang="en-US" sz="1100" dirty="0"/>
              <a:t> </a:t>
            </a:r>
            <a:r>
              <a:rPr lang="en-US" sz="1100" dirty="0" err="1"/>
              <a:t>mô</a:t>
            </a:r>
            <a:r>
              <a:rPr lang="en-US" sz="1100" dirty="0"/>
              <a:t> </a:t>
            </a:r>
            <a:r>
              <a:rPr lang="en-US" sz="1100" dirty="0" err="1"/>
              <a:t>hình</a:t>
            </a:r>
            <a:r>
              <a:rPr lang="vi-VN" sz="1100" dirty="0"/>
              <a:t> MultiResCNN, đã sử dụng sáu bộ lọc và 1 khối dư, thu được kết quả tốt nhất trong các thử nghiệm điều chỉnh siêu tham số. </a:t>
            </a:r>
            <a:endParaRPr lang="en-US" sz="1100" dirty="0"/>
          </a:p>
          <a:p>
            <a:r>
              <a:rPr lang="vi-VN" sz="1100" dirty="0"/>
              <a:t>Nhìn chung, chi phí tính toán của MultiResCNN lớn hơn so với CAML, nhưng </a:t>
            </a:r>
            <a:r>
              <a:rPr lang="en-US" sz="1100" dirty="0"/>
              <a:t> </a:t>
            </a:r>
            <a:r>
              <a:rPr lang="vi-VN" sz="1100" dirty="0"/>
              <a:t>chi phí tăng thêm vẫn có thể chấp nhận được</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150</a:t>
            </a:fld>
            <a:endParaRPr lang="en-US" dirty="0"/>
          </a:p>
        </p:txBody>
      </p:sp>
    </p:spTree>
    <p:extLst>
      <p:ext uri="{BB962C8B-B14F-4D97-AF65-F5344CB8AC3E}">
        <p14:creationId xmlns:p14="http://schemas.microsoft.com/office/powerpoint/2010/main" val="1066424786"/>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vi-VN" sz="1100" dirty="0"/>
              <a:t>Điều này cho thấy các biểu diễn văn bản sâu và đa dạng có thể mang lại lợi ích cho việc mã hóa ICD từ văn bản lâm sàng. Mô hình </a:t>
            </a:r>
            <a:r>
              <a:rPr lang="en-US" sz="1100" dirty="0" err="1"/>
              <a:t>này</a:t>
            </a:r>
            <a:r>
              <a:rPr lang="en-US" sz="1100" dirty="0"/>
              <a:t> </a:t>
            </a:r>
            <a:r>
              <a:rPr lang="vi-VN" sz="1100" dirty="0"/>
              <a:t>có thể là cơ sở vững chắc cho không chỉ mã hóa ICD mà còn cho các tác vụ phân loại văn bản khác</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151</a:t>
            </a:fld>
            <a:endParaRPr lang="en-US" dirty="0"/>
          </a:p>
        </p:txBody>
      </p:sp>
    </p:spTree>
    <p:extLst>
      <p:ext uri="{BB962C8B-B14F-4D97-AF65-F5344CB8AC3E}">
        <p14:creationId xmlns:p14="http://schemas.microsoft.com/office/powerpoint/2010/main" val="50540004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152</a:t>
            </a:fld>
            <a:endParaRPr lang="en-US" dirty="0"/>
          </a:p>
        </p:txBody>
      </p:sp>
    </p:spTree>
    <p:extLst>
      <p:ext uri="{BB962C8B-B14F-4D97-AF65-F5344CB8AC3E}">
        <p14:creationId xmlns:p14="http://schemas.microsoft.com/office/powerpoint/2010/main" val="2294603901"/>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err="1"/>
              <a:t>Ghi</a:t>
            </a:r>
            <a:r>
              <a:rPr lang="en-US" sz="1100" dirty="0"/>
              <a:t> </a:t>
            </a:r>
            <a:r>
              <a:rPr lang="en-US" sz="1100" dirty="0" err="1"/>
              <a:t>chú</a:t>
            </a:r>
            <a:r>
              <a:rPr lang="en-US" sz="1100" dirty="0"/>
              <a:t> </a:t>
            </a:r>
            <a:r>
              <a:rPr lang="en-US" sz="1100" dirty="0" err="1"/>
              <a:t>lâm</a:t>
            </a:r>
            <a:r>
              <a:rPr lang="en-US" sz="1100" dirty="0"/>
              <a:t> </a:t>
            </a:r>
            <a:r>
              <a:rPr lang="en-US" sz="1100" dirty="0" err="1"/>
              <a:t>sàng</a:t>
            </a:r>
            <a:r>
              <a:rPr lang="en-US" sz="1100" dirty="0"/>
              <a:t> bao </a:t>
            </a:r>
            <a:r>
              <a:rPr lang="en-US" sz="1100" dirty="0" err="1"/>
              <a:t>gồm</a:t>
            </a:r>
            <a:r>
              <a:rPr lang="en-US" sz="1100" dirty="0"/>
              <a:t> </a:t>
            </a:r>
            <a:r>
              <a:rPr lang="en-US" sz="1100" dirty="0" err="1"/>
              <a:t>nhiều</a:t>
            </a:r>
            <a:r>
              <a:rPr lang="en-US" sz="1100" dirty="0"/>
              <a:t> </a:t>
            </a:r>
            <a:r>
              <a:rPr lang="en-US" sz="1100" dirty="0" err="1"/>
              <a:t>câu</a:t>
            </a:r>
            <a:r>
              <a:rPr lang="en-US" sz="1100" dirty="0"/>
              <a:t> </a:t>
            </a:r>
            <a:r>
              <a:rPr lang="en-US" sz="1100" dirty="0" err="1"/>
              <a:t>chuyện</a:t>
            </a:r>
            <a:r>
              <a:rPr lang="en-US" sz="1100" dirty="0"/>
              <a:t> </a:t>
            </a:r>
            <a:r>
              <a:rPr lang="en-US" sz="1100" dirty="0" err="1"/>
              <a:t>văn</a:t>
            </a:r>
            <a:r>
              <a:rPr lang="en-US" sz="1100" dirty="0"/>
              <a:t> bản </a:t>
            </a:r>
            <a:r>
              <a:rPr lang="en-US" sz="1100" dirty="0" err="1"/>
              <a:t>dài</a:t>
            </a:r>
            <a:r>
              <a:rPr lang="en-US" sz="1100" dirty="0"/>
              <a:t> </a:t>
            </a:r>
            <a:r>
              <a:rPr lang="en-US" sz="1100" dirty="0" err="1"/>
              <a:t>và</a:t>
            </a:r>
            <a:r>
              <a:rPr lang="en-US" sz="1100" dirty="0"/>
              <a:t> </a:t>
            </a:r>
            <a:r>
              <a:rPr lang="en-US" sz="1100" dirty="0" err="1"/>
              <a:t>không</a:t>
            </a:r>
            <a:r>
              <a:rPr lang="en-US" sz="1100" dirty="0"/>
              <a:t> </a:t>
            </a:r>
            <a:r>
              <a:rPr lang="en-US" sz="1100" dirty="0" err="1"/>
              <a:t>đồng</a:t>
            </a:r>
            <a:r>
              <a:rPr lang="en-US" sz="1100" dirty="0"/>
              <a:t> </a:t>
            </a:r>
            <a:r>
              <a:rPr lang="en-US" sz="1100" dirty="0" err="1"/>
              <a:t>nhất</a:t>
            </a:r>
            <a:r>
              <a:rPr lang="en-US" sz="1100" dirty="0"/>
              <a:t>.</a:t>
            </a:r>
          </a:p>
          <a:p>
            <a:r>
              <a:rPr lang="en-US" sz="1100" dirty="0" err="1"/>
              <a:t>Không</a:t>
            </a:r>
            <a:r>
              <a:rPr lang="en-US" sz="1100" dirty="0"/>
              <a:t> </a:t>
            </a:r>
            <a:r>
              <a:rPr lang="en-US" sz="1100" dirty="0" err="1"/>
              <a:t>gian</a:t>
            </a:r>
            <a:r>
              <a:rPr lang="en-US" sz="1100" dirty="0"/>
              <a:t> </a:t>
            </a:r>
            <a:r>
              <a:rPr lang="en-US" sz="1100" dirty="0" err="1"/>
              <a:t>nhãn</a:t>
            </a:r>
            <a:r>
              <a:rPr lang="en-US" sz="1100" dirty="0"/>
              <a:t> </a:t>
            </a:r>
            <a:r>
              <a:rPr lang="en-US" sz="1100" dirty="0" err="1"/>
              <a:t>mã</a:t>
            </a:r>
            <a:r>
              <a:rPr lang="en-US" sz="1100" dirty="0"/>
              <a:t> </a:t>
            </a:r>
            <a:r>
              <a:rPr lang="en-US" sz="1100" dirty="0" err="1"/>
              <a:t>lớn</a:t>
            </a:r>
            <a:r>
              <a:rPr lang="en-US" sz="1100" dirty="0"/>
              <a:t> </a:t>
            </a:r>
            <a:r>
              <a:rPr lang="en-US" sz="1100" dirty="0" err="1"/>
              <a:t>và</a:t>
            </a:r>
            <a:r>
              <a:rPr lang="en-US" sz="1100" dirty="0"/>
              <a:t> </a:t>
            </a:r>
            <a:r>
              <a:rPr lang="en-US" sz="1100" dirty="0" err="1"/>
              <a:t>phân</a:t>
            </a:r>
            <a:r>
              <a:rPr lang="en-US" sz="1100" dirty="0"/>
              <a:t> </a:t>
            </a:r>
            <a:r>
              <a:rPr lang="en-US" sz="1100" dirty="0" err="1"/>
              <a:t>phối</a:t>
            </a:r>
            <a:r>
              <a:rPr lang="en-US" sz="1100" dirty="0"/>
              <a:t> </a:t>
            </a:r>
            <a:r>
              <a:rPr lang="en-US" sz="1100" dirty="0" err="1"/>
              <a:t>nhãn</a:t>
            </a:r>
            <a:r>
              <a:rPr lang="en-US" sz="1100" dirty="0"/>
              <a:t> </a:t>
            </a:r>
            <a:r>
              <a:rPr lang="en-US" sz="1100" dirty="0" err="1"/>
              <a:t>cực</a:t>
            </a:r>
            <a:r>
              <a:rPr lang="en-US" sz="1100" dirty="0"/>
              <a:t> </a:t>
            </a:r>
            <a:r>
              <a:rPr lang="en-US" sz="1100" dirty="0" err="1"/>
              <a:t>kỳ</a:t>
            </a:r>
            <a:r>
              <a:rPr lang="en-US" sz="1100" dirty="0"/>
              <a:t> </a:t>
            </a:r>
            <a:r>
              <a:rPr lang="en-US" sz="1100" dirty="0" err="1"/>
              <a:t>không</a:t>
            </a:r>
            <a:r>
              <a:rPr lang="en-US" sz="1100" dirty="0"/>
              <a:t> </a:t>
            </a:r>
            <a:r>
              <a:rPr lang="en-US" sz="1100" dirty="0" err="1"/>
              <a:t>cân</a:t>
            </a:r>
            <a:r>
              <a:rPr lang="en-US" sz="1100" dirty="0"/>
              <a:t> </a:t>
            </a:r>
            <a:r>
              <a:rPr lang="en-US" sz="1100" dirty="0" err="1"/>
              <a:t>bằng</a:t>
            </a:r>
            <a:r>
              <a:rPr lang="en-US" sz="1100" dirty="0"/>
              <a:t>. </a:t>
            </a:r>
            <a:r>
              <a:rPr lang="vi-VN" sz="1100" dirty="0"/>
              <a:t>Nói chung, các nút gần nhau trong bản thể học y tế phải được liên kết với các nhúng ngữ nghĩa tương tự, cho phép nhóm nghiên cứu chuyển giao kiến thức giữa chúng. Do đó, việc sử dụng đúng ontology y tế sẽ rất hữu ích khi chúng ta thiếu dữ liệu đủ cho các nút trong ontology để huấn luyện các mô hình deep learning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153</a:t>
            </a:fld>
            <a:endParaRPr lang="en-US" dirty="0"/>
          </a:p>
        </p:txBody>
      </p:sp>
    </p:spTree>
    <p:extLst>
      <p:ext uri="{BB962C8B-B14F-4D97-AF65-F5344CB8AC3E}">
        <p14:creationId xmlns:p14="http://schemas.microsoft.com/office/powerpoint/2010/main" val="376333920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dirty="0"/>
              <a:t>-   </a:t>
            </a:r>
            <a:r>
              <a:rPr lang="vi-VN" sz="1100" dirty="0"/>
              <a:t>Một mạng thần kinh tích chập được kết nối dày đặc được sử dụng để tạo ra các đặc trưng n-gram biến đổi theo từng lớp.</a:t>
            </a:r>
            <a:endParaRPr lang="en-US" sz="1100" dirty="0"/>
          </a:p>
          <a:p>
            <a:pPr marL="171450" indent="-171450">
              <a:buFontTx/>
              <a:buChar char="-"/>
            </a:pPr>
            <a:r>
              <a:rPr lang="en-US" sz="1100" dirty="0"/>
              <a:t>S</a:t>
            </a:r>
            <a:r>
              <a:rPr lang="vi-VN" sz="1100" dirty="0"/>
              <a:t>ự chú ý của </a:t>
            </a:r>
            <a:r>
              <a:rPr lang="en-US" sz="1100" dirty="0" err="1"/>
              <a:t>đặc</a:t>
            </a:r>
            <a:r>
              <a:rPr lang="en-US" sz="1100" dirty="0"/>
              <a:t> </a:t>
            </a:r>
            <a:r>
              <a:rPr lang="en-US" sz="1100" dirty="0" err="1"/>
              <a:t>trưng</a:t>
            </a:r>
            <a:r>
              <a:rPr lang="en-US" sz="1100" dirty="0"/>
              <a:t> </a:t>
            </a:r>
            <a:r>
              <a:rPr lang="vi-VN" sz="1100" dirty="0"/>
              <a:t>đa tỷ lệ được sử dụng để chọn một cách thích ứng hầu hết các </a:t>
            </a:r>
            <a:r>
              <a:rPr lang="en-US" sz="1100" dirty="0" err="1"/>
              <a:t>đặc</a:t>
            </a:r>
            <a:r>
              <a:rPr lang="en-US" sz="1100" dirty="0"/>
              <a:t> </a:t>
            </a:r>
            <a:r>
              <a:rPr lang="en-US" sz="1100" dirty="0" err="1"/>
              <a:t>trưng</a:t>
            </a:r>
            <a:r>
              <a:rPr lang="en-US" sz="1100" dirty="0"/>
              <a:t> </a:t>
            </a:r>
            <a:r>
              <a:rPr lang="vi-VN" sz="1100" dirty="0"/>
              <a:t>n-gram có nhiều thông tin.</a:t>
            </a:r>
            <a:r>
              <a:rPr lang="en-US" sz="1100" dirty="0"/>
              <a:t> </a:t>
            </a:r>
            <a:r>
              <a:rPr lang="en-US" sz="1100" dirty="0" err="1"/>
              <a:t>Nó</a:t>
            </a:r>
            <a:r>
              <a:rPr lang="en-US" sz="1100" dirty="0"/>
              <a:t> </a:t>
            </a:r>
            <a:r>
              <a:rPr lang="vi-VN" sz="1100" dirty="0"/>
              <a:t>có thể hợp nhất các bản đồ đặc trưng từ các kích thước bộ lọc khác nhau một cách hiệu quả mà không làm giảm phản hồi của cụm từ chứa nhiều thông tin nhất</a:t>
            </a:r>
            <a:r>
              <a:rPr lang="en-US" sz="1100"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Như đã mô tả ở trên, phân phối nhãn cực kỳ không cân bằng.</a:t>
            </a:r>
            <a:r>
              <a:rPr lang="en-US" sz="1100" dirty="0"/>
              <a:t> </a:t>
            </a:r>
            <a:r>
              <a:rPr lang="vi-VN" sz="1100" dirty="0"/>
              <a:t>Nói chung, các nút gần nhau trong bản thể học y tế phải được liên kết với các nhúng ngữ nghĩa tương tự, cho phép chuyển giao kiến thức giữa chúng. Do đó, việc sử dụng đúng ontology y tế sẽ rất hữu ích khi chúng ta thiếu dữ liệu đủ cho các nút trong ontology để huấn luyện các mô hình deep learning</a:t>
            </a:r>
            <a:endParaRPr lang="en-US" sz="1100" dirty="0"/>
          </a:p>
          <a:p>
            <a:pPr marL="171450" indent="-171450">
              <a:buFontTx/>
              <a:buChar char="-"/>
            </a:pPr>
            <a:r>
              <a:rPr lang="en-US" sz="1100" dirty="0"/>
              <a:t>Đ</a:t>
            </a:r>
            <a:r>
              <a:rPr lang="vi-VN" sz="1100" dirty="0"/>
              <a:t>ồ thị mạng thần kinh tích chập để nắm bắt mối quan hệ phân cấp giữa các mã y tế và ngữ nghĩa của từng mã</a:t>
            </a:r>
            <a:endParaRPr lang="en-US" sz="1100" dirty="0"/>
          </a:p>
          <a:p>
            <a:pPr marL="171450" indent="-171450">
              <a:buFontTx/>
              <a:buChar char="-"/>
            </a:pPr>
            <a:endParaRPr lang="en-US" sz="1100" dirty="0"/>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154</a:t>
            </a:fld>
            <a:endParaRPr lang="en-US" dirty="0"/>
          </a:p>
        </p:txBody>
      </p:sp>
    </p:spTree>
    <p:extLst>
      <p:ext uri="{BB962C8B-B14F-4D97-AF65-F5344CB8AC3E}">
        <p14:creationId xmlns:p14="http://schemas.microsoft.com/office/powerpoint/2010/main" val="3724058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nhìn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input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forget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01363715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dirty="0" err="1"/>
              <a:t>Gồm</a:t>
            </a:r>
            <a:r>
              <a:rPr lang="en-US" sz="1100" dirty="0"/>
              <a:t> 3 </a:t>
            </a:r>
            <a:r>
              <a:rPr lang="en-US" sz="1100" dirty="0" err="1"/>
              <a:t>phần</a:t>
            </a:r>
            <a:r>
              <a:rPr lang="en-US" sz="1100" dirty="0"/>
              <a:t>:</a:t>
            </a:r>
          </a:p>
          <a:p>
            <a:pPr marL="171450" indent="-171450">
              <a:buFontTx/>
              <a:buChar char="-"/>
            </a:pPr>
            <a:r>
              <a:rPr lang="en-US" sz="1100" dirty="0"/>
              <a:t>T</a:t>
            </a:r>
            <a:r>
              <a:rPr lang="vi-VN" sz="1100" dirty="0"/>
              <a:t>rích xuất </a:t>
            </a:r>
            <a:r>
              <a:rPr lang="en-US" sz="1100" dirty="0" err="1"/>
              <a:t>đặc</a:t>
            </a:r>
            <a:r>
              <a:rPr lang="en-US" sz="1100" dirty="0"/>
              <a:t> </a:t>
            </a:r>
            <a:r>
              <a:rPr lang="en-US" sz="1100" dirty="0" err="1"/>
              <a:t>trưng</a:t>
            </a:r>
            <a:r>
              <a:rPr lang="en-US" sz="1100" dirty="0"/>
              <a:t> </a:t>
            </a:r>
            <a:r>
              <a:rPr lang="vi-VN" sz="1100" dirty="0"/>
              <a:t>đa tỷ lệ </a:t>
            </a:r>
            <a:r>
              <a:rPr lang="en-US" sz="1100" dirty="0" err="1"/>
              <a:t>từ</a:t>
            </a:r>
            <a:r>
              <a:rPr lang="en-US" sz="1100" dirty="0"/>
              <a:t> </a:t>
            </a:r>
            <a:r>
              <a:rPr lang="vi-VN" sz="1100" dirty="0"/>
              <a:t>tài liệu lâm sàng</a:t>
            </a:r>
            <a:endParaRPr lang="en-US" sz="1100" dirty="0"/>
          </a:p>
          <a:p>
            <a:pPr marL="171450" indent="-171450">
              <a:buFontTx/>
              <a:buChar char="-"/>
            </a:pPr>
            <a:r>
              <a:rPr lang="en-US" sz="1100" dirty="0"/>
              <a:t>C</a:t>
            </a:r>
            <a:r>
              <a:rPr lang="vi-VN" sz="1100" dirty="0"/>
              <a:t>ơ chế chú ý hai cấp để học biểu diễn tài liệu tốt hơn</a:t>
            </a:r>
            <a:endParaRPr lang="en-US" sz="1100" dirty="0"/>
          </a:p>
          <a:p>
            <a:pPr marL="171450" indent="-171450">
              <a:buFontTx/>
              <a:buChar char="-"/>
            </a:pPr>
            <a:r>
              <a:rPr lang="en-US" sz="1100" dirty="0"/>
              <a:t>Lan </a:t>
            </a:r>
            <a:r>
              <a:rPr lang="en-US" sz="1100" dirty="0" err="1"/>
              <a:t>truyền</a:t>
            </a:r>
            <a:r>
              <a:rPr lang="en-US" sz="1100" dirty="0"/>
              <a:t> </a:t>
            </a:r>
            <a:r>
              <a:rPr lang="en-US" sz="1100" dirty="0" err="1"/>
              <a:t>đồ</a:t>
            </a:r>
            <a:r>
              <a:rPr lang="en-US" sz="1100" dirty="0"/>
              <a:t> </a:t>
            </a:r>
            <a:r>
              <a:rPr lang="en-US" sz="1100" dirty="0" err="1"/>
              <a:t>thị</a:t>
            </a:r>
            <a:r>
              <a:rPr lang="en-US" sz="1100" dirty="0"/>
              <a:t> tri </a:t>
            </a:r>
            <a:r>
              <a:rPr lang="en-US" sz="1100" dirty="0" err="1"/>
              <a:t>thức</a:t>
            </a:r>
            <a:r>
              <a:rPr lang="en-US" sz="1100" dirty="0"/>
              <a:t> có </a:t>
            </a:r>
            <a:r>
              <a:rPr lang="en-US" sz="1100" dirty="0" err="1"/>
              <a:t>cấu</a:t>
            </a:r>
            <a:r>
              <a:rPr lang="en-US" sz="1100" dirty="0"/>
              <a:t> </a:t>
            </a:r>
            <a:r>
              <a:rPr lang="en-US" sz="1100" dirty="0" err="1"/>
              <a:t>trúc</a:t>
            </a:r>
            <a:endParaRPr lang="en-US" sz="1100" dirty="0"/>
          </a:p>
          <a:p>
            <a:pPr marL="171450" indent="-171450">
              <a:buFontTx/>
              <a:buChar char="-"/>
            </a:pPr>
            <a:endParaRPr lang="en-US" sz="1100" dirty="0"/>
          </a:p>
          <a:p>
            <a:pPr marL="171450" indent="-171450">
              <a:buFontTx/>
              <a:buChar char="-"/>
            </a:pPr>
            <a:r>
              <a:rPr lang="vi-VN" sz="1100" dirty="0"/>
              <a:t>Đầu tiên, nhóm nghiên cứu xây dựng mô hình của mình với một lớp nhúng được xếp chồng lên nhau với các khối tích chập được kết nối dày đặc để tạo ra các đặc trưng đa tỷ lệ vì các kết nối dày đặc khuyến khích sử dụng lại đặc trưng xuôi dòng tốt hơn. </a:t>
            </a:r>
            <a:endParaRPr lang="en-US" sz="1100" dirty="0"/>
          </a:p>
          <a:p>
            <a:pPr marL="171450" indent="-171450">
              <a:buFontTx/>
              <a:buChar char="-"/>
            </a:pPr>
            <a:r>
              <a:rPr lang="vi-VN" sz="1100" dirty="0"/>
              <a:t>Sau khi trích xuất đặc trưng đa tỷ lệ, trước tiên nhóm nghiên cứu sử dụng cơ chế chú ý đa tỷ lệ trên các tỷ lệ khác nhau để chọn một cách thích ứng hầu hết các đặc trưng n-gram thông tin cho mỗi từ theo vùng lân cận. Thay vì tổng hợp bằng thao tác tổng hợp, sau đó nhóm nghiên cứu áp dụng cơ chế chú ý phụ thuộc vào nhãn đối với các từ để chọn các từ có liên quan nhất của tài liệu cho từng mã có thể nhằm khắc phục tình trạng mò kim đáy bể. </a:t>
            </a:r>
            <a:endParaRPr lang="en-US" sz="1100" dirty="0"/>
          </a:p>
          <a:p>
            <a:pPr marL="171450" indent="-171450">
              <a:buFontTx/>
              <a:buChar char="-"/>
            </a:pPr>
            <a:r>
              <a:rPr lang="vi-VN" sz="1100" dirty="0"/>
              <a:t>Cuối cùng, nhóm nghiên cứu sử dụng mô-đun lan truyền biểu đồ tri thức có cấu trúc được đề xuất để chuyển tri thức giữa các mã nhằm khắc phục phân phối nhãn cực kỳ mất cân bằng.</a:t>
            </a:r>
            <a:endParaRPr lang="en-US" sz="1100" dirty="0"/>
          </a:p>
          <a:p>
            <a:pPr marL="171450" indent="-171450">
              <a:buFontTx/>
              <a:buChar char="-"/>
            </a:pPr>
            <a:endParaRPr lang="en-US" sz="1100" dirty="0"/>
          </a:p>
          <a:p>
            <a:pPr marL="171450" indent="-171450">
              <a:buFontTx/>
              <a:buChar char="-"/>
            </a:pPr>
            <a:r>
              <a:rPr lang="en-US" sz="1100" dirty="0" err="1"/>
              <a:t>Lớp</a:t>
            </a:r>
            <a:r>
              <a:rPr lang="en-US" sz="1100" dirty="0"/>
              <a:t> </a:t>
            </a:r>
            <a:r>
              <a:rPr lang="en-US" sz="1100" dirty="0" err="1"/>
              <a:t>chú</a:t>
            </a:r>
            <a:r>
              <a:rPr lang="en-US" sz="1100" dirty="0"/>
              <a:t> ý </a:t>
            </a:r>
            <a:r>
              <a:rPr lang="en-US" sz="1100" dirty="0" err="1"/>
              <a:t>gờm</a:t>
            </a:r>
            <a:r>
              <a:rPr lang="en-US" sz="1100" dirty="0"/>
              <a:t> </a:t>
            </a:r>
            <a:r>
              <a:rPr lang="en-US" sz="1100" dirty="0" err="1"/>
              <a:t>hai</a:t>
            </a:r>
            <a:r>
              <a:rPr lang="en-US" sz="1100" dirty="0"/>
              <a:t> </a:t>
            </a:r>
            <a:r>
              <a:rPr lang="en-US" sz="1100" dirty="0" err="1"/>
              <a:t>thành</a:t>
            </a:r>
            <a:r>
              <a:rPr lang="en-US" sz="1100" dirty="0"/>
              <a:t> </a:t>
            </a:r>
            <a:r>
              <a:rPr lang="en-US" sz="1100" dirty="0" err="1"/>
              <a:t>phần</a:t>
            </a:r>
            <a:r>
              <a:rPr lang="en-US" sz="1100" dirty="0"/>
              <a:t>:</a:t>
            </a:r>
          </a:p>
          <a:p>
            <a:pPr marL="628650" lvl="1" indent="-171450">
              <a:buFontTx/>
              <a:buChar char="-"/>
            </a:pPr>
            <a:r>
              <a:rPr lang="en-US" sz="1100" dirty="0" err="1"/>
              <a:t>Chú</a:t>
            </a:r>
            <a:r>
              <a:rPr lang="en-US" sz="1100" dirty="0"/>
              <a:t> ý </a:t>
            </a:r>
            <a:r>
              <a:rPr lang="en-US" sz="1100" dirty="0" err="1"/>
              <a:t>đặc</a:t>
            </a:r>
            <a:r>
              <a:rPr lang="en-US" sz="1100" dirty="0"/>
              <a:t> </a:t>
            </a:r>
            <a:r>
              <a:rPr lang="en-US" sz="1100" dirty="0" err="1"/>
              <a:t>trưng</a:t>
            </a:r>
            <a:r>
              <a:rPr lang="en-US" sz="1100" dirty="0"/>
              <a:t> </a:t>
            </a:r>
            <a:r>
              <a:rPr lang="en-US" sz="1100" dirty="0" err="1"/>
              <a:t>đa</a:t>
            </a:r>
            <a:r>
              <a:rPr lang="en-US" sz="1100" dirty="0"/>
              <a:t> </a:t>
            </a:r>
            <a:r>
              <a:rPr lang="en-US" sz="1100" dirty="0" err="1"/>
              <a:t>tỷ</a:t>
            </a:r>
            <a:r>
              <a:rPr lang="en-US" sz="1100" dirty="0"/>
              <a:t> </a:t>
            </a:r>
            <a:r>
              <a:rPr lang="en-US" sz="1100" dirty="0" err="1"/>
              <a:t>lệ</a:t>
            </a:r>
            <a:endParaRPr lang="en-US" sz="1100" dirty="0"/>
          </a:p>
          <a:p>
            <a:pPr marL="628650" lvl="1" indent="-171450">
              <a:buFontTx/>
              <a:buChar char="-"/>
            </a:pPr>
            <a:r>
              <a:rPr lang="en-US" sz="1100" dirty="0" err="1"/>
              <a:t>Chú</a:t>
            </a:r>
            <a:r>
              <a:rPr lang="en-US" sz="1100" dirty="0"/>
              <a:t> ý </a:t>
            </a:r>
            <a:r>
              <a:rPr lang="en-US" sz="1100" dirty="0" err="1"/>
              <a:t>sự</a:t>
            </a:r>
            <a:r>
              <a:rPr lang="en-US" sz="1100" dirty="0"/>
              <a:t> </a:t>
            </a:r>
            <a:r>
              <a:rPr lang="en-US" sz="1100" dirty="0" err="1"/>
              <a:t>phụ</a:t>
            </a:r>
            <a:r>
              <a:rPr lang="en-US" sz="1100" dirty="0"/>
              <a:t> </a:t>
            </a:r>
            <a:r>
              <a:rPr lang="en-US" sz="1100" dirty="0" err="1"/>
              <a:t>thuộc</a:t>
            </a:r>
            <a:r>
              <a:rPr lang="en-US" sz="1100" dirty="0"/>
              <a:t> </a:t>
            </a:r>
            <a:r>
              <a:rPr lang="en-US" sz="1100" dirty="0" err="1"/>
              <a:t>nhãn</a:t>
            </a:r>
            <a:endParaRPr lang="en-US" sz="1100" dirty="0"/>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155</a:t>
            </a:fld>
            <a:endParaRPr lang="en-US" dirty="0"/>
          </a:p>
        </p:txBody>
      </p:sp>
    </p:spTree>
    <p:extLst>
      <p:ext uri="{BB962C8B-B14F-4D97-AF65-F5344CB8AC3E}">
        <p14:creationId xmlns:p14="http://schemas.microsoft.com/office/powerpoint/2010/main" val="3179081774"/>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lvl="1" indent="0">
              <a:buFontTx/>
              <a:buNone/>
            </a:pPr>
            <a:r>
              <a:rPr lang="en-US" sz="1100" dirty="0" err="1"/>
              <a:t>Chú</a:t>
            </a:r>
            <a:r>
              <a:rPr lang="en-US" sz="1100" dirty="0"/>
              <a:t> ý </a:t>
            </a:r>
            <a:r>
              <a:rPr lang="en-US" sz="1100" dirty="0" err="1"/>
              <a:t>đặc</a:t>
            </a:r>
            <a:r>
              <a:rPr lang="en-US" sz="1100" dirty="0"/>
              <a:t> </a:t>
            </a:r>
            <a:r>
              <a:rPr lang="en-US" sz="1100" dirty="0" err="1"/>
              <a:t>trưng</a:t>
            </a:r>
            <a:r>
              <a:rPr lang="en-US" sz="1100" dirty="0"/>
              <a:t> </a:t>
            </a:r>
            <a:r>
              <a:rPr lang="en-US" sz="1100" dirty="0" err="1"/>
              <a:t>đa</a:t>
            </a:r>
            <a:r>
              <a:rPr lang="en-US" sz="1100" dirty="0"/>
              <a:t> </a:t>
            </a:r>
            <a:r>
              <a:rPr lang="en-US" sz="1100" dirty="0" err="1"/>
              <a:t>tỷ</a:t>
            </a:r>
            <a:r>
              <a:rPr lang="en-US" sz="1100" dirty="0"/>
              <a:t> </a:t>
            </a:r>
            <a:r>
              <a:rPr lang="en-US" sz="1100" dirty="0" err="1"/>
              <a:t>lệ</a:t>
            </a:r>
            <a:r>
              <a:rPr lang="en-US" sz="1100" dirty="0"/>
              <a:t>: </a:t>
            </a:r>
            <a:r>
              <a:rPr lang="vi-VN" sz="1100" dirty="0"/>
              <a:t>cơ chế chú ý của nhóm nghiên cứu nhằm mục đích chọn các </a:t>
            </a:r>
            <a:r>
              <a:rPr lang="en-US" sz="1100" dirty="0" err="1"/>
              <a:t>đặc</a:t>
            </a:r>
            <a:r>
              <a:rPr lang="en-US" sz="1100" dirty="0"/>
              <a:t> </a:t>
            </a:r>
            <a:r>
              <a:rPr lang="en-US" sz="1100" dirty="0" err="1"/>
              <a:t>trưng</a:t>
            </a:r>
            <a:r>
              <a:rPr lang="en-US" sz="1100" dirty="0"/>
              <a:t> </a:t>
            </a:r>
            <a:r>
              <a:rPr lang="vi-VN" sz="1100" dirty="0"/>
              <a:t>có tỷ lệ khác nhau ở mỗi vị trí của tài liệu theo các từ lân cận</a:t>
            </a:r>
            <a:endParaRPr lang="en-US" sz="1100" dirty="0"/>
          </a:p>
          <a:p>
            <a:pPr marL="457200" lvl="1" indent="0">
              <a:buFontTx/>
              <a:buNone/>
            </a:pPr>
            <a:r>
              <a:rPr lang="en-US" sz="1100" dirty="0" err="1"/>
              <a:t>X_i^k</a:t>
            </a:r>
            <a:r>
              <a:rPr lang="en-US" sz="1100" dirty="0"/>
              <a:t> là </a:t>
            </a:r>
            <a:r>
              <a:rPr lang="en-US" sz="1100" dirty="0" err="1"/>
              <a:t>biểu</a:t>
            </a:r>
            <a:r>
              <a:rPr lang="en-US" sz="1100" dirty="0"/>
              <a:t> </a:t>
            </a:r>
            <a:r>
              <a:rPr lang="en-US" sz="1100" dirty="0" err="1"/>
              <a:t>diễn</a:t>
            </a:r>
            <a:r>
              <a:rPr lang="en-US" sz="1100" dirty="0"/>
              <a:t> </a:t>
            </a:r>
            <a:r>
              <a:rPr lang="en-US" sz="1100" dirty="0" err="1"/>
              <a:t>đặc</a:t>
            </a:r>
            <a:r>
              <a:rPr lang="en-US" sz="1100" dirty="0"/>
              <a:t> </a:t>
            </a:r>
            <a:r>
              <a:rPr lang="en-US" sz="1100" dirty="0" err="1"/>
              <a:t>trưng</a:t>
            </a:r>
            <a:r>
              <a:rPr lang="en-US" sz="1100" dirty="0"/>
              <a:t> </a:t>
            </a:r>
            <a:r>
              <a:rPr lang="en-US" sz="1100" dirty="0" err="1"/>
              <a:t>lớp</a:t>
            </a:r>
            <a:r>
              <a:rPr lang="en-US" sz="1100" dirty="0"/>
              <a:t> </a:t>
            </a:r>
            <a:r>
              <a:rPr lang="en-US" sz="1100" dirty="0" err="1"/>
              <a:t>thứ</a:t>
            </a:r>
            <a:r>
              <a:rPr lang="en-US" sz="1100" dirty="0"/>
              <a:t> k </a:t>
            </a:r>
            <a:r>
              <a:rPr lang="en-US" sz="1100" dirty="0" err="1"/>
              <a:t>tại</a:t>
            </a:r>
            <a:r>
              <a:rPr lang="en-US" sz="1100" dirty="0"/>
              <a:t> </a:t>
            </a:r>
            <a:r>
              <a:rPr lang="en-US" sz="1100" dirty="0" err="1"/>
              <a:t>vị</a:t>
            </a:r>
            <a:r>
              <a:rPr lang="en-US" sz="1100" dirty="0"/>
              <a:t> </a:t>
            </a:r>
            <a:r>
              <a:rPr lang="en-US" sz="1100" dirty="0" err="1"/>
              <a:t>trí</a:t>
            </a:r>
            <a:r>
              <a:rPr lang="en-US" sz="1100" dirty="0"/>
              <a:t> I</a:t>
            </a:r>
          </a:p>
          <a:p>
            <a:pPr marL="457200" lvl="1" indent="0">
              <a:buFontTx/>
              <a:buNone/>
            </a:pPr>
            <a:endParaRPr lang="en-US" sz="1100" dirty="0"/>
          </a:p>
          <a:p>
            <a:pPr marL="457200" lvl="1" indent="0">
              <a:buFontTx/>
              <a:buNone/>
            </a:pPr>
            <a:r>
              <a:rPr lang="en-US" sz="1100" dirty="0" err="1"/>
              <a:t>Phần</a:t>
            </a:r>
            <a:r>
              <a:rPr lang="en-US" sz="1100" dirty="0"/>
              <a:t> </a:t>
            </a:r>
            <a:r>
              <a:rPr lang="en-US" sz="1100" dirty="0" err="1"/>
              <a:t>này</a:t>
            </a:r>
            <a:r>
              <a:rPr lang="en-US" sz="1100" dirty="0"/>
              <a:t> </a:t>
            </a:r>
            <a:r>
              <a:rPr lang="en-US" sz="1100" dirty="0" err="1"/>
              <a:t>gồm</a:t>
            </a:r>
            <a:r>
              <a:rPr lang="en-US" sz="1100" dirty="0"/>
              <a:t> </a:t>
            </a:r>
            <a:r>
              <a:rPr lang="en-US" sz="1100" dirty="0" err="1"/>
              <a:t>hai</a:t>
            </a:r>
            <a:r>
              <a:rPr lang="en-US" sz="1100" dirty="0"/>
              <a:t> </a:t>
            </a:r>
            <a:r>
              <a:rPr lang="en-US" sz="1100" dirty="0" err="1"/>
              <a:t>bước</a:t>
            </a:r>
            <a:r>
              <a:rPr lang="en-US" sz="1100" dirty="0"/>
              <a:t>: </a:t>
            </a:r>
          </a:p>
          <a:p>
            <a:pPr marL="457200" lvl="1" indent="0">
              <a:buFontTx/>
              <a:buNone/>
            </a:pPr>
            <a:r>
              <a:rPr lang="en-US" sz="1100" dirty="0"/>
              <a:t>	</a:t>
            </a:r>
            <a:r>
              <a:rPr lang="en-US" sz="1100" dirty="0" err="1"/>
              <a:t>Tổng</a:t>
            </a:r>
            <a:r>
              <a:rPr lang="en-US" sz="1100" dirty="0"/>
              <a:t> </a:t>
            </a:r>
            <a:r>
              <a:rPr lang="en-US" sz="1100" dirty="0" err="1"/>
              <a:t>hợp</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Lựa</a:t>
            </a:r>
            <a:r>
              <a:rPr lang="en-US" sz="1100" dirty="0"/>
              <a:t> </a:t>
            </a:r>
            <a:r>
              <a:rPr lang="en-US" sz="1100" dirty="0" err="1"/>
              <a:t>chọn</a:t>
            </a:r>
            <a:endParaRPr lang="en-US" sz="1100" dirty="0"/>
          </a:p>
          <a:p>
            <a:pPr marL="457200" lvl="1" indent="0">
              <a:buFontTx/>
              <a:buNone/>
            </a:pPr>
            <a:endParaRPr lang="en-US" sz="1100" dirty="0"/>
          </a:p>
          <a:p>
            <a:pPr marL="457200" lvl="1" indent="0">
              <a:buFontTx/>
              <a:buNone/>
            </a:pPr>
            <a:r>
              <a:rPr lang="en-US" sz="1100" dirty="0"/>
              <a:t>M</a:t>
            </a:r>
            <a:r>
              <a:rPr lang="vi-VN" sz="1100" dirty="0"/>
              <a:t>ột giá trị vô hướng sik để biểu diễn bộ mô tả của từng thang đo x</a:t>
            </a:r>
            <a:r>
              <a:rPr lang="en-US" sz="1100" dirty="0" err="1"/>
              <a:t>ik</a:t>
            </a:r>
            <a:r>
              <a:rPr lang="vi-VN" sz="1100" dirty="0"/>
              <a:t> tại vị trí i như sau:</a:t>
            </a:r>
            <a:r>
              <a:rPr lang="en-US" sz="1100" dirty="0"/>
              <a:t> </a:t>
            </a:r>
            <a:r>
              <a:rPr lang="en-US" sz="1100" dirty="0" err="1"/>
              <a:t>sik</a:t>
            </a:r>
            <a:r>
              <a:rPr lang="en-US" sz="1100" dirty="0"/>
              <a:t> </a:t>
            </a:r>
            <a:r>
              <a:rPr lang="en-US" sz="1100" dirty="0" err="1"/>
              <a:t>tổng</a:t>
            </a:r>
            <a:r>
              <a:rPr lang="en-US" sz="1100" dirty="0"/>
              <a:t> </a:t>
            </a:r>
            <a:r>
              <a:rPr lang="en-US" sz="1100" dirty="0" err="1"/>
              <a:t>hợp</a:t>
            </a:r>
            <a:r>
              <a:rPr lang="en-US" sz="1100" dirty="0"/>
              <a:t> </a:t>
            </a:r>
            <a:r>
              <a:rPr lang="en-US" sz="1100" dirty="0" err="1"/>
              <a:t>các</a:t>
            </a:r>
            <a:r>
              <a:rPr lang="en-US" sz="1100" dirty="0"/>
              <a:t> </a:t>
            </a:r>
            <a:r>
              <a:rPr lang="en-US" sz="1100" dirty="0" err="1"/>
              <a:t>giá</a:t>
            </a:r>
            <a:r>
              <a:rPr lang="en-US" sz="1100" dirty="0"/>
              <a:t> </a:t>
            </a:r>
            <a:r>
              <a:rPr lang="en-US" sz="1100" dirty="0" err="1"/>
              <a:t>trị</a:t>
            </a:r>
            <a:r>
              <a:rPr lang="en-US" sz="1100" dirty="0"/>
              <a:t> </a:t>
            </a:r>
            <a:r>
              <a:rPr lang="en-US" sz="1100" dirty="0" err="1"/>
              <a:t>phản</a:t>
            </a:r>
            <a:r>
              <a:rPr lang="en-US" sz="1100" dirty="0"/>
              <a:t> </a:t>
            </a:r>
            <a:r>
              <a:rPr lang="en-US" sz="1100" dirty="0" err="1"/>
              <a:t>hồi</a:t>
            </a:r>
            <a:r>
              <a:rPr lang="en-US" sz="1100" dirty="0"/>
              <a:t> </a:t>
            </a:r>
            <a:r>
              <a:rPr lang="en-US" sz="1100" dirty="0" err="1"/>
              <a:t>của</a:t>
            </a:r>
            <a:r>
              <a:rPr lang="en-US" sz="1100" dirty="0"/>
              <a:t> </a:t>
            </a:r>
            <a:r>
              <a:rPr lang="en-US" sz="1100" dirty="0" err="1"/>
              <a:t>xik</a:t>
            </a:r>
            <a:r>
              <a:rPr lang="en-US" sz="1100" dirty="0"/>
              <a:t>.</a:t>
            </a:r>
          </a:p>
          <a:p>
            <a:pPr marL="457200" lvl="1" indent="0">
              <a:buFontTx/>
              <a:buNone/>
            </a:pPr>
            <a:r>
              <a:rPr lang="en-US" sz="1100" dirty="0"/>
              <a:t>Sau </a:t>
            </a:r>
            <a:r>
              <a:rPr lang="en-US" sz="1100" dirty="0" err="1"/>
              <a:t>khi</a:t>
            </a:r>
            <a:r>
              <a:rPr lang="en-US" sz="1100" dirty="0"/>
              <a:t> </a:t>
            </a:r>
            <a:r>
              <a:rPr lang="en-US" sz="1100" dirty="0" err="1"/>
              <a:t>tính</a:t>
            </a:r>
            <a:r>
              <a:rPr lang="en-US" sz="1100" dirty="0"/>
              <a:t> </a:t>
            </a:r>
            <a:r>
              <a:rPr lang="en-US" sz="1100" dirty="0" err="1"/>
              <a:t>được</a:t>
            </a:r>
            <a:r>
              <a:rPr lang="en-US" sz="1100" dirty="0"/>
              <a:t> </a:t>
            </a:r>
            <a:r>
              <a:rPr lang="en-US" sz="1100" dirty="0" err="1"/>
              <a:t>sik</a:t>
            </a:r>
            <a:r>
              <a:rPr lang="en-US" sz="1100" dirty="0"/>
              <a:t>, ta </a:t>
            </a:r>
            <a:r>
              <a:rPr lang="en-US" sz="1100" dirty="0" err="1"/>
              <a:t>tính</a:t>
            </a:r>
            <a:r>
              <a:rPr lang="en-US" sz="1100" dirty="0"/>
              <a:t> </a:t>
            </a:r>
            <a:r>
              <a:rPr lang="en-US" sz="1100" dirty="0" err="1"/>
              <a:t>trọng</a:t>
            </a:r>
            <a:r>
              <a:rPr lang="en-US" sz="1100" dirty="0"/>
              <a:t> </a:t>
            </a:r>
            <a:r>
              <a:rPr lang="en-US" sz="1100" dirty="0" err="1"/>
              <a:t>số</a:t>
            </a:r>
            <a:r>
              <a:rPr lang="en-US" sz="1100" dirty="0"/>
              <a:t> </a:t>
            </a:r>
            <a:r>
              <a:rPr lang="en-US" sz="1100" dirty="0" err="1"/>
              <a:t>chú</a:t>
            </a:r>
            <a:r>
              <a:rPr lang="en-US" sz="1100" dirty="0"/>
              <a:t> ý </a:t>
            </a:r>
            <a:r>
              <a:rPr lang="en-US" sz="1100" dirty="0" err="1"/>
              <a:t>để</a:t>
            </a:r>
            <a:r>
              <a:rPr lang="en-US" sz="1100" dirty="0"/>
              <a:t> </a:t>
            </a:r>
            <a:r>
              <a:rPr lang="en-US" sz="1100" dirty="0" err="1"/>
              <a:t>chọn</a:t>
            </a:r>
            <a:r>
              <a:rPr lang="en-US" sz="1100" dirty="0"/>
              <a:t> </a:t>
            </a:r>
            <a:r>
              <a:rPr lang="en-US" sz="1100" dirty="0" err="1"/>
              <a:t>đặc</a:t>
            </a:r>
            <a:r>
              <a:rPr lang="en-US" sz="1100" dirty="0"/>
              <a:t> </a:t>
            </a:r>
            <a:r>
              <a:rPr lang="en-US" sz="1100" dirty="0" err="1"/>
              <a:t>trưng</a:t>
            </a:r>
            <a:r>
              <a:rPr lang="en-US" sz="1100" dirty="0"/>
              <a:t> có </a:t>
            </a:r>
            <a:r>
              <a:rPr lang="en-US" sz="1100" dirty="0" err="1"/>
              <a:t>tỷ</a:t>
            </a:r>
            <a:r>
              <a:rPr lang="en-US" sz="1100" dirty="0"/>
              <a:t> </a:t>
            </a:r>
            <a:r>
              <a:rPr lang="en-US" sz="1100" dirty="0" err="1"/>
              <a:t>lệ</a:t>
            </a:r>
            <a:r>
              <a:rPr lang="en-US" sz="1100" dirty="0"/>
              <a:t> </a:t>
            </a:r>
            <a:r>
              <a:rPr lang="en-US" sz="1100" dirty="0" err="1"/>
              <a:t>thông</a:t>
            </a:r>
            <a:r>
              <a:rPr lang="en-US" sz="1100" dirty="0"/>
              <a:t> tin </a:t>
            </a:r>
            <a:r>
              <a:rPr lang="en-US" sz="1100" dirty="0" err="1"/>
              <a:t>tối</a:t>
            </a:r>
            <a:r>
              <a:rPr lang="en-US" sz="1100" dirty="0"/>
              <a:t> </a:t>
            </a:r>
            <a:r>
              <a:rPr lang="en-US" sz="1100" dirty="0" err="1"/>
              <a:t>ưu</a:t>
            </a:r>
            <a:r>
              <a:rPr lang="en-US" sz="1100" dirty="0"/>
              <a:t>. </a:t>
            </a:r>
            <a:r>
              <a:rPr lang="en-US" sz="1100" dirty="0" err="1"/>
              <a:t>Trong</a:t>
            </a:r>
            <a:r>
              <a:rPr lang="en-US" sz="1100" dirty="0"/>
              <a:t> </a:t>
            </a:r>
            <a:r>
              <a:rPr lang="en-US" sz="1100" dirty="0" err="1"/>
              <a:t>đó</a:t>
            </a:r>
            <a:r>
              <a:rPr lang="en-US" sz="1100" dirty="0"/>
              <a:t> </a:t>
            </a:r>
            <a:r>
              <a:rPr lang="en-US" sz="1100" dirty="0" err="1"/>
              <a:t>Fmpl</a:t>
            </a:r>
            <a:r>
              <a:rPr lang="en-US" sz="1100" dirty="0"/>
              <a:t> là perceptron </a:t>
            </a:r>
            <a:r>
              <a:rPr lang="en-US" sz="1100" dirty="0" err="1"/>
              <a:t>đa</a:t>
            </a:r>
            <a:r>
              <a:rPr lang="en-US" sz="1100" dirty="0"/>
              <a:t> </a:t>
            </a:r>
            <a:r>
              <a:rPr lang="en-US" sz="1100" dirty="0" err="1"/>
              <a:t>tầng</a:t>
            </a:r>
            <a:r>
              <a:rPr lang="en-US" sz="1100" dirty="0"/>
              <a:t> (</a:t>
            </a:r>
            <a:r>
              <a:rPr lang="en-US" sz="1800" b="0" i="0" dirty="0">
                <a:solidFill>
                  <a:srgbClr val="000000"/>
                </a:solidFill>
                <a:effectLst/>
                <a:latin typeface="LinLibertineT"/>
              </a:rPr>
              <a:t>multi-layer perceptron</a:t>
            </a:r>
            <a:r>
              <a:rPr lang="en-US" sz="1600" b="0" i="0" dirty="0">
                <a:solidFill>
                  <a:srgbClr val="000000"/>
                </a:solidFill>
                <a:effectLst/>
                <a:latin typeface="LinLibertineT"/>
              </a:rPr>
              <a:t>).</a:t>
            </a:r>
          </a:p>
          <a:p>
            <a:pPr marL="457200" lvl="1" indent="0">
              <a:buFontTx/>
              <a:buNone/>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156</a:t>
            </a:fld>
            <a:endParaRPr lang="en-US" dirty="0"/>
          </a:p>
        </p:txBody>
      </p:sp>
    </p:spTree>
    <p:extLst>
      <p:ext uri="{BB962C8B-B14F-4D97-AF65-F5344CB8AC3E}">
        <p14:creationId xmlns:p14="http://schemas.microsoft.com/office/powerpoint/2010/main" val="351050934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628650" lvl="1" indent="-171450">
              <a:buFontTx/>
              <a:buChar char="-"/>
            </a:pPr>
            <a:r>
              <a:rPr lang="en-US" sz="1100" dirty="0" err="1"/>
              <a:t>Chú</a:t>
            </a:r>
            <a:r>
              <a:rPr lang="en-US" sz="1100" dirty="0"/>
              <a:t> ý </a:t>
            </a:r>
            <a:r>
              <a:rPr lang="en-US" sz="1100" dirty="0" err="1"/>
              <a:t>sự</a:t>
            </a:r>
            <a:r>
              <a:rPr lang="en-US" sz="1100" dirty="0"/>
              <a:t> </a:t>
            </a:r>
            <a:r>
              <a:rPr lang="en-US" sz="1100" dirty="0" err="1"/>
              <a:t>phụ</a:t>
            </a:r>
            <a:r>
              <a:rPr lang="en-US" sz="1100" dirty="0"/>
              <a:t> </a:t>
            </a:r>
            <a:r>
              <a:rPr lang="en-US" sz="1100" dirty="0" err="1"/>
              <a:t>thuộc</a:t>
            </a:r>
            <a:r>
              <a:rPr lang="en-US" sz="1100" dirty="0"/>
              <a:t> </a:t>
            </a:r>
            <a:r>
              <a:rPr lang="en-US" sz="1100" dirty="0" err="1"/>
              <a:t>nhãn</a:t>
            </a:r>
            <a:r>
              <a:rPr lang="en-US" sz="1100" dirty="0"/>
              <a:t>: </a:t>
            </a:r>
            <a:r>
              <a:rPr lang="en-US" sz="1100" dirty="0" err="1"/>
              <a:t>điển</a:t>
            </a:r>
            <a:r>
              <a:rPr lang="en-US" sz="1100" dirty="0"/>
              <a:t> </a:t>
            </a:r>
            <a:r>
              <a:rPr lang="en-US" sz="1100" dirty="0" err="1"/>
              <a:t>hình</a:t>
            </a:r>
            <a:r>
              <a:rPr lang="en-US" sz="1100" dirty="0"/>
              <a:t> là </a:t>
            </a:r>
            <a:r>
              <a:rPr lang="en-US" sz="1100" dirty="0" err="1"/>
              <a:t>áp</a:t>
            </a:r>
            <a:r>
              <a:rPr lang="en-US" sz="1100" dirty="0"/>
              <a:t> </a:t>
            </a:r>
            <a:r>
              <a:rPr lang="en-US" sz="1100" dirty="0" err="1"/>
              <a:t>dụng</a:t>
            </a:r>
            <a:r>
              <a:rPr lang="en-US" sz="1100" dirty="0"/>
              <a:t> </a:t>
            </a:r>
            <a:r>
              <a:rPr lang="en-US" sz="1100" dirty="0" err="1"/>
              <a:t>gộp</a:t>
            </a:r>
            <a:r>
              <a:rPr lang="en-US" sz="1100" dirty="0"/>
              <a:t> (</a:t>
            </a:r>
            <a:r>
              <a:rPr lang="en-US" sz="1100" dirty="0" err="1"/>
              <a:t>ví</a:t>
            </a:r>
            <a:r>
              <a:rPr lang="en-US" sz="1100" dirty="0"/>
              <a:t> </a:t>
            </a:r>
            <a:r>
              <a:rPr lang="en-US" sz="1100" dirty="0" err="1"/>
              <a:t>dụ</a:t>
            </a:r>
            <a:r>
              <a:rPr lang="en-US" sz="1100" dirty="0"/>
              <a:t>: </a:t>
            </a:r>
            <a:r>
              <a:rPr lang="en-US" sz="1100" dirty="0" err="1"/>
              <a:t>gộp</a:t>
            </a:r>
            <a:r>
              <a:rPr lang="en-US" sz="1100" dirty="0"/>
              <a:t> </a:t>
            </a:r>
            <a:r>
              <a:rPr lang="en-US" sz="1100" dirty="0" err="1"/>
              <a:t>tối</a:t>
            </a:r>
            <a:r>
              <a:rPr lang="en-US" sz="1100" dirty="0"/>
              <a:t> </a:t>
            </a:r>
            <a:r>
              <a:rPr lang="en-US" sz="1100" dirty="0" err="1"/>
              <a:t>đa</a:t>
            </a:r>
            <a:r>
              <a:rPr lang="en-US" sz="1100" dirty="0"/>
              <a:t> </a:t>
            </a:r>
            <a:r>
              <a:rPr lang="en-US" sz="1100" dirty="0" err="1"/>
              <a:t>hoặc</a:t>
            </a:r>
            <a:r>
              <a:rPr lang="en-US" sz="1100" dirty="0"/>
              <a:t> </a:t>
            </a:r>
            <a:r>
              <a:rPr lang="en-US" sz="1100" dirty="0" err="1"/>
              <a:t>gộp</a:t>
            </a:r>
            <a:r>
              <a:rPr lang="en-US" sz="1100" dirty="0"/>
              <a:t> </a:t>
            </a:r>
            <a:r>
              <a:rPr lang="en-US" sz="1100" dirty="0" err="1"/>
              <a:t>trung</a:t>
            </a:r>
            <a:r>
              <a:rPr lang="en-US" sz="1100" dirty="0"/>
              <a:t> </a:t>
            </a:r>
            <a:r>
              <a:rPr lang="en-US" sz="1100" dirty="0" err="1"/>
              <a:t>bình</a:t>
            </a:r>
            <a:r>
              <a:rPr lang="en-US" sz="1100" dirty="0"/>
              <a:t>) </a:t>
            </a:r>
            <a:r>
              <a:rPr lang="en-US" sz="1100" dirty="0" err="1"/>
              <a:t>đối</a:t>
            </a:r>
            <a:r>
              <a:rPr lang="en-US" sz="1100" dirty="0"/>
              <a:t> </a:t>
            </a:r>
            <a:r>
              <a:rPr lang="en-US" sz="1100" dirty="0" err="1"/>
              <a:t>với</a:t>
            </a:r>
            <a:r>
              <a:rPr lang="en-US" sz="1100" dirty="0"/>
              <a:t> </a:t>
            </a:r>
            <a:r>
              <a:rPr lang="en-US" sz="1100" dirty="0" err="1"/>
              <a:t>các</a:t>
            </a:r>
            <a:r>
              <a:rPr lang="en-US" sz="1100" dirty="0"/>
              <a:t> </a:t>
            </a:r>
            <a:r>
              <a:rPr lang="en-US" sz="1100" dirty="0" err="1"/>
              <a:t>từ</a:t>
            </a:r>
            <a:r>
              <a:rPr lang="en-US" sz="1100" dirty="0"/>
              <a:t> </a:t>
            </a:r>
            <a:r>
              <a:rPr lang="en-US" sz="1100" dirty="0" err="1"/>
              <a:t>để</a:t>
            </a:r>
            <a:r>
              <a:rPr lang="en-US" sz="1100" dirty="0"/>
              <a:t> </a:t>
            </a:r>
            <a:r>
              <a:rPr lang="en-US" sz="1100" dirty="0" err="1"/>
              <a:t>chọn</a:t>
            </a:r>
            <a:r>
              <a:rPr lang="en-US" sz="1100" dirty="0"/>
              <a:t> </a:t>
            </a:r>
            <a:r>
              <a:rPr lang="en-US" sz="1100" dirty="0" err="1"/>
              <a:t>giá</a:t>
            </a:r>
            <a:r>
              <a:rPr lang="en-US" sz="1100" dirty="0"/>
              <a:t> </a:t>
            </a:r>
            <a:r>
              <a:rPr lang="en-US" sz="1100" dirty="0" err="1"/>
              <a:t>trị</a:t>
            </a:r>
            <a:r>
              <a:rPr lang="en-US" sz="1100" dirty="0"/>
              <a:t> </a:t>
            </a:r>
            <a:r>
              <a:rPr lang="en-US" sz="1100" dirty="0" err="1"/>
              <a:t>tối</a:t>
            </a:r>
            <a:r>
              <a:rPr lang="en-US" sz="1100" dirty="0"/>
              <a:t> </a:t>
            </a:r>
            <a:r>
              <a:rPr lang="en-US" sz="1100" dirty="0" err="1"/>
              <a:t>đa</a:t>
            </a:r>
            <a:r>
              <a:rPr lang="en-US" sz="1100" dirty="0"/>
              <a:t> </a:t>
            </a:r>
            <a:r>
              <a:rPr lang="en-US" sz="1100" dirty="0" err="1"/>
              <a:t>hoặc</a:t>
            </a:r>
            <a:r>
              <a:rPr lang="en-US" sz="1100" dirty="0"/>
              <a:t> </a:t>
            </a:r>
            <a:r>
              <a:rPr lang="en-US" sz="1100" dirty="0" err="1"/>
              <a:t>trung</a:t>
            </a:r>
            <a:r>
              <a:rPr lang="en-US" sz="1100" dirty="0"/>
              <a:t> </a:t>
            </a:r>
            <a:r>
              <a:rPr lang="en-US" sz="1100" dirty="0" err="1"/>
              <a:t>bình</a:t>
            </a:r>
            <a:r>
              <a:rPr lang="en-US" sz="1100" dirty="0"/>
              <a:t> ở </a:t>
            </a:r>
            <a:r>
              <a:rPr lang="en-US" sz="1100" dirty="0" err="1"/>
              <a:t>mỗi</a:t>
            </a:r>
            <a:r>
              <a:rPr lang="en-US" sz="1100" dirty="0"/>
              <a:t> </a:t>
            </a:r>
            <a:r>
              <a:rPr lang="en-US" sz="1100" dirty="0" err="1"/>
              <a:t>chiều</a:t>
            </a:r>
            <a:r>
              <a:rPr lang="en-US" sz="1100" dirty="0"/>
              <a:t> </a:t>
            </a:r>
            <a:r>
              <a:rPr lang="en-US" sz="1100" dirty="0" err="1"/>
              <a:t>để</a:t>
            </a:r>
            <a:r>
              <a:rPr lang="en-US" sz="1100" dirty="0"/>
              <a:t> </a:t>
            </a:r>
            <a:r>
              <a:rPr lang="en-US" sz="1100" dirty="0" err="1"/>
              <a:t>phân</a:t>
            </a:r>
            <a:r>
              <a:rPr lang="en-US" sz="1100" dirty="0"/>
              <a:t> </a:t>
            </a:r>
            <a:r>
              <a:rPr lang="en-US" sz="1100" dirty="0" err="1"/>
              <a:t>loại</a:t>
            </a:r>
            <a:r>
              <a:rPr lang="en-US" sz="1100" dirty="0"/>
              <a:t> </a:t>
            </a:r>
            <a:r>
              <a:rPr lang="en-US" sz="1100" dirty="0" err="1"/>
              <a:t>văn</a:t>
            </a:r>
            <a:r>
              <a:rPr lang="en-US" sz="1100" dirty="0"/>
              <a:t> bản. </a:t>
            </a:r>
            <a:r>
              <a:rPr lang="en-US" sz="1100" dirty="0" err="1"/>
              <a:t>Tuy</a:t>
            </a:r>
            <a:r>
              <a:rPr lang="en-US" sz="1100" dirty="0"/>
              <a:t> </a:t>
            </a:r>
            <a:r>
              <a:rPr lang="en-US" sz="1100" dirty="0" err="1"/>
              <a:t>nhiên</a:t>
            </a:r>
            <a:r>
              <a:rPr lang="en-US" sz="1100" dirty="0"/>
              <a:t>, </a:t>
            </a:r>
            <a:r>
              <a:rPr lang="en-US" sz="1100" dirty="0" err="1"/>
              <a:t>mã</a:t>
            </a:r>
            <a:r>
              <a:rPr lang="en-US" sz="1100" dirty="0"/>
              <a:t> </a:t>
            </a:r>
            <a:r>
              <a:rPr lang="en-US" sz="1100" dirty="0" err="1"/>
              <a:t>hóa</a:t>
            </a:r>
            <a:r>
              <a:rPr lang="en-US" sz="1100" dirty="0"/>
              <a:t> EHR </a:t>
            </a:r>
            <a:r>
              <a:rPr lang="en-US" sz="1100" dirty="0" err="1"/>
              <a:t>nhằm</a:t>
            </a:r>
            <a:r>
              <a:rPr lang="en-US" sz="1100" dirty="0"/>
              <a:t> </a:t>
            </a:r>
            <a:r>
              <a:rPr lang="en-US" sz="1100" dirty="0" err="1"/>
              <a:t>mục</a:t>
            </a:r>
            <a:r>
              <a:rPr lang="en-US" sz="1100" dirty="0"/>
              <a:t> </a:t>
            </a:r>
            <a:r>
              <a:rPr lang="en-US" sz="1100" dirty="0" err="1"/>
              <a:t>đích</a:t>
            </a:r>
            <a:r>
              <a:rPr lang="en-US" sz="1100" dirty="0"/>
              <a:t> </a:t>
            </a:r>
            <a:r>
              <a:rPr lang="en-US" sz="1100" dirty="0" err="1"/>
              <a:t>gán</a:t>
            </a:r>
            <a:r>
              <a:rPr lang="en-US" sz="1100" dirty="0"/>
              <a:t> </a:t>
            </a:r>
            <a:r>
              <a:rPr lang="en-US" sz="1100" dirty="0" err="1"/>
              <a:t>nhiều</a:t>
            </a:r>
            <a:r>
              <a:rPr lang="en-US" sz="1100" dirty="0"/>
              <a:t> </a:t>
            </a:r>
            <a:r>
              <a:rPr lang="en-US" sz="1100" dirty="0" err="1"/>
              <a:t>nhãn</a:t>
            </a:r>
            <a:r>
              <a:rPr lang="en-US" sz="1100" dirty="0"/>
              <a:t> </a:t>
            </a:r>
            <a:r>
              <a:rPr lang="en-US" sz="1100" dirty="0" err="1"/>
              <a:t>cho</a:t>
            </a:r>
            <a:r>
              <a:rPr lang="en-US" sz="1100" dirty="0"/>
              <a:t> </a:t>
            </a:r>
            <a:r>
              <a:rPr lang="en-US" sz="1100" dirty="0" err="1"/>
              <a:t>từng</a:t>
            </a:r>
            <a:r>
              <a:rPr lang="en-US" sz="1100" dirty="0"/>
              <a:t> </a:t>
            </a:r>
            <a:r>
              <a:rPr lang="en-US" sz="1100" dirty="0" err="1"/>
              <a:t>tài</a:t>
            </a:r>
            <a:r>
              <a:rPr lang="en-US" sz="1100" dirty="0"/>
              <a:t> </a:t>
            </a:r>
            <a:r>
              <a:rPr lang="en-US" sz="1100" dirty="0" err="1"/>
              <a:t>liệu</a:t>
            </a:r>
            <a:r>
              <a:rPr lang="en-US" sz="1100" dirty="0"/>
              <a:t> </a:t>
            </a:r>
            <a:r>
              <a:rPr lang="en-US" sz="1100" dirty="0" err="1"/>
              <a:t>và</a:t>
            </a:r>
            <a:r>
              <a:rPr lang="en-US" sz="1100" dirty="0"/>
              <a:t> </a:t>
            </a:r>
            <a:r>
              <a:rPr lang="en-US" sz="1100" dirty="0" err="1"/>
              <a:t>các</a:t>
            </a:r>
            <a:r>
              <a:rPr lang="en-US" sz="1100" dirty="0"/>
              <a:t> </a:t>
            </a:r>
            <a:r>
              <a:rPr lang="en-US" sz="1100" dirty="0" err="1"/>
              <a:t>mã</a:t>
            </a:r>
            <a:r>
              <a:rPr lang="en-US" sz="1100" dirty="0"/>
              <a:t> </a:t>
            </a:r>
            <a:r>
              <a:rPr lang="en-US" sz="1100" dirty="0" err="1"/>
              <a:t>khác</a:t>
            </a:r>
            <a:r>
              <a:rPr lang="en-US" sz="1100" dirty="0"/>
              <a:t> </a:t>
            </a:r>
            <a:r>
              <a:rPr lang="en-US" sz="1100" dirty="0" err="1"/>
              <a:t>nhau</a:t>
            </a:r>
            <a:r>
              <a:rPr lang="en-US" sz="1100" dirty="0"/>
              <a:t> </a:t>
            </a:r>
            <a:r>
              <a:rPr lang="en-US" sz="1100" dirty="0" err="1"/>
              <a:t>sẽ</a:t>
            </a:r>
            <a:r>
              <a:rPr lang="en-US" sz="1100" dirty="0"/>
              <a:t> tập </a:t>
            </a:r>
            <a:r>
              <a:rPr lang="en-US" sz="1100" dirty="0" err="1"/>
              <a:t>trung</a:t>
            </a:r>
            <a:r>
              <a:rPr lang="en-US" sz="1100" dirty="0"/>
              <a:t> </a:t>
            </a:r>
            <a:r>
              <a:rPr lang="en-US" sz="1100" dirty="0" err="1"/>
              <a:t>vào</a:t>
            </a:r>
            <a:r>
              <a:rPr lang="en-US" sz="1100" dirty="0"/>
              <a:t> </a:t>
            </a:r>
            <a:r>
              <a:rPr lang="en-US" sz="1100" dirty="0" err="1"/>
              <a:t>các</a:t>
            </a:r>
            <a:r>
              <a:rPr lang="en-US" sz="1100" dirty="0"/>
              <a:t> </a:t>
            </a:r>
            <a:r>
              <a:rPr lang="en-US" sz="1100" dirty="0" err="1"/>
              <a:t>phần</a:t>
            </a:r>
            <a:r>
              <a:rPr lang="en-US" sz="1100" dirty="0"/>
              <a:t> </a:t>
            </a:r>
            <a:r>
              <a:rPr lang="en-US" sz="1100" dirty="0" err="1"/>
              <a:t>khác</a:t>
            </a:r>
            <a:r>
              <a:rPr lang="en-US" sz="1100" dirty="0"/>
              <a:t> </a:t>
            </a:r>
            <a:r>
              <a:rPr lang="en-US" sz="1100" dirty="0" err="1"/>
              <a:t>nhau</a:t>
            </a:r>
            <a:r>
              <a:rPr lang="en-US" sz="1100" dirty="0"/>
              <a:t> </a:t>
            </a:r>
            <a:r>
              <a:rPr lang="en-US" sz="1100" dirty="0" err="1"/>
              <a:t>của</a:t>
            </a:r>
            <a:r>
              <a:rPr lang="en-US" sz="1100" dirty="0"/>
              <a:t> </a:t>
            </a:r>
            <a:r>
              <a:rPr lang="en-US" sz="1100" dirty="0" err="1"/>
              <a:t>từ</a:t>
            </a:r>
            <a:r>
              <a:rPr lang="en-US" sz="1100" dirty="0"/>
              <a:t>.</a:t>
            </a:r>
          </a:p>
          <a:p>
            <a:pPr marL="628650" lvl="1" indent="-171450">
              <a:buFontTx/>
              <a:buChar char="-"/>
            </a:pPr>
            <a:endParaRPr lang="en-US" sz="1100" dirty="0"/>
          </a:p>
          <a:p>
            <a:pPr marL="628650" lvl="1" indent="-171450">
              <a:buFontTx/>
              <a:buChar char="-"/>
            </a:pPr>
            <a:r>
              <a:rPr lang="en-US" sz="1100" dirty="0" err="1"/>
              <a:t>Xét</a:t>
            </a:r>
            <a:r>
              <a:rPr lang="en-US" sz="1100" dirty="0"/>
              <a:t> </a:t>
            </a:r>
            <a:r>
              <a:rPr lang="en-US" sz="1100" dirty="0" err="1"/>
              <a:t>nhãn</a:t>
            </a:r>
            <a:r>
              <a:rPr lang="en-US" sz="1100" dirty="0"/>
              <a:t> l, ta có vector </a:t>
            </a:r>
            <a:r>
              <a:rPr lang="en-US" sz="1100" dirty="0" err="1"/>
              <a:t>mô</a:t>
            </a:r>
            <a:r>
              <a:rPr lang="en-US" sz="1100" dirty="0"/>
              <a:t> </a:t>
            </a:r>
            <a:r>
              <a:rPr lang="en-US" sz="1100" dirty="0" err="1"/>
              <a:t>tả</a:t>
            </a:r>
            <a:r>
              <a:rPr lang="en-US" sz="1100" dirty="0"/>
              <a:t> </a:t>
            </a:r>
            <a:r>
              <a:rPr lang="en-US" sz="1100" dirty="0" err="1"/>
              <a:t>cho</a:t>
            </a:r>
            <a:r>
              <a:rPr lang="en-US" sz="1100" dirty="0"/>
              <a:t> </a:t>
            </a:r>
            <a:r>
              <a:rPr lang="en-US" sz="1100" dirty="0" err="1"/>
              <a:t>nhãn</a:t>
            </a:r>
            <a:r>
              <a:rPr lang="en-US" sz="1100" dirty="0"/>
              <a:t> l là </a:t>
            </a:r>
            <a:r>
              <a:rPr lang="en-US" sz="1100" dirty="0" err="1"/>
              <a:t>v_l</a:t>
            </a:r>
            <a:r>
              <a:rPr lang="en-US" sz="1100" dirty="0"/>
              <a:t>.</a:t>
            </a:r>
          </a:p>
          <a:p>
            <a:pPr marL="457200" lvl="1" indent="0">
              <a:buFontTx/>
              <a:buNone/>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157</a:t>
            </a:fld>
            <a:endParaRPr lang="en-US" dirty="0"/>
          </a:p>
        </p:txBody>
      </p:sp>
    </p:spTree>
    <p:extLst>
      <p:ext uri="{BB962C8B-B14F-4D97-AF65-F5344CB8AC3E}">
        <p14:creationId xmlns:p14="http://schemas.microsoft.com/office/powerpoint/2010/main" val="283937015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err="1"/>
              <a:t>Kết</a:t>
            </a:r>
            <a:r>
              <a:rPr lang="en-US" sz="1100" dirty="0"/>
              <a:t> </a:t>
            </a:r>
            <a:r>
              <a:rPr lang="en-US" sz="1100" dirty="0" err="1"/>
              <a:t>quả</a:t>
            </a:r>
            <a:r>
              <a:rPr lang="en-US" sz="1100" dirty="0"/>
              <a:t> so </a:t>
            </a:r>
            <a:r>
              <a:rPr lang="en-US" sz="1100" dirty="0" err="1"/>
              <a:t>sánh</a:t>
            </a:r>
            <a:r>
              <a:rPr lang="en-US" sz="1100" dirty="0"/>
              <a:t> </a:t>
            </a:r>
            <a:r>
              <a:rPr lang="en-US" sz="1100" dirty="0" err="1"/>
              <a:t>hiệu</a:t>
            </a:r>
            <a:r>
              <a:rPr lang="en-US" sz="1100" dirty="0"/>
              <a:t> </a:t>
            </a:r>
            <a:r>
              <a:rPr lang="en-US" sz="1100" dirty="0" err="1"/>
              <a:t>suất</a:t>
            </a:r>
            <a:r>
              <a:rPr lang="en-US" sz="1100" dirty="0"/>
              <a:t> </a:t>
            </a:r>
            <a:r>
              <a:rPr lang="en-US" sz="1100" dirty="0" err="1"/>
              <a:t>trên</a:t>
            </a:r>
            <a:r>
              <a:rPr lang="en-US" sz="1100" dirty="0"/>
              <a:t> </a:t>
            </a:r>
            <a:r>
              <a:rPr lang="en-US" sz="1100" dirty="0" err="1"/>
              <a:t>bộ</a:t>
            </a:r>
            <a:r>
              <a:rPr lang="en-US" sz="1100" dirty="0"/>
              <a:t> </a:t>
            </a:r>
            <a:r>
              <a:rPr lang="en-US" sz="1100" dirty="0" err="1"/>
              <a:t>dữ</a:t>
            </a:r>
            <a:r>
              <a:rPr lang="en-US" sz="1100" dirty="0"/>
              <a:t> </a:t>
            </a:r>
            <a:r>
              <a:rPr lang="en-US" sz="1100" dirty="0" err="1"/>
              <a:t>liệu</a:t>
            </a:r>
            <a:r>
              <a:rPr lang="en-US" sz="1100" dirty="0"/>
              <a:t> MIMIC-III.</a:t>
            </a:r>
          </a:p>
        </p:txBody>
      </p:sp>
      <p:sp>
        <p:nvSpPr>
          <p:cNvPr id="4" name="Slide Number Placeholder 3"/>
          <p:cNvSpPr>
            <a:spLocks noGrp="1"/>
          </p:cNvSpPr>
          <p:nvPr>
            <p:ph type="sldNum" sz="quarter" idx="5"/>
          </p:nvPr>
        </p:nvSpPr>
        <p:spPr/>
        <p:txBody>
          <a:bodyPr/>
          <a:lstStyle/>
          <a:p>
            <a:fld id="{22289C57-55D7-40A4-A101-E74FAC7A092B}" type="slidenum">
              <a:rPr lang="en-US" smtClean="0"/>
              <a:t>158</a:t>
            </a:fld>
            <a:endParaRPr lang="en-US" dirty="0"/>
          </a:p>
        </p:txBody>
      </p:sp>
    </p:spTree>
    <p:extLst>
      <p:ext uri="{BB962C8B-B14F-4D97-AF65-F5344CB8AC3E}">
        <p14:creationId xmlns:p14="http://schemas.microsoft.com/office/powerpoint/2010/main" val="307348598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So với các khối tích chập xếp chồng lên nhau theo trình tự truyền thống, </a:t>
            </a:r>
            <a:r>
              <a:rPr lang="en-US" sz="1100" dirty="0" err="1"/>
              <a:t>lớp</a:t>
            </a:r>
            <a:r>
              <a:rPr lang="en-US" sz="1100" dirty="0"/>
              <a:t> </a:t>
            </a:r>
            <a:r>
              <a:rPr lang="vi-VN" sz="1100" dirty="0"/>
              <a:t>tích chập được kết nối dày đặc </a:t>
            </a:r>
            <a:r>
              <a:rPr lang="en-US" sz="1100" dirty="0"/>
              <a:t>(densely connected convolution layer )  </a:t>
            </a:r>
            <a:r>
              <a:rPr lang="vi-VN" sz="1100" dirty="0"/>
              <a:t>tính toán các </a:t>
            </a:r>
            <a:r>
              <a:rPr lang="en-US" sz="1100" dirty="0" err="1"/>
              <a:t>đặc</a:t>
            </a:r>
            <a:r>
              <a:rPr lang="en-US" sz="1100" dirty="0"/>
              <a:t> </a:t>
            </a:r>
            <a:r>
              <a:rPr lang="en-US" sz="1100" dirty="0" err="1"/>
              <a:t>trưng</a:t>
            </a:r>
            <a:r>
              <a:rPr lang="en-US" sz="1100" dirty="0"/>
              <a:t> </a:t>
            </a:r>
            <a:r>
              <a:rPr lang="vi-VN" sz="1100" dirty="0"/>
              <a:t>ngược dòng (n-gram quy mô lớn hơn) bằng cách xem xét các đặc trưng xuôi dòng. Do đó, n-gram nhỏ hơn sẽ được sử dụng hoàn toàn để thu được n-gram lớn hơn, dẫn đến tính linh hoạt của việc trích xuất các đặc trưng đa tỷ lệ.</a:t>
            </a:r>
            <a:endParaRPr lang="en-US" sz="1100" dirty="0"/>
          </a:p>
          <a:p>
            <a:pPr marL="171450" indent="-171450">
              <a:buFontTx/>
              <a:buChar char="-"/>
            </a:pPr>
            <a:r>
              <a:rPr lang="en-US" sz="1100" dirty="0"/>
              <a:t>D</a:t>
            </a:r>
            <a:r>
              <a:rPr lang="vi-VN" sz="1100" dirty="0"/>
              <a:t>o sự chú ý đa quy mô được đề xuất</a:t>
            </a:r>
            <a:r>
              <a:rPr lang="en-US" sz="1100" dirty="0"/>
              <a:t>, </a:t>
            </a:r>
            <a:r>
              <a:rPr lang="en-US" sz="1100" dirty="0" err="1"/>
              <a:t>nó</a:t>
            </a:r>
            <a:r>
              <a:rPr lang="vi-VN" sz="1100" dirty="0"/>
              <a:t> có thể nắm bắt hiệu quả việc biểu diễn văn bản tốt hơn và việc truyền bá đồ thị có thể nắm bắt được sự đồng nhất giữa các mã.</a:t>
            </a:r>
            <a:endParaRPr lang="en-US" sz="1100" dirty="0"/>
          </a:p>
          <a:p>
            <a:pPr marL="171450" indent="-171450">
              <a:buFontTx/>
              <a:buChar char="-"/>
            </a:pPr>
            <a:r>
              <a:rPr lang="en-US" sz="1100" dirty="0"/>
              <a:t>MSATT-KG có </a:t>
            </a:r>
            <a:r>
              <a:rPr lang="en-US" sz="1100" dirty="0" err="1"/>
              <a:t>thể</a:t>
            </a:r>
            <a:r>
              <a:rPr lang="en-US" sz="1100" dirty="0"/>
              <a:t> </a:t>
            </a:r>
            <a:r>
              <a:rPr lang="en-US" sz="1100" dirty="0" err="1"/>
              <a:t>thích</a:t>
            </a:r>
            <a:r>
              <a:rPr lang="en-US" sz="1100" dirty="0"/>
              <a:t> </a:t>
            </a:r>
            <a:r>
              <a:rPr lang="en-US" sz="1100" dirty="0" err="1"/>
              <a:t>ứng</a:t>
            </a:r>
            <a:r>
              <a:rPr lang="en-US" sz="1100" dirty="0"/>
              <a:t> </a:t>
            </a:r>
            <a:r>
              <a:rPr lang="en-US" sz="1100" dirty="0" err="1"/>
              <a:t>tốt</a:t>
            </a:r>
            <a:r>
              <a:rPr lang="en-US" sz="1100" dirty="0"/>
              <a:t> </a:t>
            </a:r>
            <a:r>
              <a:rPr lang="en-US" sz="1100" dirty="0" err="1"/>
              <a:t>hơn</a:t>
            </a:r>
            <a:r>
              <a:rPr lang="en-US" sz="1100" dirty="0"/>
              <a:t> </a:t>
            </a:r>
            <a:r>
              <a:rPr lang="en-US" sz="1100" dirty="0" err="1"/>
              <a:t>với</a:t>
            </a:r>
            <a:r>
              <a:rPr lang="en-US" sz="1100" dirty="0"/>
              <a:t> </a:t>
            </a:r>
            <a:r>
              <a:rPr lang="en-US" sz="1100" dirty="0" err="1"/>
              <a:t>nhãn</a:t>
            </a:r>
            <a:r>
              <a:rPr lang="en-US" sz="1100" dirty="0"/>
              <a:t> </a:t>
            </a:r>
            <a:r>
              <a:rPr lang="en-US" sz="1100" dirty="0" err="1"/>
              <a:t>chỉ</a:t>
            </a:r>
            <a:r>
              <a:rPr lang="en-US" sz="1100" dirty="0"/>
              <a:t> có </a:t>
            </a:r>
            <a:r>
              <a:rPr lang="en-US" sz="1100" dirty="0" err="1"/>
              <a:t>ít</a:t>
            </a:r>
            <a:r>
              <a:rPr lang="en-US" sz="1100" dirty="0"/>
              <a:t> </a:t>
            </a:r>
            <a:r>
              <a:rPr lang="en-US" sz="1100" dirty="0" err="1"/>
              <a:t>mẫu</a:t>
            </a:r>
            <a:r>
              <a:rPr lang="en-US" sz="1100" dirty="0"/>
              <a:t>, </a:t>
            </a:r>
            <a:r>
              <a:rPr lang="en-US" sz="1100" dirty="0" err="1"/>
              <a:t>bởi</a:t>
            </a:r>
            <a:r>
              <a:rPr lang="en-US" sz="1100" dirty="0"/>
              <a:t> </a:t>
            </a:r>
            <a:r>
              <a:rPr lang="en-US" sz="1100" dirty="0" err="1"/>
              <a:t>vì</a:t>
            </a:r>
            <a:r>
              <a:rPr lang="en-US" sz="1100" dirty="0"/>
              <a:t> </a:t>
            </a:r>
            <a:r>
              <a:rPr lang="en-US" sz="1100" dirty="0" err="1"/>
              <a:t>lan</a:t>
            </a:r>
            <a:r>
              <a:rPr lang="en-US" sz="1100" dirty="0"/>
              <a:t> </a:t>
            </a:r>
            <a:r>
              <a:rPr lang="en-US" sz="1100" dirty="0" err="1"/>
              <a:t>truyền</a:t>
            </a:r>
            <a:r>
              <a:rPr lang="en-US" sz="1100" dirty="0"/>
              <a:t> </a:t>
            </a:r>
            <a:r>
              <a:rPr lang="en-US" sz="1100" dirty="0" err="1"/>
              <a:t>đồ</a:t>
            </a:r>
            <a:r>
              <a:rPr lang="en-US" sz="1100" dirty="0"/>
              <a:t> </a:t>
            </a:r>
            <a:r>
              <a:rPr lang="en-US" sz="1100" dirty="0" err="1"/>
              <a:t>thị</a:t>
            </a:r>
            <a:r>
              <a:rPr lang="en-US" sz="1100" dirty="0"/>
              <a:t> </a:t>
            </a:r>
            <a:r>
              <a:rPr lang="en-US" sz="1100" dirty="0" err="1"/>
              <a:t>được</a:t>
            </a:r>
            <a:r>
              <a:rPr lang="en-US" sz="1100" dirty="0"/>
              <a:t> </a:t>
            </a:r>
            <a:r>
              <a:rPr lang="en-US" sz="1100" dirty="0" err="1"/>
              <a:t>đề</a:t>
            </a:r>
            <a:r>
              <a:rPr lang="en-US" sz="1100" dirty="0"/>
              <a:t> </a:t>
            </a:r>
            <a:r>
              <a:rPr lang="en-US" sz="1100" dirty="0" err="1"/>
              <a:t>xuất</a:t>
            </a:r>
            <a:r>
              <a:rPr lang="en-US" sz="1100" dirty="0"/>
              <a:t> </a:t>
            </a:r>
            <a:r>
              <a:rPr lang="en-US" sz="1100" dirty="0" err="1"/>
              <a:t>giúp</a:t>
            </a:r>
            <a:r>
              <a:rPr lang="en-US" sz="1100" dirty="0"/>
              <a:t> </a:t>
            </a:r>
            <a:r>
              <a:rPr lang="en-US" sz="1100" dirty="0" err="1"/>
              <a:t>học</a:t>
            </a:r>
            <a:r>
              <a:rPr lang="en-US" sz="1100" dirty="0"/>
              <a:t> </a:t>
            </a:r>
            <a:r>
              <a:rPr lang="en-US" sz="1100" dirty="0" err="1"/>
              <a:t>phân</a:t>
            </a:r>
            <a:r>
              <a:rPr lang="en-US" sz="1100" dirty="0"/>
              <a:t> </a:t>
            </a:r>
            <a:r>
              <a:rPr lang="en-US" sz="1100" dirty="0" err="1"/>
              <a:t>loại</a:t>
            </a:r>
            <a:r>
              <a:rPr lang="en-US" sz="1100" dirty="0"/>
              <a:t> </a:t>
            </a:r>
            <a:r>
              <a:rPr lang="en-US" sz="1100" dirty="0" err="1"/>
              <a:t>mã</a:t>
            </a:r>
            <a:r>
              <a:rPr lang="en-US" sz="1100" dirty="0"/>
              <a:t> </a:t>
            </a:r>
            <a:r>
              <a:rPr lang="en-US" sz="1100" dirty="0" err="1"/>
              <a:t>tốt</a:t>
            </a:r>
            <a:r>
              <a:rPr lang="en-US" sz="1100" dirty="0"/>
              <a:t> </a:t>
            </a:r>
            <a:r>
              <a:rPr lang="en-US" sz="1100" dirty="0" err="1"/>
              <a:t>hơn</a:t>
            </a:r>
            <a:r>
              <a:rPr lang="en-US" sz="1100" dirty="0"/>
              <a:t>, </a:t>
            </a:r>
            <a:r>
              <a:rPr lang="en-US" sz="1100" dirty="0" err="1"/>
              <a:t>nhờ</a:t>
            </a:r>
            <a:r>
              <a:rPr lang="en-US" sz="1100" dirty="0"/>
              <a:t> </a:t>
            </a:r>
            <a:r>
              <a:rPr lang="en-US" sz="1100" dirty="0" err="1"/>
              <a:t>hướng</a:t>
            </a:r>
            <a:r>
              <a:rPr lang="en-US" sz="1100" dirty="0"/>
              <a:t> </a:t>
            </a:r>
            <a:r>
              <a:rPr lang="en-US" sz="1100" dirty="0" err="1"/>
              <a:t>dẫn</a:t>
            </a:r>
            <a:r>
              <a:rPr lang="en-US" sz="1100" dirty="0"/>
              <a:t> </a:t>
            </a:r>
            <a:r>
              <a:rPr lang="en-US" sz="1100" dirty="0" err="1"/>
              <a:t>cơ</a:t>
            </a:r>
            <a:r>
              <a:rPr lang="en-US" sz="1100" dirty="0"/>
              <a:t> </a:t>
            </a:r>
            <a:r>
              <a:rPr lang="en-US" sz="1100" dirty="0" err="1"/>
              <a:t>chế</a:t>
            </a:r>
            <a:r>
              <a:rPr lang="en-US" sz="1100" dirty="0"/>
              <a:t> </a:t>
            </a:r>
            <a:r>
              <a:rPr lang="en-US" sz="1100" dirty="0" err="1"/>
              <a:t>chú</a:t>
            </a:r>
            <a:r>
              <a:rPr lang="en-US" sz="1100" dirty="0"/>
              <a:t> ý </a:t>
            </a:r>
            <a:r>
              <a:rPr lang="en-US" sz="1100" dirty="0" err="1"/>
              <a:t>thông</a:t>
            </a:r>
            <a:r>
              <a:rPr lang="en-US" sz="1100" dirty="0"/>
              <a:t> qua </a:t>
            </a:r>
            <a:r>
              <a:rPr lang="en-US" sz="1100" dirty="0" err="1"/>
              <a:t>lan</a:t>
            </a:r>
            <a:r>
              <a:rPr lang="en-US" sz="1100" dirty="0"/>
              <a:t> </a:t>
            </a:r>
            <a:r>
              <a:rPr lang="en-US" sz="1100" dirty="0" err="1"/>
              <a:t>truyền</a:t>
            </a:r>
            <a:r>
              <a:rPr lang="en-US" sz="1100" dirty="0"/>
              <a:t> </a:t>
            </a:r>
            <a:r>
              <a:rPr lang="en-US" sz="1100" dirty="0" err="1"/>
              <a:t>ngược</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159</a:t>
            </a:fld>
            <a:endParaRPr lang="en-US" dirty="0"/>
          </a:p>
        </p:txBody>
      </p:sp>
    </p:spTree>
    <p:extLst>
      <p:ext uri="{BB962C8B-B14F-4D97-AF65-F5344CB8AC3E}">
        <p14:creationId xmlns:p14="http://schemas.microsoft.com/office/powerpoint/2010/main" val="182371522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160</a:t>
            </a:fld>
            <a:endParaRPr lang="en-US" dirty="0"/>
          </a:p>
        </p:txBody>
      </p:sp>
    </p:spTree>
    <p:extLst>
      <p:ext uri="{BB962C8B-B14F-4D97-AF65-F5344CB8AC3E}">
        <p14:creationId xmlns:p14="http://schemas.microsoft.com/office/powerpoint/2010/main" val="92136859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Hầu hết các phương pháp hiện có dự đoán độc lập từng mã, bỏ qua hai đặc điểm quan trọng: Hệ thống phân cấp mã và Mã cùng xuất hiện.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161</a:t>
            </a:fld>
            <a:endParaRPr lang="en-US" dirty="0"/>
          </a:p>
        </p:txBody>
      </p:sp>
    </p:spTree>
    <p:extLst>
      <p:ext uri="{BB962C8B-B14F-4D97-AF65-F5344CB8AC3E}">
        <p14:creationId xmlns:p14="http://schemas.microsoft.com/office/powerpoint/2010/main" val="348839688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err="1"/>
              <a:t>Một</a:t>
            </a:r>
            <a:r>
              <a:rPr lang="en-US" sz="1100" dirty="0"/>
              <a:t> </a:t>
            </a:r>
            <a:r>
              <a:rPr lang="en-US" sz="1100" dirty="0" err="1"/>
              <a:t>ví</a:t>
            </a:r>
            <a:r>
              <a:rPr lang="en-US" sz="1100" dirty="0"/>
              <a:t> </a:t>
            </a:r>
            <a:r>
              <a:rPr lang="en-US" sz="1100" dirty="0" err="1"/>
              <a:t>dụ</a:t>
            </a:r>
            <a:r>
              <a:rPr lang="en-US" sz="1100" dirty="0"/>
              <a:t> </a:t>
            </a:r>
            <a:r>
              <a:rPr lang="en-US" sz="1100" dirty="0" err="1"/>
              <a:t>của</a:t>
            </a:r>
            <a:r>
              <a:rPr lang="en-US" sz="1100" dirty="0"/>
              <a:t> </a:t>
            </a:r>
            <a:r>
              <a:rPr lang="en-US" sz="1100" dirty="0" err="1"/>
              <a:t>mô</a:t>
            </a:r>
            <a:r>
              <a:rPr lang="en-US" sz="1100" dirty="0"/>
              <a:t> </a:t>
            </a:r>
            <a:r>
              <a:rPr lang="en-US" sz="1100" dirty="0" err="1"/>
              <a:t>tả</a:t>
            </a:r>
            <a:r>
              <a:rPr lang="en-US" sz="1100" dirty="0"/>
              <a:t> ICD-9 </a:t>
            </a:r>
            <a:r>
              <a:rPr lang="en-US" sz="1100" dirty="0" err="1"/>
              <a:t>và</a:t>
            </a:r>
            <a:r>
              <a:rPr lang="en-US" sz="1100" dirty="0"/>
              <a:t> </a:t>
            </a:r>
            <a:r>
              <a:rPr lang="en-US" sz="1100" dirty="0" err="1"/>
              <a:t>cấu</a:t>
            </a:r>
            <a:r>
              <a:rPr lang="en-US" sz="1100" dirty="0"/>
              <a:t> </a:t>
            </a:r>
            <a:r>
              <a:rPr lang="en-US" sz="1100" dirty="0" err="1"/>
              <a:t>trúc</a:t>
            </a:r>
            <a:r>
              <a:rPr lang="en-US" sz="1100" dirty="0"/>
              <a:t> </a:t>
            </a:r>
            <a:r>
              <a:rPr lang="en-US" sz="1100" dirty="0" err="1"/>
              <a:t>phân</a:t>
            </a:r>
            <a:r>
              <a:rPr lang="en-US" sz="1100" dirty="0"/>
              <a:t> </a:t>
            </a:r>
            <a:r>
              <a:rPr lang="en-US" sz="1100" dirty="0" err="1"/>
              <a:t>cấp</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162</a:t>
            </a:fld>
            <a:endParaRPr lang="en-US" dirty="0"/>
          </a:p>
        </p:txBody>
      </p:sp>
    </p:spTree>
    <p:extLst>
      <p:ext uri="{BB962C8B-B14F-4D97-AF65-F5344CB8AC3E}">
        <p14:creationId xmlns:p14="http://schemas.microsoft.com/office/powerpoint/2010/main" val="2427079791"/>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1100" dirty="0"/>
              <a:t>M</a:t>
            </a:r>
            <a:r>
              <a:rPr lang="vi-VN" sz="1100" dirty="0"/>
              <a:t>ột phương pháp mới được gọi là phương pháp Biểu diễn Hyperbolic và </a:t>
            </a:r>
            <a:r>
              <a:rPr lang="en-US" sz="1100" dirty="0" err="1"/>
              <a:t>đồ</a:t>
            </a:r>
            <a:r>
              <a:rPr lang="en-US" sz="1100" dirty="0"/>
              <a:t> </a:t>
            </a:r>
            <a:r>
              <a:rPr lang="en-US" sz="1100" dirty="0" err="1"/>
              <a:t>thị</a:t>
            </a:r>
            <a:r>
              <a:rPr lang="en-US" sz="1100" dirty="0"/>
              <a:t> </a:t>
            </a:r>
            <a:r>
              <a:rPr lang="en-US" sz="1100" dirty="0" err="1"/>
              <a:t>đồng</a:t>
            </a:r>
            <a:r>
              <a:rPr lang="en-US" sz="1100" dirty="0"/>
              <a:t> </a:t>
            </a:r>
            <a:r>
              <a:rPr lang="en-US" sz="1100" dirty="0" err="1"/>
              <a:t>thời</a:t>
            </a:r>
            <a:r>
              <a:rPr lang="en-US" sz="1100" dirty="0"/>
              <a:t> </a:t>
            </a:r>
            <a:r>
              <a:rPr lang="vi-VN" sz="1100" dirty="0"/>
              <a:t>(HyperCore) để giải quyết các vấn đề trên. </a:t>
            </a:r>
            <a:endParaRPr lang="en-US" sz="1100" dirty="0"/>
          </a:p>
          <a:p>
            <a:pPr marL="171450" indent="-171450">
              <a:buFontTx/>
              <a:buChar char="-"/>
            </a:pPr>
            <a:r>
              <a:rPr lang="vi-VN" sz="1100" dirty="0"/>
              <a:t>Vì các thuộc tính giống cây của không gian hyperbol làm cho nó phù hợp để biểu diễn dữ liệu tượng trưng với cấu trúc phân cấp hơn là không gian Euclide (Nickel và Kiela, 2017), nhóm nghiên cứu đề xuất một phương pháp học biểu diễn hyperbol để tìm hiểu Hệ thống phân cấp mã. </a:t>
            </a:r>
            <a:endParaRPr lang="en-US" sz="1100" dirty="0"/>
          </a:p>
          <a:p>
            <a:pPr marL="171450" indent="-171450">
              <a:buFontTx/>
              <a:buChar char="-"/>
            </a:pPr>
            <a:r>
              <a:rPr lang="vi-VN" sz="1100" dirty="0"/>
              <a:t>Trong khi đó, biểu đồ đã được chứng minh là hiệu quả trong việc mô hình hóa mối tương quan dữ liệu và mạng tích chập biểu đồ (GCN) cho phép học biểu diễn nút một cách hiệu quả (Kipf và Welling, 2016). </a:t>
            </a:r>
            <a:endParaRPr lang="en-US" sz="1100" dirty="0"/>
          </a:p>
          <a:p>
            <a:pPr marL="171450" indent="-171450">
              <a:buFontTx/>
              <a:buChar char="-"/>
            </a:pPr>
            <a:r>
              <a:rPr lang="vi-VN" sz="1100" dirty="0"/>
              <a:t>Do đó, nhóm nghiên cứu tạo ra một đồ thị đồng xuất hiện mã (đồng đồ thị) để nắm bắt Mã xuất hiện đồng thời và khai thác GCN để tìm hiểu biểu diễn mã trong đồng đồ thị.</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163</a:t>
            </a:fld>
            <a:endParaRPr lang="en-US" dirty="0"/>
          </a:p>
        </p:txBody>
      </p:sp>
    </p:spTree>
    <p:extLst>
      <p:ext uri="{BB962C8B-B14F-4D97-AF65-F5344CB8AC3E}">
        <p14:creationId xmlns:p14="http://schemas.microsoft.com/office/powerpoint/2010/main" val="3853837317"/>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Mật độ ít hơn ở rìa của không gian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164</a:t>
            </a:fld>
            <a:endParaRPr lang="en-US" dirty="0"/>
          </a:p>
        </p:txBody>
      </p:sp>
    </p:spTree>
    <p:extLst>
      <p:ext uri="{BB962C8B-B14F-4D97-AF65-F5344CB8AC3E}">
        <p14:creationId xmlns:p14="http://schemas.microsoft.com/office/powerpoint/2010/main" val="4059728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auto" latinLnBrk="0" hangingPunct="1">
              <a:lnSpc>
                <a:spcPct val="100000"/>
              </a:lnSpc>
              <a:spcBef>
                <a:spcPts val="0"/>
              </a:spcBef>
              <a:spcAft>
                <a:spcPts val="60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LSTM có long-term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 g khá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short-term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nào</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571500" indent="-571500" algn="l">
              <a:spcAft>
                <a:spcPts val="600"/>
              </a:spcAft>
              <a:buFontTx/>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nay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gn="l">
              <a:spcAft>
                <a:spcPts val="600"/>
              </a:spcAft>
              <a:buFontTx/>
              <a:buNone/>
            </a:pPr>
            <a:endParaRPr lang="en-US" sz="1800" dirty="0">
              <a:solidFill>
                <a:schemeClr val="tx1"/>
              </a:solidFill>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286484503"/>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Đầu tiên, để nắm bắt được hệ thống phân cấp mã, nhóm nghiên cứu tìm hiểu các biểu diễn mã hyperbol và đo lường sự tương đồng giữa tài liệu và mã trong không gian hyperbol. </a:t>
            </a:r>
            <a:endParaRPr lang="en-US" sz="1100" dirty="0"/>
          </a:p>
          <a:p>
            <a:pPr marL="171450" indent="-171450">
              <a:buFontTx/>
              <a:buChar char="-"/>
            </a:pPr>
            <a:r>
              <a:rPr lang="vi-VN" sz="1100" dirty="0"/>
              <a:t>Thứ hai, để khai thác sự xuất hiện đồng thời của mã, nhóm nghiên cứu khai thác GCN để tìm hiểu các biểu diễn cùng xuất hiện của mã và sử dụng chúng làm vectơ truy vấn để thu được các biểu diễn tài liệu nhận biết mã. </a:t>
            </a:r>
            <a:endParaRPr lang="en-US" sz="1100" dirty="0"/>
          </a:p>
          <a:p>
            <a:pPr marL="171450" indent="-171450">
              <a:buFontTx/>
              <a:buChar char="-"/>
            </a:pPr>
            <a:r>
              <a:rPr lang="vi-VN" sz="1100" dirty="0"/>
              <a:t>Cuối cùng, điểm số tương tự mã tài liệu và biểu diễn tài liệu nhận biết mã sau đó được tổng hợp để dự đoán mã.</a:t>
            </a:r>
            <a:endParaRPr lang="en-US" sz="1100" dirty="0"/>
          </a:p>
          <a:p>
            <a:pPr marL="171450" indent="-171450">
              <a:buFontTx/>
              <a:buChar char="-"/>
            </a:pPr>
            <a:endParaRPr lang="en-US" sz="1100" dirty="0"/>
          </a:p>
          <a:p>
            <a:pPr marL="171450" indent="-171450">
              <a:buFontTx/>
              <a:buChar char="-"/>
            </a:pPr>
            <a:r>
              <a:rPr lang="vi-VN" sz="1100" dirty="0"/>
              <a:t>Trong quả bóng Poincare ´ Bn, nhóm nghiên cứu hiển thị cấu trúc phân cấp mã nhúng (nghĩa là cấu trúc phân cấp dạng cây). Các dấu chấm li (i = 1; 2; 3) trên cấu trúc phân cấp dạng cây và các tam giác mi (i = 1; 2; 3) trong quả cầu Poincare lần lượt biểu thị các phần nhúng mã hyperbol ´ và các biểu diễn tài liệu hyperbol</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165</a:t>
            </a:fld>
            <a:endParaRPr lang="en-US" dirty="0"/>
          </a:p>
        </p:txBody>
      </p:sp>
    </p:spTree>
    <p:extLst>
      <p:ext uri="{BB962C8B-B14F-4D97-AF65-F5344CB8AC3E}">
        <p14:creationId xmlns:p14="http://schemas.microsoft.com/office/powerpoint/2010/main" val="2399779720"/>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166</a:t>
            </a:fld>
            <a:endParaRPr lang="en-US" dirty="0"/>
          </a:p>
        </p:txBody>
      </p:sp>
    </p:spTree>
    <p:extLst>
      <p:ext uri="{BB962C8B-B14F-4D97-AF65-F5344CB8AC3E}">
        <p14:creationId xmlns:p14="http://schemas.microsoft.com/office/powerpoint/2010/main" val="108482630"/>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sz="1100" dirty="0"/>
              <a:t>có thể được áp dụng cho các tác vụ khác cần khai thác cấu trúc nhãn phân cấp và sự xuất hiện đồng thời của nhãn, chẳng hạn như nhập thực thể chi tiết và phân loại đa nhãn phân cấp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167</a:t>
            </a:fld>
            <a:endParaRPr lang="en-US" dirty="0"/>
          </a:p>
        </p:txBody>
      </p:sp>
    </p:spTree>
    <p:extLst>
      <p:ext uri="{BB962C8B-B14F-4D97-AF65-F5344CB8AC3E}">
        <p14:creationId xmlns:p14="http://schemas.microsoft.com/office/powerpoint/2010/main" val="3917027759"/>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168</a:t>
            </a:fld>
            <a:endParaRPr lang="en-US" dirty="0"/>
          </a:p>
        </p:txBody>
      </p:sp>
    </p:spTree>
    <p:extLst>
      <p:ext uri="{BB962C8B-B14F-4D97-AF65-F5344CB8AC3E}">
        <p14:creationId xmlns:p14="http://schemas.microsoft.com/office/powerpoint/2010/main" val="1080597224"/>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sàng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rắm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t>Các</a:t>
            </a:r>
            <a:r>
              <a:rPr lang="en-US" sz="1800" dirty="0"/>
              <a:t> </a:t>
            </a:r>
            <a:r>
              <a:rPr lang="en-US" sz="1800" dirty="0" err="1"/>
              <a:t>mô</a:t>
            </a:r>
            <a:r>
              <a:rPr lang="en-US" sz="1800" dirty="0"/>
              <a:t> </a:t>
            </a:r>
            <a:r>
              <a:rPr lang="en-US" sz="1800" dirty="0" err="1"/>
              <a:t>hình</a:t>
            </a:r>
            <a:r>
              <a:rPr lang="en-US" sz="1800" dirty="0"/>
              <a:t> </a:t>
            </a:r>
            <a:r>
              <a:rPr lang="en-US" sz="1800" dirty="0" err="1"/>
              <a:t>hiện</a:t>
            </a:r>
            <a:r>
              <a:rPr lang="en-US" sz="1800" dirty="0"/>
              <a:t> </a:t>
            </a:r>
            <a:r>
              <a:rPr lang="en-US" sz="1800" dirty="0" err="1"/>
              <a:t>tại</a:t>
            </a:r>
            <a:r>
              <a:rPr lang="en-US" sz="1800" dirty="0"/>
              <a:t> </a:t>
            </a:r>
            <a:r>
              <a:rPr lang="en-US" sz="1800" dirty="0" err="1"/>
              <a:t>chỉ</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đặc</a:t>
            </a:r>
            <a:r>
              <a:rPr lang="en-US" sz="1800" dirty="0"/>
              <a:t> </a:t>
            </a:r>
            <a:r>
              <a:rPr lang="en-US" sz="1800" dirty="0" err="1"/>
              <a:t>trưng</a:t>
            </a:r>
            <a:r>
              <a:rPr lang="en-US" sz="1800" dirty="0"/>
              <a:t> </a:t>
            </a:r>
            <a:r>
              <a:rPr lang="en-US" sz="1800" dirty="0" err="1"/>
              <a:t>cục</a:t>
            </a:r>
            <a:r>
              <a:rPr lang="en-US" sz="1800" dirty="0"/>
              <a:t> </a:t>
            </a:r>
            <a:r>
              <a:rPr lang="en-US" sz="1800" dirty="0" err="1"/>
              <a:t>bộ</a:t>
            </a:r>
            <a:r>
              <a:rPr lang="en-US" sz="1800" dirty="0"/>
              <a:t> </a:t>
            </a:r>
            <a:r>
              <a:rPr lang="en-US" sz="1800" dirty="0" err="1"/>
              <a:t>cho</a:t>
            </a:r>
            <a:r>
              <a:rPr lang="en-US" sz="1800" dirty="0"/>
              <a:t> </a:t>
            </a:r>
            <a:r>
              <a:rPr lang="en-US" sz="1800" dirty="0" err="1"/>
              <a:t>mã</a:t>
            </a:r>
            <a:r>
              <a:rPr lang="en-US" sz="1800" dirty="0"/>
              <a:t> </a:t>
            </a:r>
            <a:r>
              <a:rPr lang="en-US" sz="1800" dirty="0" err="1"/>
              <a:t>hóa</a:t>
            </a:r>
            <a:r>
              <a:rPr lang="en-US" sz="1800" dirty="0"/>
              <a:t> </a:t>
            </a:r>
            <a:r>
              <a:rPr lang="en-US" sz="1800" dirty="0" err="1"/>
              <a:t>để</a:t>
            </a:r>
            <a:r>
              <a:rPr lang="en-US" sz="1800" dirty="0"/>
              <a:t> </a:t>
            </a:r>
            <a:r>
              <a:rPr lang="en-US" sz="1800" dirty="0" err="1"/>
              <a:t>được</a:t>
            </a:r>
            <a:r>
              <a:rPr lang="en-US" sz="1800" dirty="0"/>
              <a:t> </a:t>
            </a:r>
            <a:r>
              <a:rPr lang="en-US" sz="1800" dirty="0" err="1"/>
              <a:t>bằng</a:t>
            </a:r>
            <a:r>
              <a:rPr lang="en-US" sz="1800" dirty="0"/>
              <a:t> </a:t>
            </a:r>
            <a:r>
              <a:rPr lang="en-US" sz="1800" dirty="0" err="1"/>
              <a:t>cách</a:t>
            </a:r>
            <a:r>
              <a:rPr lang="en-US" sz="1800" dirty="0"/>
              <a:t> </a:t>
            </a:r>
            <a:r>
              <a:rPr lang="en-US" sz="1800" dirty="0" err="1"/>
              <a:t>sử</a:t>
            </a:r>
            <a:r>
              <a:rPr lang="en-US" sz="1800" dirty="0"/>
              <a:t> </a:t>
            </a:r>
            <a:r>
              <a:rPr lang="en-US" sz="1800" dirty="0" err="1"/>
              <a:t>dụng</a:t>
            </a:r>
            <a:r>
              <a:rPr lang="en-US" sz="1800" dirty="0"/>
              <a:t> </a:t>
            </a:r>
            <a:r>
              <a:rPr lang="en-US" sz="1800" dirty="0" err="1"/>
              <a:t>các</a:t>
            </a:r>
            <a:r>
              <a:rPr lang="en-US" sz="1800" dirty="0"/>
              <a:t> </a:t>
            </a:r>
            <a:r>
              <a:rPr lang="en-US" sz="1800" dirty="0" err="1"/>
              <a:t>bộ</a:t>
            </a:r>
            <a:r>
              <a:rPr lang="en-US" sz="1800" dirty="0"/>
              <a:t> </a:t>
            </a:r>
            <a:r>
              <a:rPr lang="en-US" sz="1800" dirty="0" err="1"/>
              <a:t>lọc</a:t>
            </a:r>
            <a:r>
              <a:rPr lang="en-US" sz="1800" dirty="0"/>
              <a:t> </a:t>
            </a:r>
            <a:r>
              <a:rPr lang="en-US" sz="1800" dirty="0" err="1"/>
              <a:t>khác</a:t>
            </a:r>
            <a:r>
              <a:rPr lang="en-US" sz="1800" dirty="0"/>
              <a:t> </a:t>
            </a:r>
            <a:r>
              <a:rPr lang="en-US" sz="1800" dirty="0" err="1"/>
              <a:t>nhau</a:t>
            </a:r>
            <a:r>
              <a:rPr lang="vi-VN" sz="1800" dirty="0"/>
              <a:t>.</a:t>
            </a:r>
            <a:r>
              <a:rPr lang="en-US" sz="1800" dirty="0"/>
              <a:t> </a:t>
            </a:r>
            <a:r>
              <a:rPr lang="en-US" sz="1800" dirty="0" err="1"/>
              <a:t>Các</a:t>
            </a:r>
            <a:r>
              <a:rPr lang="en-US" sz="1800" dirty="0"/>
              <a:t> </a:t>
            </a:r>
            <a:r>
              <a:rPr lang="en-US" sz="1800" dirty="0" err="1"/>
              <a:t>mối</a:t>
            </a:r>
            <a:r>
              <a:rPr lang="en-US" sz="1800" dirty="0"/>
              <a:t> </a:t>
            </a:r>
            <a:r>
              <a:rPr lang="en-US" sz="1800" dirty="0" err="1"/>
              <a:t>liên</a:t>
            </a:r>
            <a:r>
              <a:rPr lang="en-US" sz="1800" dirty="0"/>
              <a:t> </a:t>
            </a:r>
            <a:r>
              <a:rPr lang="en-US" sz="1800" dirty="0" err="1"/>
              <a:t>hệ</a:t>
            </a:r>
            <a:r>
              <a:rPr lang="en-US" sz="1800" dirty="0"/>
              <a:t> </a:t>
            </a:r>
            <a:r>
              <a:rPr lang="en-US" sz="1800" dirty="0" err="1"/>
              <a:t>bên</a:t>
            </a:r>
            <a:r>
              <a:rPr lang="en-US" sz="1800" dirty="0"/>
              <a:t> </a:t>
            </a:r>
            <a:r>
              <a:rPr lang="en-US" sz="1800" dirty="0" err="1"/>
              <a:t>trong</a:t>
            </a:r>
            <a:r>
              <a:rPr lang="en-US" sz="1800" dirty="0"/>
              <a:t> </a:t>
            </a:r>
            <a:r>
              <a:rPr lang="en-US" sz="1800" dirty="0" err="1"/>
              <a:t>giữa</a:t>
            </a:r>
            <a:r>
              <a:rPr lang="en-US" sz="1800" dirty="0"/>
              <a:t> </a:t>
            </a:r>
            <a:r>
              <a:rPr lang="en-US" sz="1800" dirty="0" err="1"/>
              <a:t>các</a:t>
            </a:r>
            <a:r>
              <a:rPr lang="en-US" sz="1800" dirty="0"/>
              <a:t> </a:t>
            </a:r>
            <a:r>
              <a:rPr lang="en-US" sz="1800" dirty="0" err="1"/>
              <a:t>đặc</a:t>
            </a:r>
            <a:r>
              <a:rPr lang="en-US" sz="1800" dirty="0"/>
              <a:t> </a:t>
            </a:r>
            <a:r>
              <a:rPr lang="en-US" sz="1800" dirty="0" err="1"/>
              <a:t>trưng</a:t>
            </a:r>
            <a:r>
              <a:rPr lang="en-US" sz="1800" dirty="0"/>
              <a:t> </a:t>
            </a:r>
            <a:r>
              <a:rPr lang="en-US" sz="1800" dirty="0" err="1"/>
              <a:t>cục</a:t>
            </a:r>
            <a:r>
              <a:rPr lang="en-US" sz="1800" dirty="0"/>
              <a:t> </a:t>
            </a:r>
            <a:r>
              <a:rPr lang="en-US" sz="1800" dirty="0" err="1"/>
              <a:t>bộ</a:t>
            </a:r>
            <a:r>
              <a:rPr lang="en-US" sz="1800" dirty="0"/>
              <a:t> </a:t>
            </a:r>
            <a:r>
              <a:rPr lang="en-US" sz="1800" dirty="0" err="1"/>
              <a:t>thì</a:t>
            </a:r>
            <a:r>
              <a:rPr lang="en-US" sz="1800" dirty="0"/>
              <a:t> </a:t>
            </a:r>
            <a:r>
              <a:rPr lang="en-US" sz="1800" dirty="0" err="1"/>
              <a:t>không</a:t>
            </a:r>
            <a:r>
              <a:rPr lang="en-US" sz="1800" dirty="0"/>
              <a:t> </a:t>
            </a:r>
            <a:r>
              <a:rPr lang="en-US" sz="1800" dirty="0" err="1"/>
              <a:t>được</a:t>
            </a:r>
            <a:r>
              <a:rPr lang="en-US" sz="1800" dirty="0"/>
              <a:t> </a:t>
            </a:r>
            <a:r>
              <a:rPr lang="en-US" sz="1800" dirty="0" err="1"/>
              <a:t>xem</a:t>
            </a:r>
            <a:r>
              <a:rPr lang="en-US" sz="1800" dirty="0"/>
              <a:t> </a:t>
            </a:r>
            <a:r>
              <a:rPr lang="en-US" sz="1800" dirty="0" err="1"/>
              <a:t>xét</a:t>
            </a:r>
            <a:r>
              <a:rPr lang="en-US" sz="1800" dirty="0"/>
              <a:t> </a:t>
            </a:r>
            <a:r>
              <a:rPr lang="en-US" sz="1800" dirty="0" err="1"/>
              <a:t>đến</a:t>
            </a:r>
            <a:r>
              <a:rPr lang="en-US" sz="1800" dirty="0"/>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indent="-171450">
              <a:buFontTx/>
              <a:buChar cha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169</a:t>
            </a:fld>
            <a:endParaRPr lang="en-US" dirty="0"/>
          </a:p>
        </p:txBody>
      </p:sp>
    </p:spTree>
    <p:extLst>
      <p:ext uri="{BB962C8B-B14F-4D97-AF65-F5344CB8AC3E}">
        <p14:creationId xmlns:p14="http://schemas.microsoft.com/office/powerpoint/2010/main" val="38889891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FUSION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nâng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FUSION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đ</a:t>
            </a:r>
            <a:r>
              <a:rPr lang="vi-VN" sz="1800" dirty="0">
                <a:effectLst/>
                <a:latin typeface="Calibri" panose="020F0502020204030204" pitchFamily="34" charset="0"/>
                <a:ea typeface="Calibri" panose="020F0502020204030204" pitchFamily="34" charset="0"/>
                <a:cs typeface="Times New Roman" panose="02020603050405020304" pitchFamily="18" charset="0"/>
              </a:rPr>
              <a:t>ể sắp xếp các phân đoạn nhúng Bert từ các ghi chú lâm sàng bị cắt bớt làm đầu vào,và sử dụng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phương pháp tổng 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mềm </a:t>
            </a:r>
            <a:r>
              <a:rPr lang="vi-VN" sz="1800" dirty="0">
                <a:effectLst/>
                <a:latin typeface="Calibri" panose="020F0502020204030204" pitchFamily="34" charset="0"/>
                <a:ea typeface="Calibri" panose="020F0502020204030204" pitchFamily="34" charset="0"/>
                <a:cs typeface="Times New Roman" panose="02020603050405020304" pitchFamily="18" charset="0"/>
              </a:rPr>
              <a:t>dựa trên sự chú ý để nén các đặc trưng cục bộ đã học được bằng các tổ hợp từ, chuyển các khối tích chập còn lại.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Bằng</a:t>
            </a:r>
            <a:r>
              <a:rPr lang="vi-VN" sz="1800" b="0" dirty="0">
                <a:effectLst/>
                <a:latin typeface="Calibri" panose="020F0502020204030204" pitchFamily="34" charset="0"/>
                <a:ea typeface="Calibri" panose="020F0502020204030204" pitchFamily="34" charset="0"/>
                <a:cs typeface="Times New Roman" panose="02020603050405020304" pitchFamily="18" charset="0"/>
              </a:rPr>
              <a:t> cách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tổng hợp tất cả các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cục bộ</a:t>
            </a:r>
            <a:r>
              <a:rPr lang="vi-VN" sz="1800" dirty="0">
                <a:effectLst/>
                <a:latin typeface="Calibri" panose="020F0502020204030204" pitchFamily="34" charset="0"/>
                <a:ea typeface="Calibri" panose="020F0502020204030204" pitchFamily="34" charset="0"/>
                <a:cs typeface="Times New Roman" panose="02020603050405020304" pitchFamily="18" charset="0"/>
              </a:rPr>
              <a:t> từ các bộ lọc tích chập khác nhau, Fusion sau đó áp dụng cơ chế chú ý truy vấn khóa để lập mô hình tương tác giữa các đặc trưng cục bộ và thu được các đặc trưng toàn cục.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Cơ chế chú ý theo mã sau đó được sử dụng để tìm hiểu một vectơ đặc trưng được liên kết với mỗi mã ICD. Vectơ này cuối cùng được sử dụng để đưa ra dự đoán.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2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b="1" dirty="0">
                <a:effectLst/>
                <a:latin typeface="Calibri" panose="020F0502020204030204" pitchFamily="34" charset="0"/>
                <a:ea typeface="Calibri" panose="020F0502020204030204" pitchFamily="34" charset="0"/>
                <a:cs typeface="Times New Roman" panose="02020603050405020304" pitchFamily="18" charset="0"/>
              </a:rPr>
              <a:t>mềm dựa trên sự chú ý </a:t>
            </a:r>
            <a:r>
              <a:rPr lang="vi-VN" sz="1800" dirty="0">
                <a:effectLst/>
                <a:latin typeface="Calibri" panose="020F0502020204030204" pitchFamily="34" charset="0"/>
                <a:ea typeface="Calibri" panose="020F0502020204030204" pitchFamily="34" charset="0"/>
                <a:cs typeface="Times New Roman" panose="02020603050405020304" pitchFamily="18" charset="0"/>
              </a:rPr>
              <a:t>được sử dụng để loại bỏ thông tin dư thừa và giữ lại thông tin chính.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b="1" dirty="0">
                <a:effectLst/>
                <a:latin typeface="Calibri" panose="020F0502020204030204" pitchFamily="34" charset="0"/>
                <a:ea typeface="Calibri" panose="020F0502020204030204" pitchFamily="34" charset="0"/>
                <a:cs typeface="Times New Roman" panose="02020603050405020304" pitchFamily="18" charset="0"/>
              </a:rPr>
              <a:t>L</a:t>
            </a:r>
            <a:r>
              <a:rPr lang="vi-VN" sz="1800" b="1" dirty="0">
                <a:effectLst/>
                <a:latin typeface="Calibri" panose="020F0502020204030204" pitchFamily="34" charset="0"/>
                <a:ea typeface="Calibri" panose="020F0502020204030204" pitchFamily="34" charset="0"/>
                <a:cs typeface="Times New Roman" panose="02020603050405020304" pitchFamily="18" charset="0"/>
              </a:rPr>
              <a:t>ớp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1800" b="1"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được sử dụng để mô hình hóa các phản ứng bên trong giữa các đặc trưng cục bộ khác nhau.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170</a:t>
            </a:fld>
            <a:endParaRPr lang="en-US" dirty="0"/>
          </a:p>
        </p:txBody>
      </p:sp>
    </p:spTree>
    <p:extLst>
      <p:ext uri="{BB962C8B-B14F-4D97-AF65-F5344CB8AC3E}">
        <p14:creationId xmlns:p14="http://schemas.microsoft.com/office/powerpoint/2010/main" val="3892989175"/>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5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nén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hợp</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ý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tminh</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đoán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171</a:t>
            </a:fld>
            <a:endParaRPr lang="en-US" dirty="0"/>
          </a:p>
        </p:txBody>
      </p:sp>
    </p:spTree>
    <p:extLst>
      <p:ext uri="{BB962C8B-B14F-4D97-AF65-F5344CB8AC3E}">
        <p14:creationId xmlns:p14="http://schemas.microsoft.com/office/powerpoint/2010/main" val="1382627338"/>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Fusion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vượt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trội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MemNN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C-LSTM-ATT, CAML, DR-CAML,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MultiResCNN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800"/>
              </a:spcAft>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ghi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HyberCore</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MSATT-KG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vượt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trội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riêng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172</a:t>
            </a:fld>
            <a:endParaRPr lang="en-US" dirty="0"/>
          </a:p>
        </p:txBody>
      </p:sp>
    </p:spTree>
    <p:extLst>
      <p:ext uri="{BB962C8B-B14F-4D97-AF65-F5344CB8AC3E}">
        <p14:creationId xmlns:p14="http://schemas.microsoft.com/office/powerpoint/2010/main" val="1026105048"/>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Đặc biệt, Fusion sử dụng RoBert để nhúng các ghi chú, tập trung vào việc nén thông tin đặc trưng dư thừa, phân biệt tầm quan trọng của các cụm từ liền kề và xem xét các tương tác giữa các đặc trưng cục bộ.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kết quả thử nghiệm trên bộ dữ liệu MIMIC</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III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vi-VN" sz="1800" dirty="0">
                <a:effectLst/>
                <a:latin typeface="Calibri" panose="020F0502020204030204" pitchFamily="34" charset="0"/>
                <a:ea typeface="Calibri" panose="020F0502020204030204" pitchFamily="34" charset="0"/>
                <a:cs typeface="Times New Roman" panose="02020603050405020304" pitchFamily="18" charset="0"/>
              </a:rPr>
              <a:t>, nhóm nghiên cứu thấy rằng mã hóa ICD tự động vẫn còn nhiều thách thức do dữ liệu nhiễu và số lượng lớn các nhãn mã ICD.</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173</a:t>
            </a:fld>
            <a:endParaRPr lang="en-US" dirty="0"/>
          </a:p>
        </p:txBody>
      </p:sp>
    </p:spTree>
    <p:extLst>
      <p:ext uri="{BB962C8B-B14F-4D97-AF65-F5344CB8AC3E}">
        <p14:creationId xmlns:p14="http://schemas.microsoft.com/office/powerpoint/2010/main" val="135240950"/>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Bản dịch được cá nhân hóa/lấy người dùng làm trung tâm?</a:t>
            </a:r>
            <a:endParaRPr lang="en-US" dirty="0"/>
          </a:p>
          <a:p>
            <a:pPr algn="l"/>
            <a:r>
              <a:rPr lang="vi-VN" dirty="0"/>
              <a:t>Hỏi &amp; Đáp về y tế?</a:t>
            </a:r>
            <a:endParaRPr lang="en-US" dirty="0"/>
          </a:p>
          <a:p>
            <a:pPr algn="l"/>
            <a:r>
              <a:rPr lang="vi-VN" dirty="0"/>
              <a:t>Hệ thống đối thoại y tế?</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175</a:t>
            </a:fld>
            <a:endParaRPr lang="en-US" dirty="0"/>
          </a:p>
        </p:txBody>
      </p:sp>
    </p:spTree>
    <p:extLst>
      <p:ext uri="{BB962C8B-B14F-4D97-AF65-F5344CB8AC3E}">
        <p14:creationId xmlns:p14="http://schemas.microsoft.com/office/powerpoint/2010/main" val="35269791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Khi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10.1)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(Cho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(Chung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721879741"/>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ghi chú y tế khó hiểu đối với người dùng thông thường do các thuật ngữ y tế và từ viết tắt.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176</a:t>
            </a:fld>
            <a:endParaRPr lang="en-US" dirty="0"/>
          </a:p>
        </p:txBody>
      </p:sp>
    </p:spTree>
    <p:extLst>
      <p:ext uri="{BB962C8B-B14F-4D97-AF65-F5344CB8AC3E}">
        <p14:creationId xmlns:p14="http://schemas.microsoft.com/office/powerpoint/2010/main" val="2303144254"/>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Tự động dịch các ghi chú y tế chuyên nghiệp sang phong cách giáo dân.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177</a:t>
            </a:fld>
            <a:endParaRPr lang="en-US" dirty="0"/>
          </a:p>
        </p:txBody>
      </p:sp>
    </p:spTree>
    <p:extLst>
      <p:ext uri="{BB962C8B-B14F-4D97-AF65-F5344CB8AC3E}">
        <p14:creationId xmlns:p14="http://schemas.microsoft.com/office/powerpoint/2010/main" val="146054196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Thuật ngữ chuyên môn, lâm sàng khiến bệnh nhân khó truy cập hồ sơ bệnh án của họ.</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phương pháp hiện có bị giới hạn bởi sự giám tuyển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chọn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sóc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của chuyên gia, chẳng hạn như từ điển.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179</a:t>
            </a:fld>
            <a:endParaRPr lang="en-US" dirty="0"/>
          </a:p>
        </p:txBody>
      </p:sp>
    </p:spTree>
    <p:extLst>
      <p:ext uri="{BB962C8B-B14F-4D97-AF65-F5344CB8AC3E}">
        <p14:creationId xmlns:p14="http://schemas.microsoft.com/office/powerpoint/2010/main" val="53990394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chuyên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tiếp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dihcj</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vựng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cú</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sát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vụ</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bản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80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BDI,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chỉnh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bởi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kê</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180</a:t>
            </a:fld>
            <a:endParaRPr lang="en-US" dirty="0"/>
          </a:p>
        </p:txBody>
      </p:sp>
    </p:spTree>
    <p:extLst>
      <p:ext uri="{BB962C8B-B14F-4D97-AF65-F5344CB8AC3E}">
        <p14:creationId xmlns:p14="http://schemas.microsoft.com/office/powerpoint/2010/main" val="123739038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thiết kế và áp dụng khung cảm ứng từ điển song ngữ (BDI) và dịch máy thống kê (MT) hoàn toàn không được giám sát cho bản dịch ngôn ngữ giữa các miền lâm sàng không song song (từ chuyên gia đến người tiêu dùng).</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các chuỗi giống hệt nhau trong kho ngữ liệu không song song được viết bằng các ngôn ngữ lâm sàng khác nhau để làm điểm neo nhằm giảm thiểu sự giám sát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thiết kế một phương pháp đánh giá có ý nghĩa lâm sàng, xem xét cả tính chính xác và khả năng đọc của bản dịch câu mà không cần tham khảo sự thật cơ bản.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181</a:t>
            </a:fld>
            <a:endParaRPr lang="en-US" dirty="0"/>
          </a:p>
        </p:txBody>
      </p:sp>
    </p:spTree>
    <p:extLst>
      <p:ext uri="{BB962C8B-B14F-4D97-AF65-F5344CB8AC3E}">
        <p14:creationId xmlns:p14="http://schemas.microsoft.com/office/powerpoint/2010/main" val="161522659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Khung hai bước được xây dựng trên một số kỹ thuật không giám sát cho NLP.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Đầu tiên, nhóm nghiên cứu đã phát triển một hệ thống dịch từ để dịch các từ chuyên môn thành những từ mà người tiêu dùng có thể hiểu được mà không cần giám sát.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Tiếp theo, nhóm nghiên cứu đã áp dụng hệ thống MT (SMT) thống kê hiện đại, sử dụng các mô hình ngôn ngữ và dịch ngược để xem xét thông tin từ vựng và cú pháp theo ngữ cảnh để có chất lượng dịch tốt hơn.</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(1) dịch từ thông qua học đại diện từ không giám sát và cảm ứng từ điển song ngữ (BDI)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effectLst/>
                <a:latin typeface="Calibri" panose="020F0502020204030204" pitchFamily="34" charset="0"/>
                <a:ea typeface="Calibri" panose="020F0502020204030204" pitchFamily="34" charset="0"/>
                <a:cs typeface="Times New Roman" panose="02020603050405020304" pitchFamily="18" charset="0"/>
              </a:rPr>
              <a:t>và (2) dịch câu, được khởi tạo bằng các khoảng nhúng từ được căn chỉnh theo BDI và được tinh chỉnh bằng mô hình ngôn ngữ thống kê và dịch ngược.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182</a:t>
            </a:fld>
            <a:endParaRPr lang="en-US" dirty="0"/>
          </a:p>
        </p:txBody>
      </p:sp>
    </p:spTree>
    <p:extLst>
      <p:ext uri="{BB962C8B-B14F-4D97-AF65-F5344CB8AC3E}">
        <p14:creationId xmlns:p14="http://schemas.microsoft.com/office/powerpoint/2010/main" val="1306125659"/>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 thuật toán BDI</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b="0" i="0" dirty="0">
                <a:solidFill>
                  <a:srgbClr val="000000"/>
                </a:solidFill>
                <a:effectLst/>
                <a:latin typeface="LinLibertineTB"/>
              </a:rPr>
              <a:t>Bilingual Dictionary Induction</a:t>
            </a:r>
            <a:r>
              <a:rPr lang="en-US" sz="2800" b="0" dirty="0"/>
              <a:t> </a:t>
            </a:r>
            <a:r>
              <a:rPr lang="en-US" sz="2800" dirty="0"/>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không giám sát có thể được áp dụng để tìm hiểu từ điển ánh xạ để căn chỉnh không gian nhúng. nhóm nghiên cứu đã nghiên cứu hai phương pháp BDI không giám sát tiên tiến nhất: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quy trình Procrustes lặp đi lặp lại (MUSE) [13] và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1200150" marR="0" lvl="2"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tự học (VecMap) [2].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lvl="2" indent="0">
              <a:lnSpc>
                <a:spcPct val="107000"/>
              </a:lnSpc>
              <a:spcBef>
                <a:spcPts val="0"/>
              </a:spcBef>
              <a:spcAft>
                <a:spcPts val="0"/>
              </a:spcAft>
              <a:buFont typeface="Courier New" panose="02070309020205020404" pitchFamily="49" charset="0"/>
              <a:buNone/>
            </a:pP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914400" marR="0" lvl="2" indent="0">
              <a:lnSpc>
                <a:spcPct val="107000"/>
              </a:lnSpc>
              <a:spcBef>
                <a:spcPts val="0"/>
              </a:spcBef>
              <a:spcAft>
                <a:spcPts val="0"/>
              </a:spcAft>
              <a:buFont typeface="Courier New" panose="02070309020205020404" pitchFamily="49" charset="0"/>
              <a:buNone/>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Mục tiêu của việc căn chỉnh là tìm hiểu ma trận ánh xạ tuyến tính W . Để giảm thiểu sự giám sát, nhóm nghiên cứu đã không sử dụng bất kỳ từ điển ánh xạ nào, chẳng hạn như CHV, mà tận dụng các đặc điểm của hai kho ngữ liệu tiếng Anh để sử dụng các chuỗi giống hệt nhau trong hai kho ngữ liệu nhằm xây dựng một từ điển hạt giống tổng hợp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183</a:t>
            </a:fld>
            <a:endParaRPr lang="en-US" dirty="0"/>
          </a:p>
        </p:txBody>
      </p:sp>
    </p:spTree>
    <p:extLst>
      <p:ext uri="{BB962C8B-B14F-4D97-AF65-F5344CB8AC3E}">
        <p14:creationId xmlns:p14="http://schemas.microsoft.com/office/powerpoint/2010/main" val="1312824594"/>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SMT dựa trên cụm từ không được giám sát bao gồm ba bước quan trọng:</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Khởi tạo cẩn thận với dịch từ,</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Các mô hình ngôn ngữ để khử nhiễu,</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(3) Dịch ngược để tạo dữ liệu song song lặp đi lặp lại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184</a:t>
            </a:fld>
            <a:endParaRPr lang="en-US" dirty="0"/>
          </a:p>
        </p:txBody>
      </p:sp>
    </p:spTree>
    <p:extLst>
      <p:ext uri="{BB962C8B-B14F-4D97-AF65-F5344CB8AC3E}">
        <p14:creationId xmlns:p14="http://schemas.microsoft.com/office/powerpoint/2010/main" val="2417314837"/>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So sánh giữa quy trình Procrustes không giám sát (MUSE) và tự học (VecMap), có </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hoặc không có</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aug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kho văn bản tăng cường (MedlinePlus) trong đánh giá cặp do bác sĩ thiết kế và đánh giá cặp CHV.</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 từ nhúng được huấn luyện bởi fastText skip-gram.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đậm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BDI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mở</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rộng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phụ</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185</a:t>
            </a:fld>
            <a:endParaRPr lang="en-US" dirty="0"/>
          </a:p>
        </p:txBody>
      </p:sp>
    </p:spTree>
    <p:extLst>
      <p:ext uri="{BB962C8B-B14F-4D97-AF65-F5344CB8AC3E}">
        <p14:creationId xmlns:p14="http://schemas.microsoft.com/office/powerpoint/2010/main" val="809723084"/>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ây là một nhiệm vụ khó khăn ngay cả khi sử dụng phương pháp và hệ thống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máy</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giám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sát</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tiên tiến nhất hiện nay từ miền chung của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xử</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ngôn</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nhiên</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Khung</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dịch thuật hoàn toàn không được giám sát mới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này</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hoạt động trong bối cảnh kho ngữ liệu không song song mà không có sự hỗ trợ của kiến ​​thức do chuyên gia tuyển chọn, điều này không thể thực hiện được bằng cách sử dụng các phương pháp truyền thống nhưng cần thiết cho khả năng mở rộng trong khi xử lý dữ liệu lâm sàng trong thế giới thực—do dữ liệu sẵn có và chuyên gia giám tuyển luôn là vấn đề đối với học máy lâm sàng.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Phương pháp đánh giá hai bước mới được đề xuất để dịch câu mà không cần tham khảo sự thật cơ bản, xem xét cả đánh giá của các chuyên gia con người (tính đúng đắn về mặt lâm sàng) và của người bình thường (khả năng đọc), cũng hữu ích cho việc sử dụng thực tế.</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năng đọc của bản dịch cao hơn nhưng độ chính xác hơi kém hơn so với việc sử dụng thay thế từ dựa trên từ điển được giám sát, điều này chủ yếu là kết quả của sự đánh đổi giữa đơn giản hóa quá mức và đặc tả quá mức.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Việc mất tính chính xác hoặc dịch sai trong bản dịch ngôn ngữ lâm sàng có thể gây hại do đơn giản hóa quá mức. Các giải pháp khả thi cho trở ngại triển khai như vậy có thể được xác định theo hai hướng. Đầu tiên, chúng ta có thể tận dụng phương pháp hiện tại bằng cách kết hợp kiến ​​thức miền với việc chèn định nghĩa từ các từ điển hiện có.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nhóm nghiên cứu có thể sử dụng thông tin cấp độ khái niệm lâm sàng bằng cách chỉ tập trung vào việc dịch các từ và cụm từ phù hợp với các khái niệm UMLS. Các đặc điểm ngôn ngữ cũng có thể được xem xét trong quá trình dịch thuật. Cách tiếp cận dựa trên học máy được đề xuất có thể được kết hợp với các đặc điểm ngôn ngữ của ngữ liệu [6], để kiểm soát tốt hơn việc đơn giản hóa ngôn ngữ.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Đánh giá định lượng rằng việc xem xét các đặc điểm ngôn ngữ có thể giúp củng cố khả năng diễn giải [16].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Việc áp dụng các biểu diễn theo ngữ cảnh cũng là một giải pháp thay thế để cải thiện chất lượng của các phần nhúng và mô hình [31]. </a:t>
            </a:r>
            <a:endPar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Cuối cùng,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tác</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giả</a:t>
            </a:r>
            <a:r>
              <a:rPr lang="en-US"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có kế hoạch mở rộng bộ cặp từ do bác sĩ thiết kế và triển khai khung để sử dụng công khai với tư cách là một dịch giả trực tuyến. Khuôn khổ và kết quả trong công việc này cuối cùng có thể hữu ích để cải thiện sự tham gia của bệnh nhân trong việc chăm sóc sức khỏe của chính họ và hướng tới kỷ nguyên y học cá nhân hóa.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186</a:t>
            </a:fld>
            <a:endParaRPr lang="en-US" dirty="0"/>
          </a:p>
        </p:txBody>
      </p:sp>
    </p:spTree>
    <p:extLst>
      <p:ext uri="{BB962C8B-B14F-4D97-AF65-F5344CB8AC3E}">
        <p14:creationId xmlns:p14="http://schemas.microsoft.com/office/powerpoint/2010/main" val="11364467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44111004"/>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187</a:t>
            </a:fld>
            <a:endParaRPr lang="en-US" dirty="0"/>
          </a:p>
        </p:txBody>
      </p:sp>
    </p:spTree>
    <p:extLst>
      <p:ext uri="{BB962C8B-B14F-4D97-AF65-F5344CB8AC3E}">
        <p14:creationId xmlns:p14="http://schemas.microsoft.com/office/powerpoint/2010/main" val="2057718439"/>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a:t>N</a:t>
            </a:r>
            <a:r>
              <a:rPr lang="vi-VN" sz="1100" dirty="0"/>
              <a:t>ếu không có bất kỳ thông tin được dán nhãn nào và dữ liệu đào tạo đầy đủ, thì các phương pháp không được giám sát sẽ cực kỳ khó tìm hiểu một mô hình dịch thuật chính xác, có thể sử dụng và đáng tin cậy.</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188</a:t>
            </a:fld>
            <a:endParaRPr lang="en-US" dirty="0"/>
          </a:p>
        </p:txBody>
      </p:sp>
    </p:spTree>
    <p:extLst>
      <p:ext uri="{BB962C8B-B14F-4D97-AF65-F5344CB8AC3E}">
        <p14:creationId xmlns:p14="http://schemas.microsoft.com/office/powerpoint/2010/main" val="4013024677"/>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bộ dữ liệu mới có tên MedLane để hỗ trợ phát triển và đánh giá các phương pháp hiểu ngôn ngữ lâm sàng tự động.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mô hình mới có tên là Khai báo tuân theo quy trình chú thích của con người làm đường cơ sở SOTA</a:t>
            </a:r>
            <a:r>
              <a:rPr lang="en-US" sz="1800" dirty="0">
                <a:effectLst/>
                <a:latin typeface="Calibri" panose="020F0502020204030204" pitchFamily="34" charset="0"/>
                <a:ea typeface="Calibri" panose="020F0502020204030204" pitchFamily="34" charset="0"/>
                <a:cs typeface="Times New Roman" panose="02020603050405020304" pitchFamily="18" charset="0"/>
              </a:rPr>
              <a:t> (State – of – the - Art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mới.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Chỉ số đánh giá mới có tên AScore.</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189</a:t>
            </a:fld>
            <a:endParaRPr lang="en-US" dirty="0"/>
          </a:p>
        </p:txBody>
      </p:sp>
    </p:spTree>
    <p:extLst>
      <p:ext uri="{BB962C8B-B14F-4D97-AF65-F5344CB8AC3E}">
        <p14:creationId xmlns:p14="http://schemas.microsoft.com/office/powerpoint/2010/main" val="69850422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Một ví dụ về chú thích một câu nguồn của một tác phẩm sử dụng hai bước, nghĩa là diễn đạt lại và đơn giản hóa.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Trong bước diễn đạt lại, ba từ viết tắt được thay thế bằng dạng đầy đủ.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Ở bước đơn giản hóa, dạng đầy đủ “ống thông mũi” được thay thế bằng “đặt ống vào mũi”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190</a:t>
            </a:fld>
            <a:endParaRPr lang="en-US" dirty="0"/>
          </a:p>
        </p:txBody>
      </p:sp>
    </p:spTree>
    <p:extLst>
      <p:ext uri="{BB962C8B-B14F-4D97-AF65-F5344CB8AC3E}">
        <p14:creationId xmlns:p14="http://schemas.microsoft.com/office/powerpoint/2010/main" val="243230991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a:t>Ta đ</a:t>
            </a:r>
            <a:r>
              <a:rPr lang="vi-VN" sz="1100" dirty="0"/>
              <a:t>ưa ra </a:t>
            </a:r>
            <a:r>
              <a:rPr lang="en-US" sz="1100" dirty="0" err="1"/>
              <a:t>một</a:t>
            </a:r>
            <a:r>
              <a:rPr lang="en-US" sz="1100" dirty="0"/>
              <a:t> </a:t>
            </a:r>
            <a:r>
              <a:rPr lang="en-US" sz="1100" dirty="0" err="1"/>
              <a:t>trường</a:t>
            </a:r>
            <a:r>
              <a:rPr lang="en-US" sz="1100" dirty="0"/>
              <a:t> </a:t>
            </a:r>
            <a:r>
              <a:rPr lang="en-US" sz="1100" dirty="0" err="1"/>
              <a:t>hợp</a:t>
            </a:r>
            <a:r>
              <a:rPr lang="en-US" sz="1100" dirty="0"/>
              <a:t> có </a:t>
            </a:r>
            <a:r>
              <a:rPr lang="en-US" sz="1100" dirty="0" err="1"/>
              <a:t>tính</a:t>
            </a:r>
            <a:r>
              <a:rPr lang="en-US" sz="1100" dirty="0"/>
              <a:t> y khoa </a:t>
            </a:r>
            <a:r>
              <a:rPr lang="vi-VN" sz="1100" dirty="0"/>
              <a:t>được mã hóa W = [w_1,w_2, … , w_n]</a:t>
            </a:r>
            <a:r>
              <a:rPr lang="en-US" sz="1100" dirty="0"/>
              <a:t> </a:t>
            </a:r>
            <a:r>
              <a:rPr lang="en-US" sz="1100" dirty="0" err="1"/>
              <a:t>như</a:t>
            </a:r>
            <a:r>
              <a:rPr lang="en-US" sz="1100" dirty="0"/>
              <a:t> </a:t>
            </a:r>
            <a:r>
              <a:rPr lang="en-US" sz="1100" dirty="0" err="1"/>
              <a:t>sau</a:t>
            </a:r>
            <a:r>
              <a:rPr lang="vi-VN" sz="1100" dirty="0"/>
              <a:t>, trong đó n biểu thị số lượng mã thông báo, công cụ định vị nhằm mục đích tìm ra các cụm từ có thể cần được đơn giản hóa hoặc dịch.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Trong trình thông dịch thần kinh, các cụm từ đã chọn sẽ được thay thế bằng các cụm từ đầy đủ được chọn từ từ điển y khoa. Cuối cùng, câu được thay thế sẽ đi qua bộ đánh bóng</a:t>
            </a:r>
            <a:r>
              <a:rPr lang="en-US" sz="1100" dirty="0"/>
              <a:t> </a:t>
            </a:r>
            <a:r>
              <a:rPr lang="en-US" sz="1100" dirty="0" err="1"/>
              <a:t>hạn</a:t>
            </a:r>
            <a:r>
              <a:rPr lang="en-US" sz="1100" dirty="0"/>
              <a:t> </a:t>
            </a:r>
            <a:r>
              <a:rPr lang="en-US" sz="1100" dirty="0" err="1"/>
              <a:t>chế</a:t>
            </a:r>
            <a:r>
              <a:rPr lang="en-US" sz="1100" dirty="0"/>
              <a:t> (Restricted polisher)</a:t>
            </a:r>
            <a:r>
              <a:rPr lang="vi-VN" sz="1100" dirty="0"/>
              <a:t> để tạo ra đầu ra cuối cùng Y. Ba phần này phối hợp chặt chẽ với nhau và nâng cao lẫn nhau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191</a:t>
            </a:fld>
            <a:endParaRPr lang="en-US" dirty="0"/>
          </a:p>
        </p:txBody>
      </p:sp>
    </p:spTree>
    <p:extLst>
      <p:ext uri="{BB962C8B-B14F-4D97-AF65-F5344CB8AC3E}">
        <p14:creationId xmlns:p14="http://schemas.microsoft.com/office/powerpoint/2010/main" val="2295469194"/>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192</a:t>
            </a:fld>
            <a:endParaRPr lang="en-US" dirty="0"/>
          </a:p>
        </p:txBody>
      </p:sp>
    </p:spTree>
    <p:extLst>
      <p:ext uri="{BB962C8B-B14F-4D97-AF65-F5344CB8AC3E}">
        <p14:creationId xmlns:p14="http://schemas.microsoft.com/office/powerpoint/2010/main" val="382408888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Làm cách nào để căn chỉnh hình ảnh và văn bản?</a:t>
            </a:r>
            <a:endParaRPr lang="en-US" dirty="0"/>
          </a:p>
          <a:p>
            <a:pPr algn="l"/>
            <a:r>
              <a:rPr lang="vi-VN" dirty="0"/>
              <a:t>Làm thế nào để thiết kế các số liệu đánh giá công bằng?</a:t>
            </a:r>
            <a:endParaRPr lang="en-US" dirty="0"/>
          </a:p>
          <a:p>
            <a:pPr algn="l"/>
            <a:r>
              <a:rPr lang="vi-VN" dirty="0"/>
              <a:t>Làm thế nào để kết hợp các phương thức khác?</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193</a:t>
            </a:fld>
            <a:endParaRPr lang="en-US" dirty="0"/>
          </a:p>
        </p:txBody>
      </p:sp>
    </p:spTree>
    <p:extLst>
      <p:ext uri="{BB962C8B-B14F-4D97-AF65-F5344CB8AC3E}">
        <p14:creationId xmlns:p14="http://schemas.microsoft.com/office/powerpoint/2010/main" val="16866954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Tạo báo cáo y tế: Máy tính tạo mô tả y tế có chứa các phát hiện lâm sàng và đề xuất điều trị dựa trên hình ảnh y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194</a:t>
            </a:fld>
            <a:endParaRPr lang="en-US" dirty="0"/>
          </a:p>
        </p:txBody>
      </p:sp>
    </p:spTree>
    <p:extLst>
      <p:ext uri="{BB962C8B-B14F-4D97-AF65-F5344CB8AC3E}">
        <p14:creationId xmlns:p14="http://schemas.microsoft.com/office/powerpoint/2010/main" val="232949671"/>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Tạo báo cáo y tế: Máy tính tạo mô tả y tế có chứa các phát hiện lâm sàng và đề xuất điều trị dựa trên hình ảnh y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195</a:t>
            </a:fld>
            <a:endParaRPr lang="en-US" dirty="0"/>
          </a:p>
        </p:txBody>
      </p:sp>
    </p:spTree>
    <p:extLst>
      <p:ext uri="{BB962C8B-B14F-4D97-AF65-F5344CB8AC3E}">
        <p14:creationId xmlns:p14="http://schemas.microsoft.com/office/powerpoint/2010/main" val="1596363799"/>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196</a:t>
            </a:fld>
            <a:endParaRPr lang="en-US" dirty="0"/>
          </a:p>
        </p:txBody>
      </p:sp>
    </p:spTree>
    <p:extLst>
      <p:ext uri="{BB962C8B-B14F-4D97-AF65-F5344CB8AC3E}">
        <p14:creationId xmlns:p14="http://schemas.microsoft.com/office/powerpoint/2010/main" val="8925752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(update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reset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899678181"/>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197</a:t>
            </a:fld>
            <a:endParaRPr lang="en-US" dirty="0"/>
          </a:p>
        </p:txBody>
      </p:sp>
    </p:spTree>
    <p:extLst>
      <p:ext uri="{BB962C8B-B14F-4D97-AF65-F5344CB8AC3E}">
        <p14:creationId xmlns:p14="http://schemas.microsoft.com/office/powerpoint/2010/main" val="1460923671"/>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Mạng nhúng hình ảnh văn bản CNN-RNN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Tăng cường phân loại bệnh bằng văn bản được tạo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Thiết kế chú ý đa cấp để trích xuất nhúng (Chú ý không gian hình ảnh và chú ý văn bản)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198</a:t>
            </a:fld>
            <a:endParaRPr lang="en-US" dirty="0"/>
          </a:p>
        </p:txBody>
      </p:sp>
    </p:spTree>
    <p:extLst>
      <p:ext uri="{BB962C8B-B14F-4D97-AF65-F5344CB8AC3E}">
        <p14:creationId xmlns:p14="http://schemas.microsoft.com/office/powerpoint/2010/main" val="1546447723"/>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Khung báo cáo và chú thích tự động chụp X-quang ngực được đề xuất. Các chú ý đa cấp được giới thiệu để tạo ra các nhúng hình ảnh và văn bản được mã hóa.</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văn bản báo cáo thường chứa nhiều đặc trưng dễ học hơn là bên hình ảnh. Sự đóng góp của cả hai nguồn vào dự đoán phân loại cuối cùng phải được cân bằng thông qua việc kiểm soát kích thước đặc trưng hoặc loại bỏ một phần dữ liệu 'dễ học' trong quá trình đào tạo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199</a:t>
            </a:fld>
            <a:endParaRPr lang="en-US" dirty="0"/>
          </a:p>
        </p:txBody>
      </p:sp>
    </p:spTree>
    <p:extLst>
      <p:ext uri="{BB962C8B-B14F-4D97-AF65-F5344CB8AC3E}">
        <p14:creationId xmlns:p14="http://schemas.microsoft.com/office/powerpoint/2010/main" val="4084392223"/>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Một ứng dụng đơn giản của TieNet là tác vụ chú thích tự động để khai thác các nhãn phân loại hình ảnh.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Bằng cách bỏ qua việc tạo các từ liên tiếp, nhóm nghiên cứu chỉ tích lũy và truyền ngược lại tổn thất phân loại để nhúng hình ảnh văn bản tốt hơn trong phân loại hình ảnh.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Ở đây, nhóm nghiên cứu sử dụng các nhãn bệnh do NLP khai thác làm 'sự thật cơ bản' trong quá trình đào tạo. Thật vậy, nhóm nghiên cứu muốn tìm hiểu ánh xạ giữa các cặp báo cáo hình ảnh đầu vào và nhãn hình ảnh.</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200</a:t>
            </a:fld>
            <a:endParaRPr lang="en-US" dirty="0"/>
          </a:p>
        </p:txBody>
      </p:sp>
    </p:spTree>
    <p:extLst>
      <p:ext uri="{BB962C8B-B14F-4D97-AF65-F5344CB8AC3E}">
        <p14:creationId xmlns:p14="http://schemas.microsoft.com/office/powerpoint/2010/main" val="790129024"/>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Tự động trích xuất chú thích có thể học bằng máy từ dữ liệu hồi cứu vẫn là một nhiệm vụ đầy thách thức, trong đó hình ảnh và báo cáo là hai nguồn hữu ích chính.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Mặc dù đã đạt được những cải tiến đáng kể trong phân loại bệnh theo nhiều nhãn, nhưng vẫn còn nhiều không gian để cải thiện chất lượng của các báo cáo được tạo.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Đối với công việc trong tương lai, nhóm nghiên cứu sẽ mở rộng TieNet để bao gồm nhiều RNN để học không chỉ các từ về bệnh mà còn cả các thuộc tính của chúng và tương quan hơn nữa giữa chúng và các phát hiện hình ảnh với mô tả trong các báo cáo được tạo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201</a:t>
            </a:fld>
            <a:endParaRPr lang="en-US" dirty="0"/>
          </a:p>
        </p:txBody>
      </p:sp>
    </p:spTree>
    <p:extLst>
      <p:ext uri="{BB962C8B-B14F-4D97-AF65-F5344CB8AC3E}">
        <p14:creationId xmlns:p14="http://schemas.microsoft.com/office/powerpoint/2010/main" val="841778589"/>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202</a:t>
            </a:fld>
            <a:endParaRPr lang="en-US" dirty="0"/>
          </a:p>
        </p:txBody>
      </p:sp>
    </p:spTree>
    <p:extLst>
      <p:ext uri="{BB962C8B-B14F-4D97-AF65-F5344CB8AC3E}">
        <p14:creationId xmlns:p14="http://schemas.microsoft.com/office/powerpoint/2010/main" val="1817584046"/>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effectLst/>
                <a:latin typeface="Calibri" panose="020F0502020204030204" pitchFamily="34" charset="0"/>
                <a:ea typeface="Calibri" panose="020F0502020204030204" pitchFamily="34" charset="0"/>
                <a:cs typeface="Times New Roman" panose="02020603050405020304" pitchFamily="18" charset="0"/>
              </a:rPr>
              <a:t>ầu tiên, một báo cáo hoàn chỉnh chứa nhiều dạng thông tin không đồng nhất, bao gồm các phát hiện và thẻ. Thứ hai, các vùng bất thường trong hình ảnh y tế rất khó xác định. Thứ ba, các báo cáo thường dài, chứa nhiều câu.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203</a:t>
            </a:fld>
            <a:endParaRPr lang="en-US" dirty="0"/>
          </a:p>
        </p:txBody>
      </p:sp>
    </p:spTree>
    <p:extLst>
      <p:ext uri="{BB962C8B-B14F-4D97-AF65-F5344CB8AC3E}">
        <p14:creationId xmlns:p14="http://schemas.microsoft.com/office/powerpoint/2010/main" val="2454356327"/>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đối phó với những thách thức này,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18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xây dựng một khung học tập đa tác vụ, cùng thực hiện dự đoán các thẻ và tạo đoạn văn,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(2) đề xuất cơ chế đồng chú ý để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vi-VN" sz="1800" dirty="0">
                <a:effectLst/>
                <a:latin typeface="Calibri" panose="020F0502020204030204" pitchFamily="34" charset="0"/>
                <a:ea typeface="Calibri" panose="020F0502020204030204" pitchFamily="34" charset="0"/>
                <a:cs typeface="Times New Roman" panose="02020603050405020304" pitchFamily="18" charset="0"/>
              </a:rPr>
              <a:t> 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các khu vực có bất thường và tạo tường thuật cho chúng,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phát triển mô hình LSTM phân cấp để tạo ra các đoạn văn dài. nhóm nghiên cứu chứng minh tính hiệu quả của các phương pháp được đề xuất trên hai bộ dữ liệu có sẵn công khai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204</a:t>
            </a:fld>
            <a:endParaRPr lang="en-US" dirty="0"/>
          </a:p>
        </p:txBody>
      </p:sp>
    </p:spTree>
    <p:extLst>
      <p:ext uri="{BB962C8B-B14F-4D97-AF65-F5344CB8AC3E}">
        <p14:creationId xmlns:p14="http://schemas.microsoft.com/office/powerpoint/2010/main" val="3602652416"/>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Hình minh họa của mô hình đề xuất. MLC </a:t>
            </a:r>
            <a:r>
              <a:rPr lang="en-US" sz="1100" dirty="0"/>
              <a:t>(</a:t>
            </a:r>
            <a:r>
              <a:rPr lang="en-US" sz="1800" b="0" i="1" dirty="0">
                <a:solidFill>
                  <a:srgbClr val="000000"/>
                </a:solidFill>
                <a:effectLst/>
                <a:latin typeface="NimbusRomNo9L-ReguItal"/>
              </a:rPr>
              <a:t>multi-label classification)</a:t>
            </a:r>
            <a:r>
              <a:rPr lang="en-US" sz="1600" dirty="0"/>
              <a:t> </a:t>
            </a:r>
            <a:r>
              <a:rPr lang="vi-VN" sz="1100" dirty="0"/>
              <a:t>biểu thị một mạng phân loại đa nhãn. Các </a:t>
            </a:r>
            <a:r>
              <a:rPr lang="en-US" sz="1100" dirty="0" err="1"/>
              <a:t>đặc</a:t>
            </a:r>
            <a:r>
              <a:rPr lang="en-US" sz="1100" dirty="0"/>
              <a:t> </a:t>
            </a:r>
            <a:r>
              <a:rPr lang="en-US" sz="1100" dirty="0" err="1"/>
              <a:t>trưng</a:t>
            </a:r>
            <a:r>
              <a:rPr lang="en-US" sz="1100" dirty="0"/>
              <a:t> </a:t>
            </a:r>
            <a:r>
              <a:rPr lang="vi-VN" sz="1100" dirty="0"/>
              <a:t>ngữ nghĩa là các từ nhúng của các thẻ được dự đoán. Các thẻ in đậm “u hạt vôi hóa” và “u hạt” được tham gia bởi mạng đồng chú ý</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nhóm nghiên cứu đề xuất một mô hình phân cấp đa tác vụ với sự chú ý để tự động dự đoán từ khóa và tạo các đoạn văn dài.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một hình ảnh được chia thành các vùng, nhóm nghiên cứu sử dụng CNN để tìm hiểu các đặc điểm trực quan cho các bản vá này.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Sau đó, các đặc trưng trực quan này được đưa vào mạng phân loại đa nhãn (MLC) để dự đoán các thẻ có liên quan.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Trong từ vựng thẻ, mỗi thẻ được đại diện bởi một vectơ nhúng từ.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các thẻ dự đoán cho một hình ảnh cụ thể, các vectơ nhúng từ của chúng đóng vai trò là các đặc điểm ngữ nghĩa của hình ảnh này.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Sau đó, các đặc điểm hình ảnh và đặc điểm ngữ nghĩa được đưa vào mô hình đồng chú ý để tạo ra một vectơ bối cảnh đồng thời nắm bắt thông tin hình ảnh và ngữ nghĩa của hình ảnh này. Đến bây giờ, quá trình mã hóa đã hoàn tất.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Tiếp theo, bắt đầu từ vector ngữ cảnh, quá trình giải mã tạo ra các mô tả văn bản.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Mô tả của một hình ảnh y tế thường chứa nhiều câu và mỗi câu tập trung vào một chủ đề cụ thể.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Mô hình của nhóm nghiên cứu tận dụng cấu trúc tổng hợp này để tạo báo cáo theo cách phân cấp: trước tiên, mô hình này tạo một chuỗi các vectơ chủ đề cấp cao đại diện cho các câu, sau đó tạo một câu từ mỗi vectơ chủ đề.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Cụ thể, vectơ ngữ cảnh được nhập vào một câu LSTM, câu này sẽ mở ra một vài bước và tạo ra một vectơ chủ đề ở mỗi bước. Một vectơ chủ đề biểu thị ngữ nghĩa của một câu sẽ được tạo.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Đưa ra một vectơ chủ đề, từ LSTM lấy nó làm đầu vào và tạo ra một chuỗi các từ để tạo thành một câu. Việc chấm dứt quá trình hủy kiểm soát được kiểm soát bởi câu LSTM</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endParaRPr lang="en-US" sz="8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205</a:t>
            </a:fld>
            <a:endParaRPr lang="en-US" dirty="0"/>
          </a:p>
        </p:txBody>
      </p:sp>
    </p:spTree>
    <p:extLst>
      <p:ext uri="{BB962C8B-B14F-4D97-AF65-F5344CB8AC3E}">
        <p14:creationId xmlns:p14="http://schemas.microsoft.com/office/powerpoint/2010/main" val="4005692264"/>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206</a:t>
            </a:fld>
            <a:endParaRPr lang="en-US" dirty="0"/>
          </a:p>
        </p:txBody>
      </p:sp>
    </p:spTree>
    <p:extLst>
      <p:ext uri="{BB962C8B-B14F-4D97-AF65-F5344CB8AC3E}">
        <p14:creationId xmlns:p14="http://schemas.microsoft.com/office/powerpoint/2010/main" val="35104023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Lợi</a:t>
            </a:r>
            <a:r>
              <a:rPr lang="en-US" dirty="0"/>
              <a:t> </a:t>
            </a:r>
            <a:r>
              <a:rPr lang="en-US" dirty="0" err="1"/>
              <a:t>ích</a:t>
            </a:r>
            <a:endParaRPr lang="en-US" dirty="0"/>
          </a:p>
          <a:p>
            <a:pPr marL="171450" indent="-171450">
              <a:buFontTx/>
              <a:buChar char="-"/>
            </a:pPr>
            <a:r>
              <a:rPr lang="en-US" dirty="0"/>
              <a:t>Có </a:t>
            </a:r>
            <a:r>
              <a:rPr lang="en-US" dirty="0" err="1"/>
              <a:t>thê</a:t>
            </a:r>
            <a:r>
              <a:rPr lang="en-US" dirty="0"/>
              <a:t>̉ chia sẻ </a:t>
            </a:r>
            <a:r>
              <a:rPr lang="en-US" dirty="0" err="1"/>
              <a:t>thông</a:t>
            </a:r>
            <a:r>
              <a:rPr lang="en-US" dirty="0"/>
              <a:t> tin </a:t>
            </a:r>
            <a:r>
              <a:rPr lang="en-US" dirty="0" err="1"/>
              <a:t>chẩn</a:t>
            </a:r>
            <a:r>
              <a:rPr lang="en-US" dirty="0"/>
              <a:t> </a:t>
            </a:r>
            <a:r>
              <a:rPr lang="en-US" dirty="0" err="1"/>
              <a:t>đoán</a:t>
            </a:r>
            <a:r>
              <a:rPr lang="en-US" dirty="0"/>
              <a:t> </a:t>
            </a:r>
            <a:r>
              <a:rPr lang="en-US" dirty="0" err="1"/>
              <a:t>của</a:t>
            </a:r>
            <a:r>
              <a:rPr lang="en-US" dirty="0"/>
              <a:t> </a:t>
            </a:r>
            <a:r>
              <a:rPr lang="en-US" dirty="0" err="1"/>
              <a:t>bệnh</a:t>
            </a:r>
            <a:r>
              <a:rPr lang="en-US" dirty="0"/>
              <a:t> </a:t>
            </a:r>
            <a:r>
              <a:rPr lang="en-US" dirty="0" err="1"/>
              <a:t>nhân</a:t>
            </a:r>
            <a:r>
              <a:rPr lang="en-US" dirty="0"/>
              <a:t> </a:t>
            </a:r>
            <a:r>
              <a:rPr lang="en-US" dirty="0" err="1"/>
              <a:t>giữa</a:t>
            </a:r>
            <a:r>
              <a:rPr lang="en-US" dirty="0"/>
              <a:t> </a:t>
            </a:r>
            <a:r>
              <a:rPr lang="en-US" dirty="0" err="1"/>
              <a:t>các</a:t>
            </a:r>
            <a:r>
              <a:rPr lang="en-US" dirty="0"/>
              <a:t> </a:t>
            </a:r>
            <a:r>
              <a:rPr lang="en-US" dirty="0" err="1"/>
              <a:t>cơ</a:t>
            </a:r>
            <a:r>
              <a:rPr lang="en-US" dirty="0"/>
              <a:t> </a:t>
            </a:r>
            <a:r>
              <a:rPr lang="en-US" dirty="0" err="1"/>
              <a:t>sơ</a:t>
            </a:r>
            <a:r>
              <a:rPr lang="en-US" dirty="0"/>
              <a:t>̉ y </a:t>
            </a:r>
            <a:r>
              <a:rPr lang="en-US" dirty="0" err="1"/>
              <a:t>tê</a:t>
            </a:r>
            <a:r>
              <a:rPr lang="en-US" dirty="0"/>
              <a:t>́ </a:t>
            </a:r>
            <a:r>
              <a:rPr lang="en-US" dirty="0" err="1"/>
              <a:t>khác</a:t>
            </a:r>
            <a:r>
              <a:rPr lang="en-US" dirty="0"/>
              <a:t> </a:t>
            </a:r>
            <a:r>
              <a:rPr lang="en-US" dirty="0" err="1"/>
              <a:t>nhau</a:t>
            </a:r>
            <a:endParaRPr lang="en-US" dirty="0"/>
          </a:p>
          <a:p>
            <a:pPr marL="171450" indent="-171450">
              <a:buFontTx/>
              <a:buChar char="-"/>
            </a:pPr>
            <a:r>
              <a:rPr lang="en-US" dirty="0" err="1"/>
              <a:t>Bệnh</a:t>
            </a:r>
            <a:r>
              <a:rPr lang="en-US" dirty="0"/>
              <a:t> </a:t>
            </a:r>
            <a:r>
              <a:rPr lang="en-US" dirty="0" err="1"/>
              <a:t>nhân</a:t>
            </a:r>
            <a:r>
              <a:rPr lang="en-US" dirty="0"/>
              <a:t> có </a:t>
            </a:r>
            <a:r>
              <a:rPr lang="en-US" dirty="0" err="1"/>
              <a:t>thê</a:t>
            </a:r>
            <a:r>
              <a:rPr lang="en-US" dirty="0"/>
              <a:t>̉ </a:t>
            </a:r>
            <a:r>
              <a:rPr lang="en-US" dirty="0" err="1"/>
              <a:t>tiếp</a:t>
            </a:r>
            <a:r>
              <a:rPr lang="en-US" dirty="0"/>
              <a:t> </a:t>
            </a:r>
            <a:r>
              <a:rPr lang="en-US" dirty="0" err="1"/>
              <a:t>cận</a:t>
            </a:r>
            <a:r>
              <a:rPr lang="en-US" dirty="0"/>
              <a:t> </a:t>
            </a:r>
            <a:r>
              <a:rPr lang="en-US" dirty="0" err="1"/>
              <a:t>với</a:t>
            </a:r>
            <a:r>
              <a:rPr lang="en-US" dirty="0"/>
              <a:t> </a:t>
            </a:r>
            <a:r>
              <a:rPr lang="en-US" dirty="0" err="1"/>
              <a:t>hô</a:t>
            </a:r>
            <a:r>
              <a:rPr lang="en-US" dirty="0"/>
              <a:t>̀ </a:t>
            </a:r>
            <a:r>
              <a:rPr lang="en-US" dirty="0" err="1"/>
              <a:t>sơ</a:t>
            </a:r>
            <a:r>
              <a:rPr lang="en-US" dirty="0"/>
              <a:t> </a:t>
            </a:r>
            <a:r>
              <a:rPr lang="en-US" dirty="0" err="1"/>
              <a:t>sức</a:t>
            </a:r>
            <a:r>
              <a:rPr lang="en-US" dirty="0"/>
              <a:t> </a:t>
            </a:r>
            <a:r>
              <a:rPr lang="en-US" dirty="0" err="1"/>
              <a:t>khỏe</a:t>
            </a:r>
            <a:r>
              <a:rPr lang="en-US" dirty="0"/>
              <a:t> </a:t>
            </a:r>
            <a:r>
              <a:rPr lang="en-US" dirty="0" err="1"/>
              <a:t>của</a:t>
            </a:r>
            <a:r>
              <a:rPr lang="en-US" dirty="0"/>
              <a:t> </a:t>
            </a:r>
            <a:r>
              <a:rPr lang="en-US" dirty="0" err="1"/>
              <a:t>mình</a:t>
            </a:r>
            <a:endParaRPr lang="en-US" dirty="0"/>
          </a:p>
          <a:p>
            <a:pPr marL="171450" indent="-171450">
              <a:buFontTx/>
              <a:buChar char="-"/>
            </a:pPr>
            <a:r>
              <a:rPr lang="en-US" dirty="0" err="1"/>
              <a:t>Giám</a:t>
            </a:r>
            <a:r>
              <a:rPr lang="en-US" dirty="0"/>
              <a:t> </a:t>
            </a:r>
            <a:r>
              <a:rPr lang="en-US" dirty="0" err="1"/>
              <a:t>sát</a:t>
            </a:r>
            <a:r>
              <a:rPr lang="en-US" dirty="0"/>
              <a:t> </a:t>
            </a:r>
            <a:r>
              <a:rPr lang="en-US" dirty="0" err="1"/>
              <a:t>sức</a:t>
            </a:r>
            <a:r>
              <a:rPr lang="en-US" dirty="0"/>
              <a:t> </a:t>
            </a:r>
            <a:r>
              <a:rPr lang="en-US" dirty="0" err="1"/>
              <a:t>khỏe</a:t>
            </a:r>
            <a:r>
              <a:rPr lang="en-US" dirty="0"/>
              <a:t> </a:t>
            </a:r>
            <a:r>
              <a:rPr lang="en-US" dirty="0" err="1"/>
              <a:t>liên</a:t>
            </a:r>
            <a:r>
              <a:rPr lang="en-US" dirty="0"/>
              <a:t> </a:t>
            </a:r>
            <a:r>
              <a:rPr lang="en-US" dirty="0" err="1"/>
              <a:t>tục</a:t>
            </a:r>
            <a:endParaRPr lang="en-US" dirty="0"/>
          </a:p>
          <a:p>
            <a:pPr marL="171450" indent="-171450">
              <a:buFontTx/>
              <a:buChar char="-"/>
            </a:pPr>
            <a:r>
              <a:rPr lang="en-US" dirty="0" err="1"/>
              <a:t>Chăm</a:t>
            </a:r>
            <a:r>
              <a:rPr lang="en-US" dirty="0"/>
              <a:t> </a:t>
            </a:r>
            <a:r>
              <a:rPr lang="en-US" dirty="0" err="1"/>
              <a:t>sóc</a:t>
            </a:r>
            <a:r>
              <a:rPr lang="en-US" dirty="0"/>
              <a:t> </a:t>
            </a:r>
            <a:r>
              <a:rPr lang="en-US" dirty="0" err="1"/>
              <a:t>sức</a:t>
            </a:r>
            <a:r>
              <a:rPr lang="en-US" dirty="0"/>
              <a:t> </a:t>
            </a:r>
            <a:r>
              <a:rPr lang="en-US" dirty="0" err="1"/>
              <a:t>khỏe</a:t>
            </a:r>
            <a:r>
              <a:rPr lang="en-US" dirty="0"/>
              <a:t> </a:t>
            </a:r>
            <a:r>
              <a:rPr lang="en-US" dirty="0" err="1"/>
              <a:t>kịp</a:t>
            </a:r>
            <a:r>
              <a:rPr lang="en-US" dirty="0"/>
              <a:t> </a:t>
            </a:r>
            <a:r>
              <a:rPr lang="en-US" dirty="0" err="1"/>
              <a:t>thời</a:t>
            </a:r>
            <a:endParaRPr lang="en-US" dirty="0"/>
          </a:p>
          <a:p>
            <a:pPr marL="171450" indent="-171450">
              <a:buFontTx/>
              <a:buChar char="-"/>
            </a:pPr>
            <a:r>
              <a:rPr lang="en-US" dirty="0" err="1"/>
              <a:t>Không</a:t>
            </a:r>
            <a:r>
              <a:rPr lang="en-US" dirty="0"/>
              <a:t> </a:t>
            </a:r>
            <a:r>
              <a:rPr lang="en-US" dirty="0" err="1"/>
              <a:t>cần</a:t>
            </a:r>
            <a:r>
              <a:rPr lang="en-US" dirty="0"/>
              <a:t> </a:t>
            </a:r>
            <a:r>
              <a:rPr lang="en-US" dirty="0" err="1"/>
              <a:t>giấy</a:t>
            </a:r>
            <a:r>
              <a:rPr lang="en-US" dirty="0"/>
              <a:t> </a:t>
            </a:r>
            <a:r>
              <a:rPr lang="en-US" dirty="0" err="1"/>
              <a:t>tơ</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306002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506696058"/>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LSTM có thể tạo ra các chủ đề khác nhau ở các bước thời gian khác nhau do mô hình tập trung vào các vùng hình ảnh khác nhau và các thẻ cho các câu khác nhau.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Phát hiện tiếp theo là sự chú ý trực quan có thể hướng dẫn mô hình của nhóm nghiên cứu tập trung vào các vùng có liên quan của hình ảnh. Ví dụ, câu thứ ba của ví dụ đầu tiên là về “tim mạch”, và sự chú ý trực quan tập trung vào các vùng gần tim. Hành vi tương tự cũng có thể được tìm thấy 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ngữ nghĩa: đối với câu cuối cùng trong ví dụ đầu tiên, mô hình của nhóm nghiên cứu tập trung chính xác vào “sự thay đổi thoái hóa” là chủ đề của câu.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tồn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tả sai gây ra bởi sự chú ý ngữ nghĩa không chính xác đối với các thẻ. </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Có thể giảm sự chú ý không chính xác như vậy bằng cách xây dựng mô-đun dự đoán thẻ tốt hơn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207</a:t>
            </a:fld>
            <a:endParaRPr lang="en-US" dirty="0"/>
          </a:p>
        </p:txBody>
      </p:sp>
    </p:spTree>
    <p:extLst>
      <p:ext uri="{BB962C8B-B14F-4D97-AF65-F5344CB8AC3E}">
        <p14:creationId xmlns:p14="http://schemas.microsoft.com/office/powerpoint/2010/main" val="1186643604"/>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208</a:t>
            </a:fld>
            <a:endParaRPr lang="en-US" dirty="0"/>
          </a:p>
        </p:txBody>
      </p:sp>
    </p:spTree>
    <p:extLst>
      <p:ext uri="{BB962C8B-B14F-4D97-AF65-F5344CB8AC3E}">
        <p14:creationId xmlns:p14="http://schemas.microsoft.com/office/powerpoint/2010/main" val="370921766"/>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dữ liệu trong lĩnh vực y tế và lâm sàng thường bị giới hạn về quy mô và do đó rất khó để có được các mô hình mạnh mẽ để lập luận;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báo cáo y tế là các đoạn văn không phải là câu như trong chú thích hình ảnh, trong đó các bộ giải mã RNN thông thường như bộ nhớ ngắn hạn dài (LSTM) gặp vấn đề biến mất độ dốc;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việc tạo các báo cáo y tế đòi hỏi độ chính xác cao hơn khi sử dụng trong thực tế, đặc biệt là các nội dung liên quan đến y tế, chẳng hạn như chẩn đoán bệnh.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209</a:t>
            </a:fld>
            <a:endParaRPr lang="en-US" dirty="0"/>
          </a:p>
        </p:txBody>
      </p:sp>
    </p:spTree>
    <p:extLst>
      <p:ext uri="{BB962C8B-B14F-4D97-AF65-F5344CB8AC3E}">
        <p14:creationId xmlns:p14="http://schemas.microsoft.com/office/powerpoint/2010/main" val="3751369555"/>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nhóm nghiên cứu đề xuất tổng hợp thông tin nhiều chế độ xem bằng cách áp dụng mô hình chú ý ở cấp độ câu và thực thi bộ mã hóa để trích xuất các đặc trưng nhất quán với sự mất mát tính nhất quán của nhiều chế độ xem (CVC).</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Về phía bộ giải mã, nhóm nghiên cứu sử dụng LSTM phân cấp (LSTM cấp độ câu và từ) để tạo các báo cáo X quang.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RNN có xu hướng ghi nhớ các phân phối từ và các mẫu thường xuất hiện trong dữ liệu huấn luyện và do đó có thể tạo ra kết quả không chính xác khi nội dung đích không được quan sát hoặc khi nhiều mẫu chia sẻ các phân phối tương tự với nội dung trước đó.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Những hạn chế như vậy cản trở đáng kể độ tin cậy của các kết quả do máy tạo ra trong sử dụng thực tế, vì các nội dung liên quan đến y tế không chính xác có thể gây hiểu lầm rất lớn.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Ngoài ra, nội dung hình ảnh nguồn ở quá xa bộ giải mã từ được nhắm mục tiêu trong LSTM phân cấp, khiến quá trình tạo trở nên khó khăn hơn. Để giải quyết những vấn đề đó, nhóm nghiên cứu tìm hiểu ngữ nghĩa được chuyển tải trong nội dung văn bản và áp dụng trực tiếp vào bộ giải mã từ.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Trước tiên, nhóm nghiên cứu trích xuất các khái niệm y tế thường gặp dựa trên các báo cáo X quang và tinh chỉnh bộ mã hóa để nhận ra các khái niệm đó.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Các khái niệm y tế thu được chứa thông tin rõ ràng để tạo chính xác các nội dung liên quan đến y tế xác định, chẳng hạn như chẩn đoán, vị trí và quan sát. </a:t>
            </a:r>
          </a:p>
        </p:txBody>
      </p:sp>
      <p:sp>
        <p:nvSpPr>
          <p:cNvPr id="4" name="Slide Number Placeholder 3"/>
          <p:cNvSpPr>
            <a:spLocks noGrp="1"/>
          </p:cNvSpPr>
          <p:nvPr>
            <p:ph type="sldNum" sz="quarter" idx="5"/>
          </p:nvPr>
        </p:nvSpPr>
        <p:spPr/>
        <p:txBody>
          <a:bodyPr/>
          <a:lstStyle/>
          <a:p>
            <a:fld id="{22289C57-55D7-40A4-A101-E74FAC7A092B}" type="slidenum">
              <a:rPr lang="en-US" smtClean="0"/>
              <a:t>210</a:t>
            </a:fld>
            <a:endParaRPr lang="en-US" dirty="0"/>
          </a:p>
        </p:txBody>
      </p:sp>
    </p:spTree>
    <p:extLst>
      <p:ext uri="{BB962C8B-B14F-4D97-AF65-F5344CB8AC3E}">
        <p14:creationId xmlns:p14="http://schemas.microsoft.com/office/powerpoint/2010/main" val="2980617439"/>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Bộ</a:t>
            </a:r>
            <a:r>
              <a:rPr lang="en-US" sz="1100" dirty="0"/>
              <a:t> </a:t>
            </a:r>
            <a:r>
              <a:rPr lang="en-US" sz="1100" dirty="0" err="1"/>
              <a:t>mã</a:t>
            </a:r>
            <a:r>
              <a:rPr lang="en-US" sz="1100" dirty="0"/>
              <a:t> </a:t>
            </a:r>
            <a:r>
              <a:rPr lang="en-US" sz="1100" dirty="0" err="1"/>
              <a:t>hóa</a:t>
            </a:r>
            <a:r>
              <a:rPr lang="en-US" sz="1100" dirty="0"/>
              <a:t> </a:t>
            </a:r>
            <a:r>
              <a:rPr lang="en-US" sz="1100" dirty="0" err="1"/>
              <a:t>hình</a:t>
            </a:r>
            <a:r>
              <a:rPr lang="en-US" sz="1100" dirty="0"/>
              <a:t> </a:t>
            </a:r>
            <a:r>
              <a:rPr lang="en-US" sz="1100" dirty="0" err="1"/>
              <a:t>ảnh</a:t>
            </a:r>
            <a:r>
              <a:rPr lang="en-US" sz="1100" dirty="0"/>
              <a:t>: Resnet-152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Quan </a:t>
            </a:r>
            <a:r>
              <a:rPr lang="en-US" sz="1100" dirty="0" err="1"/>
              <a:t>sát</a:t>
            </a:r>
            <a:r>
              <a:rPr lang="en-US" sz="1100" dirty="0"/>
              <a:t> X </a:t>
            </a:r>
            <a:r>
              <a:rPr lang="en-US" sz="1100" dirty="0" err="1"/>
              <a:t>quang</a:t>
            </a:r>
            <a:r>
              <a:rPr lang="en-US" sz="1100" dirty="0"/>
              <a:t> </a:t>
            </a:r>
            <a:r>
              <a:rPr lang="en-US" sz="1100" dirty="0" err="1"/>
              <a:t>ngực</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vi-VN" sz="1100" dirty="0"/>
              <a:t>Nhiệm vụ được xây dựng dưới dạng phân loại đa nhãn với 14 quan sát X quang phổ biến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Khái</a:t>
            </a:r>
            <a:r>
              <a:rPr lang="en-US" sz="1100" dirty="0"/>
              <a:t> </a:t>
            </a:r>
            <a:r>
              <a:rPr lang="en-US" sz="1100" dirty="0" err="1"/>
              <a:t>niệm</a:t>
            </a:r>
            <a:r>
              <a:rPr lang="en-US" sz="1100" dirty="0"/>
              <a:t> y </a:t>
            </a:r>
            <a:r>
              <a:rPr lang="en-US" sz="1100" dirty="0" err="1"/>
              <a:t>tế</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Thông</a:t>
            </a:r>
            <a:r>
              <a:rPr lang="en-US" sz="1100" dirty="0"/>
              <a:t> tin </a:t>
            </a:r>
            <a:r>
              <a:rPr lang="en-US" sz="1100" dirty="0" err="1"/>
              <a:t>mô</a:t>
            </a:r>
            <a:r>
              <a:rPr lang="en-US" sz="1100" dirty="0"/>
              <a:t> </a:t>
            </a:r>
            <a:r>
              <a:rPr lang="en-US" sz="1100" dirty="0" err="1"/>
              <a:t>tả</a:t>
            </a:r>
            <a:r>
              <a:rPr lang="en-US" sz="1100" dirty="0"/>
              <a:t> </a:t>
            </a:r>
            <a:r>
              <a:rPr lang="en-US" sz="1100" dirty="0" err="1"/>
              <a:t>liên</a:t>
            </a:r>
            <a:r>
              <a:rPr lang="en-US" sz="1100" dirty="0"/>
              <a:t> </a:t>
            </a:r>
            <a:r>
              <a:rPr lang="en-US" sz="1100" dirty="0" err="1"/>
              <a:t>quan</a:t>
            </a:r>
            <a:r>
              <a:rPr lang="en-US" sz="1100" dirty="0"/>
              <a:t> </a:t>
            </a:r>
            <a:r>
              <a:rPr lang="en-US" sz="1100" dirty="0" err="1"/>
              <a:t>đến</a:t>
            </a:r>
            <a:r>
              <a:rPr lang="en-US" sz="1100" dirty="0"/>
              <a:t> </a:t>
            </a:r>
            <a:r>
              <a:rPr lang="en-US" sz="1100" dirty="0" err="1"/>
              <a:t>nội</a:t>
            </a:r>
            <a:r>
              <a:rPr lang="en-US" sz="1100" dirty="0"/>
              <a:t> dung </a:t>
            </a:r>
            <a:r>
              <a:rPr lang="en-US" sz="1100" dirty="0" err="1"/>
              <a:t>trực</a:t>
            </a:r>
            <a:r>
              <a:rPr lang="en-US" sz="1100" dirty="0"/>
              <a:t> </a:t>
            </a:r>
            <a:r>
              <a:rPr lang="en-US" sz="1100" dirty="0" err="1"/>
              <a:t>quan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en-US" sz="1100" dirty="0" err="1"/>
              <a:t>Bộ</a:t>
            </a:r>
            <a:r>
              <a:rPr lang="en-US" sz="1100" dirty="0"/>
              <a:t> </a:t>
            </a:r>
            <a:r>
              <a:rPr lang="en-US" sz="1100" dirty="0" err="1"/>
              <a:t>chỉ</a:t>
            </a:r>
            <a:r>
              <a:rPr lang="en-US" sz="1100" dirty="0"/>
              <a:t> </a:t>
            </a:r>
            <a:r>
              <a:rPr lang="en-US" sz="1100" dirty="0" err="1"/>
              <a:t>mục</a:t>
            </a:r>
            <a:r>
              <a:rPr lang="en-US" sz="1100" dirty="0"/>
              <a:t> </a:t>
            </a:r>
            <a:r>
              <a:rPr lang="en-US" sz="1100" dirty="0" err="1"/>
              <a:t>văn</a:t>
            </a:r>
            <a:r>
              <a:rPr lang="en-US" sz="1100" dirty="0"/>
              <a:t> bản y </a:t>
            </a:r>
            <a:r>
              <a:rPr lang="en-US" sz="1100" dirty="0" err="1"/>
              <a:t>tế</a:t>
            </a:r>
            <a:r>
              <a:rPr lang="en-US" sz="1100" dirty="0"/>
              <a:t> (MTI) </a:t>
            </a:r>
            <a:r>
              <a:rPr lang="en-US" sz="1100" dirty="0" err="1"/>
              <a:t>trong</a:t>
            </a:r>
            <a:r>
              <a:rPr lang="en-US" sz="1100" dirty="0"/>
              <a:t> Open-I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	</a:t>
            </a:r>
            <a:r>
              <a:rPr lang="vi-VN" sz="1100" dirty="0"/>
              <a:t>được xây dựng dưới dạng phân loại đa nhãn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211</a:t>
            </a:fld>
            <a:endParaRPr lang="en-US" dirty="0"/>
          </a:p>
        </p:txBody>
      </p:sp>
    </p:spTree>
    <p:extLst>
      <p:ext uri="{BB962C8B-B14F-4D97-AF65-F5344CB8AC3E}">
        <p14:creationId xmlns:p14="http://schemas.microsoft.com/office/powerpoint/2010/main" val="1158686710"/>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Những đóng góp chính trong công việc của nhóm nghiên cứu được tóm tắt như sau: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(1) Đào tạo trước bộ mã hóa CNN quy mô lớn với hình ảnh chụp X-quang ngực</a:t>
            </a:r>
            <a:r>
              <a:rPr lang="en-US" sz="1100" dirty="0"/>
              <a:t> (</a:t>
            </a:r>
            <a:r>
              <a:rPr lang="en-US" sz="1100" dirty="0" err="1"/>
              <a:t>chexpert</a:t>
            </a:r>
            <a:r>
              <a:rPr lang="en-US" sz="1100" dirty="0"/>
              <a:t>)</a:t>
            </a:r>
            <a:r>
              <a:rPr lang="vi-VN" sz="1100" dirty="0"/>
              <a:t> để có được bộ mã hóa mạnh mẽ hơn cho việc tạo báo cáo X quang;</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(2) nhóm nghiên cứu kết hợp có chọn lọc nội dung hình ảnh nhiều chế độ xem với sự chú ý ở cấp độ câu và thực thi tính nhất quán giữa các chế độ xem khác nhau;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(3) nhóm nghiên cứu trích xuất và áp dụng các khái niệm y tế cho bộ giải mã với sự chú ý ở cấp độ từ để nâng cao tính chính xác của các nội dung liên quan đến y tế;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(4) khung tích hợp của nhóm nghiên cứu vượt trội so với các đường cơ sở tiên tiến nhất trong các thử nghiệm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và (5) nhóm nghiên cứu trực quan hóa các quan sát X quang không chắc chắn được bộ mã hóa dự đoán để mang lại lợi ích bổ sung nhằm hướng sự chú ý của chuyên gia nhiều hơn đến những điều không chắc chắn đó để phân tích sâu hơn trong thực tế.</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212</a:t>
            </a:fld>
            <a:endParaRPr lang="en-US" dirty="0"/>
          </a:p>
        </p:txBody>
      </p:sp>
    </p:spTree>
    <p:extLst>
      <p:ext uri="{BB962C8B-B14F-4D97-AF65-F5344CB8AC3E}">
        <p14:creationId xmlns:p14="http://schemas.microsoft.com/office/powerpoint/2010/main" val="4288043721"/>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áp dụng sơ đồ đa nhiệm bao gồm: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phân loại quan sát chụp X quang để huấn luyện trước và tinh chỉnh bộ mã hóa với hình ảnh tỷ lệ lớn;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để trích xuất các khái niệm y học;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và (3) hợp nhất tất cả thông tin để tạo báo cáo X quang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213</a:t>
            </a:fld>
            <a:endParaRPr lang="en-US" dirty="0"/>
          </a:p>
        </p:txBody>
      </p:sp>
    </p:spTree>
    <p:extLst>
      <p:ext uri="{BB962C8B-B14F-4D97-AF65-F5344CB8AC3E}">
        <p14:creationId xmlns:p14="http://schemas.microsoft.com/office/powerpoint/2010/main" val="4211597987"/>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Do bộ giải mã RNN thông thường không phù hợp để tạo đoạn văn, nên nhóm nghiên cứu áp dụng bộ giải mã phân cấp, đã được sử dụng rộng rãi trong mã hóa và giải mã đoạn văn, để tạo báo cáo X quang.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chứa hai lớp: </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LSTM câu xuất trạng thái ẩn của câu</a:t>
            </a:r>
            <a:endParaRPr lang="en-US" sz="1100"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câu được cung cấp các đặc trưng trực quan được trích xuất từ ​​bộ mã hóa và tạo ra các trạng thái ẩn của câu. Vì nhóm nghiên cứu có cả các đặc trưng phía trước và bên, nên việc lựa chọn các sơ đồ hợp nhất là rất quan trọng</a:t>
            </a:r>
            <a:endParaRPr lang="en-US" sz="1100" dirty="0"/>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LSTM từ.</a:t>
            </a:r>
            <a:endParaRPr lang="en-US" sz="1100" dirty="0"/>
          </a:p>
          <a:p>
            <a:pPr marL="1085850" marR="0" lvl="2"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từ với sự chú ý: </a:t>
            </a:r>
            <a:r>
              <a:rPr lang="en-US" sz="1100" dirty="0"/>
              <a:t> </a:t>
            </a:r>
            <a:r>
              <a:rPr lang="vi-VN" sz="1100" dirty="0"/>
              <a:t>Được kết hợp với các khái niệm y tế thu được, các trạng thái ẩn của câu được sử dụng làm đầu vào cho bộ giải mã từ LSTM</a:t>
            </a:r>
            <a:r>
              <a:rPr lang="en-US" sz="1100" dirty="0"/>
              <a:t>,</a:t>
            </a:r>
            <a:r>
              <a:rPr lang="vi-VN" sz="1100" dirty="0"/>
              <a:t> giải mã trạng thái ẩn của câu thành ngôn ngữ tự nhiên</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r>
              <a:rPr lang="vi-VN" sz="1100" dirty="0"/>
              <a:t>Theo cách này, các báo cáo được tạo theo từng câu.</a:t>
            </a: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100" dirty="0"/>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214</a:t>
            </a:fld>
            <a:endParaRPr lang="en-US" dirty="0"/>
          </a:p>
        </p:txBody>
      </p:sp>
    </p:spTree>
    <p:extLst>
      <p:ext uri="{BB962C8B-B14F-4D97-AF65-F5344CB8AC3E}">
        <p14:creationId xmlns:p14="http://schemas.microsoft.com/office/powerpoint/2010/main" val="2246109184"/>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Bộ giải mã từ với sự chú ý: Được kết hợp với các khái niệm y tế thu được, các trạng thái ẩn của câu được sử dụng làm đầu vào cho bộ giải mã từ LSTM.</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215</a:t>
            </a:fld>
            <a:endParaRPr lang="en-US" dirty="0"/>
          </a:p>
        </p:txBody>
      </p:sp>
    </p:spTree>
    <p:extLst>
      <p:ext uri="{BB962C8B-B14F-4D97-AF65-F5344CB8AC3E}">
        <p14:creationId xmlns:p14="http://schemas.microsoft.com/office/powerpoint/2010/main" val="1335314676"/>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216</a:t>
            </a:fld>
            <a:endParaRPr lang="en-US" dirty="0"/>
          </a:p>
        </p:txBody>
      </p:sp>
    </p:spTree>
    <p:extLst>
      <p:ext uri="{BB962C8B-B14F-4D97-AF65-F5344CB8AC3E}">
        <p14:creationId xmlns:p14="http://schemas.microsoft.com/office/powerpoint/2010/main" val="7136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xu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nắm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718410342"/>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217</a:t>
            </a:fld>
            <a:endParaRPr lang="en-US" dirty="0"/>
          </a:p>
        </p:txBody>
      </p:sp>
    </p:spTree>
    <p:extLst>
      <p:ext uri="{BB962C8B-B14F-4D97-AF65-F5344CB8AC3E}">
        <p14:creationId xmlns:p14="http://schemas.microsoft.com/office/powerpoint/2010/main" val="2084627308"/>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cấu trúc đồ thị thường được sử dụng để biểu diễn các thực thể và các mối quan hệ của chúng. Trong công việc của mình, nhóm nghiên cứu soạn một biểu đồ bao gồm các bất thường hoặc phát hiện phổ biến nhất khi chụp X-quang ngực. Mỗi nút trong biểu đồ đại diện cho một trong những phát hiện và được biểu thị bằng các từ khóa bệnh.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218</a:t>
            </a:fld>
            <a:endParaRPr lang="en-US" dirty="0"/>
          </a:p>
        </p:txBody>
      </p:sp>
    </p:spTree>
    <p:extLst>
      <p:ext uri="{BB962C8B-B14F-4D97-AF65-F5344CB8AC3E}">
        <p14:creationId xmlns:p14="http://schemas.microsoft.com/office/powerpoint/2010/main" val="3537789595"/>
      </p:ext>
    </p:extLst>
  </p:cSld>
  <p:clrMapOvr>
    <a:masterClrMapping/>
  </p:clrMapOvr>
</p:notes>
</file>

<file path=ppt/notesSlides/notesSlide2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Một minh họa về tất cả các phát hiện và nhóm của chúng trong biểu đồ tổng hợp của nhóm nghiên cứu. Các hộp rắn là các lớp có các nút tương ứng trong biểu đồ. Các hộp chấm là các cơ quan hoặc mô và không phải là một phần của các lớp mục tiêu. Các lớp liên kết với cùng một cơ quan hoặc mô được kết nối với nhau trong biểu đồ. Gốc ở đây đại diện cho nút toàn cầu trong biểu đồ.</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219</a:t>
            </a:fld>
            <a:endParaRPr lang="en-US" dirty="0"/>
          </a:p>
        </p:txBody>
      </p:sp>
    </p:spTree>
    <p:extLst>
      <p:ext uri="{BB962C8B-B14F-4D97-AF65-F5344CB8AC3E}">
        <p14:creationId xmlns:p14="http://schemas.microsoft.com/office/powerpoint/2010/main" val="1550346738"/>
      </p:ext>
    </p:extLst>
  </p:cSld>
  <p:clrMapOvr>
    <a:masterClrMapping/>
  </p:clrMapOvr>
</p:notes>
</file>

<file path=ppt/notesSlides/notesSlide2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Sử dụng mạng thần kinh đồ thị được xây dựng trước trên nhiều phát hiện bệnh để hỗ trợ tạo báo cáo</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Tại đây, nhóm nghiên cứu đề xuất một chỉ số đánh giá mới, được đặt tên là Chỉ số chất lượng báo cáo hình ảnh y tế (MIRQI), để nhấn mạnh tính chính xác của cả đề cập bệnh tích cực và tiêu cực cũng như các thuộc tính liên quan của chúng trong các báo cáo được tạo</a:t>
            </a:r>
            <a:r>
              <a:rPr lang="en-US" sz="1100" dirty="0"/>
              <a:t> </a:t>
            </a:r>
            <a:r>
              <a:rPr lang="en-US" sz="1100" dirty="0" err="1"/>
              <a:t>với</a:t>
            </a:r>
            <a:r>
              <a:rPr lang="en-US" sz="1100" dirty="0"/>
              <a:t> </a:t>
            </a:r>
            <a:r>
              <a:rPr lang="en-US" sz="1100" dirty="0" err="1"/>
              <a:t>sự</a:t>
            </a:r>
            <a:r>
              <a:rPr lang="en-US" sz="1100" dirty="0"/>
              <a:t> </a:t>
            </a:r>
            <a:r>
              <a:rPr lang="en-US" sz="1100" dirty="0" err="1"/>
              <a:t>hỗ</a:t>
            </a:r>
            <a:r>
              <a:rPr lang="en-US" sz="1100" dirty="0"/>
              <a:t> </a:t>
            </a:r>
            <a:r>
              <a:rPr lang="en-US" sz="1100" dirty="0" err="1"/>
              <a:t>trợ</a:t>
            </a:r>
            <a:r>
              <a:rPr lang="en-US" sz="1100" dirty="0"/>
              <a:t> </a:t>
            </a:r>
            <a:r>
              <a:rPr lang="en-US" sz="1100" dirty="0" err="1"/>
              <a:t>của</a:t>
            </a:r>
            <a:r>
              <a:rPr lang="en-US" sz="1100" dirty="0"/>
              <a:t> </a:t>
            </a:r>
            <a:r>
              <a:rPr lang="en-US" sz="1100" dirty="0" err="1"/>
              <a:t>cùng</a:t>
            </a:r>
            <a:r>
              <a:rPr lang="en-US" sz="1100" dirty="0"/>
              <a:t> </a:t>
            </a:r>
            <a:r>
              <a:rPr lang="en-US" sz="1100" dirty="0" err="1"/>
              <a:t>một</a:t>
            </a:r>
            <a:r>
              <a:rPr lang="en-US" sz="1100" dirty="0"/>
              <a:t> </a:t>
            </a:r>
            <a:r>
              <a:rPr lang="en-US" sz="1100" dirty="0" err="1"/>
              <a:t>biểu</a:t>
            </a:r>
            <a:r>
              <a:rPr lang="en-US" sz="1100" dirty="0"/>
              <a:t> </a:t>
            </a:r>
            <a:r>
              <a:rPr lang="en-US" sz="1100" dirty="0" err="1"/>
              <a:t>đồ</a:t>
            </a:r>
            <a:r>
              <a:rPr lang="en-US" sz="1100" dirty="0"/>
              <a:t> </a:t>
            </a:r>
            <a:r>
              <a:rPr lang="en-US" sz="1100" dirty="0" err="1"/>
              <a:t>tổng</a:t>
            </a:r>
            <a:r>
              <a:rPr lang="en-US" sz="1100" dirty="0"/>
              <a:t> </a:t>
            </a:r>
            <a:r>
              <a:rPr lang="en-US" sz="1100" dirty="0" err="1"/>
              <a:t>hợp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220</a:t>
            </a:fld>
            <a:endParaRPr lang="en-US" dirty="0"/>
          </a:p>
        </p:txBody>
      </p:sp>
    </p:spTree>
    <p:extLst>
      <p:ext uri="{BB962C8B-B14F-4D97-AF65-F5344CB8AC3E}">
        <p14:creationId xmlns:p14="http://schemas.microsoft.com/office/powerpoint/2010/main" val="1081326374"/>
      </p:ext>
    </p:extLst>
  </p:cSld>
  <p:clrMapOvr>
    <a:masterClrMapping/>
  </p:clrMapOvr>
</p:notes>
</file>

<file path=ppt/notesSlides/notesSlide2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Tổng quan về khung đề xuất. Các đặc trưng nút đồ thị được trích xuất từ các đặc trưng CNN, tiếp theo là các lớp tích chập đồ thị. Có hai nhánh sau khi tích chập đồ thị: một nhánh để phân loại và một nhánh để tạo báo cáo.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221</a:t>
            </a:fld>
            <a:endParaRPr lang="en-US" dirty="0"/>
          </a:p>
        </p:txBody>
      </p:sp>
    </p:spTree>
    <p:extLst>
      <p:ext uri="{BB962C8B-B14F-4D97-AF65-F5344CB8AC3E}">
        <p14:creationId xmlns:p14="http://schemas.microsoft.com/office/powerpoint/2010/main" val="2627464756"/>
      </p:ext>
    </p:extLst>
  </p:cSld>
  <p:clrMapOvr>
    <a:masterClrMapping/>
  </p:clrMapOvr>
</p:notes>
</file>

<file path=ppt/notesSlides/notesSlide2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Tổng quan về khung đề xuất. Các đặc trưng nút đồ thị được trích xuất từ các đặc trưng CNN, tiếp theo là các lớp tích chập đồ thị. Có hai nhánh sau khi tích chập đồ thị: một nhánh để phân loại và một nhánh để tạo báo cáo.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222</a:t>
            </a:fld>
            <a:endParaRPr lang="en-US" dirty="0"/>
          </a:p>
        </p:txBody>
      </p:sp>
    </p:spTree>
    <p:extLst>
      <p:ext uri="{BB962C8B-B14F-4D97-AF65-F5344CB8AC3E}">
        <p14:creationId xmlns:p14="http://schemas.microsoft.com/office/powerpoint/2010/main" val="892665310"/>
      </p:ext>
    </p:extLst>
  </p:cSld>
  <p:clrMapOvr>
    <a:masterClrMapping/>
  </p:clrMapOvr>
</p:notes>
</file>

<file path=ppt/notesSlides/notesSlide2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223</a:t>
            </a:fld>
            <a:endParaRPr lang="en-US" dirty="0"/>
          </a:p>
        </p:txBody>
      </p:sp>
    </p:spTree>
    <p:extLst>
      <p:ext uri="{BB962C8B-B14F-4D97-AF65-F5344CB8AC3E}">
        <p14:creationId xmlns:p14="http://schemas.microsoft.com/office/powerpoint/2010/main" val="2889858577"/>
      </p:ext>
    </p:extLst>
  </p:cSld>
  <p:clrMapOvr>
    <a:masterClrMapping/>
  </p:clrMapOvr>
</p:notes>
</file>

<file path=ppt/notesSlides/notesSlide2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224</a:t>
            </a:fld>
            <a:endParaRPr lang="en-US" dirty="0"/>
          </a:p>
        </p:txBody>
      </p:sp>
    </p:spTree>
    <p:extLst>
      <p:ext uri="{BB962C8B-B14F-4D97-AF65-F5344CB8AC3E}">
        <p14:creationId xmlns:p14="http://schemas.microsoft.com/office/powerpoint/2010/main" val="4099728288"/>
      </p:ext>
    </p:extLst>
  </p:cSld>
  <p:clrMapOvr>
    <a:masterClrMapping/>
  </p:clrMapOvr>
</p:notes>
</file>

<file path=ppt/notesSlides/notesSlide2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mô hình tạo chú thích hiện đại </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en-US" sz="1800" b="0" i="0" dirty="0">
                <a:solidFill>
                  <a:srgbClr val="000000"/>
                </a:solidFill>
                <a:effectLst/>
                <a:latin typeface="NimbusRomNo9L-Regu"/>
              </a:rPr>
              <a:t>Long-term </a:t>
            </a:r>
            <a:r>
              <a:rPr lang="en-US" sz="2800" dirty="0"/>
              <a:t>RNN</a:t>
            </a:r>
            <a:r>
              <a:rPr lang="en-US" sz="1800" dirty="0">
                <a:effectLst/>
                <a:latin typeface="Calibri" panose="020F0502020204030204" pitchFamily="34" charset="0"/>
                <a:cs typeface="Times New Roman" panose="02020603050405020304" pitchFamily="18" charset="0"/>
              </a:rPr>
              <a:t>, </a:t>
            </a:r>
            <a:r>
              <a:rPr lang="en-US" sz="1800" b="0" i="0" dirty="0">
                <a:solidFill>
                  <a:srgbClr val="000000"/>
                </a:solidFill>
                <a:effectLst/>
                <a:latin typeface="NimbusRomNo9L-Regu"/>
              </a:rPr>
              <a:t>Neural image caption generation with visual attention</a:t>
            </a:r>
            <a:r>
              <a:rPr lang="en-US" sz="2800" b="0" i="0" dirty="0">
                <a:solidFill>
                  <a:srgbClr val="000000"/>
                </a:solidFill>
                <a:effectLst/>
                <a:latin typeface="NimbusRomNo9L-Regu"/>
              </a:rPr>
              <a:t>, …) </a:t>
            </a:r>
            <a:r>
              <a:rPr lang="vi-VN" sz="1800" dirty="0">
                <a:effectLst/>
                <a:latin typeface="Calibri" panose="020F0502020204030204" pitchFamily="34" charset="0"/>
                <a:ea typeface="Calibri" panose="020F0502020204030204" pitchFamily="34" charset="0"/>
                <a:cs typeface="Times New Roman" panose="02020603050405020304" pitchFamily="18" charset="0"/>
              </a:rPr>
              <a:t>có xu hướng hoạt động kém khi tạo báo cáo y tế với các yêu cầu nội dung cụ thể do một số lý do.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các báo cáo y tế thường bị chi phối bởi các kết quả bình thường, tức là một phần nhỏ của các câu đa số thường tạo thành một cơ sở dữ liệu mẫu. Đối với những trường hợp thông thường này, một hệ thống dựa trên truy xuất (ví dụ: trực tiếp thực hiện phân loại trong danh sách đa số các câu được cung cấp các đặc điểm hình ảnh) có thể hoạt động tốt một cách đáng ngạc nhiên do sự khác biệt của ngôn ngữ thấp. Chẳng hạn, trong Hình 1, một hệ thống dựa trên truy xuất phát hiện chính xác tràn dịch từ hình ảnh chụp X-quang ngực, trong khi một mô hình tổng quát tạo ra các đặc điểm hình ảnh nhất định theo từng từ, không phát hiện được tràn dịch.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Mặt khác, những phát hiện bất thường tương đối hiếm và đa dạng đáng kể, tuy nhiên, có tầm quan trọng cao hơn. Các phương pháp tạo văn bản hiện tại [16] thường không nắm bắt được sự đa dạng của phần mô tả nhỏ như vậy và các quy trình tạo văn bản thuần túy thiên về việc tạo ra các câu hợp lý trông tự nhiên theo mô hình ngôn ngữ nhưng kém trong việc tìm kiếm nền tảng trực quan [17]. Ngược lại, một báo cáo y tế mong muốn thường không chỉ mô tả các phát hiện bình thường và bất thường mà còn phải hỗ trợ bằng các bằng chứng trực quan như vị trí và thuộc tính của các phát hiện được phát hiện xuất hiện trong hình ảnh.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225</a:t>
            </a:fld>
            <a:endParaRPr lang="en-US" dirty="0"/>
          </a:p>
        </p:txBody>
      </p:sp>
    </p:spTree>
    <p:extLst>
      <p:ext uri="{BB962C8B-B14F-4D97-AF65-F5344CB8AC3E}">
        <p14:creationId xmlns:p14="http://schemas.microsoft.com/office/powerpoint/2010/main" val="488352240"/>
      </p:ext>
    </p:extLst>
  </p:cSld>
  <p:clrMapOvr>
    <a:masterClrMapping/>
  </p:clrMapOvr>
</p:notes>
</file>

<file path=ppt/notesSlides/notesSlide2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HRGR-Agent sử dụng mô-đun chính sách truy xuất, mô-đun này chọn truy xuất một câu mẫu hoặc tạo một câu mới.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latin typeface="Calibri" panose="020F0502020204030204" pitchFamily="34" charset="0"/>
                <a:cs typeface="Times New Roman" panose="02020603050405020304" pitchFamily="18" charset="0"/>
              </a:rPr>
              <a:t>C</a:t>
            </a:r>
            <a:r>
              <a:rPr lang="vi-VN" sz="1800" dirty="0"/>
              <a:t>ác hành động truy xuất được coi là một phần của </a:t>
            </a:r>
            <a:r>
              <a:rPr lang="en-US" sz="1800" dirty="0" err="1"/>
              <a:t>việc</a:t>
            </a:r>
            <a:r>
              <a:rPr lang="en-US" sz="1800" dirty="0"/>
              <a:t> </a:t>
            </a:r>
            <a:r>
              <a:rPr lang="en-US" sz="1800" dirty="0" err="1"/>
              <a:t>tạo</a:t>
            </a:r>
            <a:r>
              <a:rPr lang="vi-VN" sz="1800" dirty="0"/>
              <a:t> mà việc lựa chọn các mẫu ảnh hưởng trực tiếp đến kết quả được tạo ra cuối cùng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HRGR-Agent được cập nhật thông qua học tăng cường, được hướng dẫn bởi phần thưởng cấp độ câu và cấp độ từ.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226</a:t>
            </a:fld>
            <a:endParaRPr lang="en-US" dirty="0"/>
          </a:p>
        </p:txBody>
      </p:sp>
    </p:spTree>
    <p:extLst>
      <p:ext uri="{BB962C8B-B14F-4D97-AF65-F5344CB8AC3E}">
        <p14:creationId xmlns:p14="http://schemas.microsoft.com/office/powerpoint/2010/main" val="1075479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026580775"/>
      </p:ext>
    </p:extLst>
  </p:cSld>
  <p:clrMapOvr>
    <a:masterClrMapping/>
  </p:clrMapOvr>
</p:notes>
</file>

<file path=ppt/notesSlides/notesSlide2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err="1"/>
              <a:t>Đây</a:t>
            </a:r>
            <a:r>
              <a:rPr lang="en-US" sz="1100" dirty="0"/>
              <a:t> là </a:t>
            </a:r>
            <a:r>
              <a:rPr lang="en-US" sz="1100" dirty="0" err="1"/>
              <a:t>mô</a:t>
            </a:r>
            <a:r>
              <a:rPr lang="en-US" sz="1100" dirty="0"/>
              <a:t> </a:t>
            </a:r>
            <a:r>
              <a:rPr lang="en-US" sz="1100" dirty="0" err="1"/>
              <a:t>tả</a:t>
            </a:r>
            <a:r>
              <a:rPr lang="en-US" sz="1100" dirty="0"/>
              <a:t> </a:t>
            </a:r>
            <a:r>
              <a:rPr lang="en-US" sz="1100" dirty="0" err="1"/>
              <a:t>cho</a:t>
            </a:r>
            <a:r>
              <a:rPr lang="en-US" sz="1100" dirty="0"/>
              <a:t> </a:t>
            </a:r>
            <a:r>
              <a:rPr lang="en-US" sz="1100" dirty="0" err="1"/>
              <a:t>mô</a:t>
            </a:r>
            <a:r>
              <a:rPr lang="en-US" sz="1100" dirty="0"/>
              <a:t> </a:t>
            </a:r>
            <a:r>
              <a:rPr lang="en-US" sz="1100" dirty="0" err="1"/>
              <a:t>hình</a:t>
            </a:r>
            <a:r>
              <a:rPr lang="en-US" sz="1100" dirty="0"/>
              <a:t> </a:t>
            </a:r>
            <a:r>
              <a:rPr lang="vi-VN" sz="1100" b="1" dirty="0"/>
              <a:t>Tác nhân tăng cường thế hệ thu hồi kết hợp</a:t>
            </a:r>
            <a:r>
              <a:rPr lang="en-US" sz="1100" b="1" dirty="0"/>
              <a:t> (</a:t>
            </a:r>
            <a:r>
              <a:rPr lang="en-US" sz="1800" b="1" i="0" dirty="0">
                <a:solidFill>
                  <a:srgbClr val="000000"/>
                </a:solidFill>
                <a:effectLst/>
                <a:latin typeface="NimbusRomNo9L-Regu"/>
              </a:rPr>
              <a:t>Hybrid Retrieval-Generation Reinforced Agent</a:t>
            </a:r>
            <a:r>
              <a:rPr lang="en-US" sz="1600" b="1" dirty="0"/>
              <a:t> )</a:t>
            </a:r>
            <a:r>
              <a:rPr lang="vi-VN" sz="1100" dirty="0"/>
              <a:t>.</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 Các </a:t>
            </a:r>
            <a:r>
              <a:rPr lang="en-US" sz="1100" dirty="0" err="1"/>
              <a:t>đặc</a:t>
            </a:r>
            <a:r>
              <a:rPr lang="en-US" sz="1100" dirty="0"/>
              <a:t> </a:t>
            </a:r>
            <a:r>
              <a:rPr lang="en-US" sz="1100" dirty="0" err="1"/>
              <a:t>trưng</a:t>
            </a:r>
            <a:r>
              <a:rPr lang="en-US" sz="1100" dirty="0"/>
              <a:t> </a:t>
            </a:r>
            <a:r>
              <a:rPr lang="vi-VN" sz="1100" dirty="0"/>
              <a:t>trực quan được mã hóa bởi CNN và bộ mã hóa hình ảnh, đồng thời được đưa tới bộ giải mã câu để tạo các trạng thái chủ đề ẩn một cách định kỳ. Mô-đun chính sách truy xuất quyết định đối với từng trạng thái chủ đề để tự động tạo câu hoặc truy xuất một mẫu cụ thể từ cơ sở dữ liệu mẫu.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đường màu đen đứt nét biểu thị việc học chính sách phân cấp</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227</a:t>
            </a:fld>
            <a:endParaRPr lang="en-US" dirty="0"/>
          </a:p>
        </p:txBody>
      </p:sp>
    </p:spTree>
    <p:extLst>
      <p:ext uri="{BB962C8B-B14F-4D97-AF65-F5344CB8AC3E}">
        <p14:creationId xmlns:p14="http://schemas.microsoft.com/office/powerpoint/2010/main" val="2220191817"/>
      </p:ext>
    </p:extLst>
  </p:cSld>
  <p:clrMapOvr>
    <a:masterClrMapping/>
  </p:clrMapOvr>
</p:notes>
</file>

<file path=ppt/notesSlides/notesSlide2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Trích</a:t>
            </a:r>
            <a:r>
              <a:rPr lang="en-US" sz="1100" dirty="0"/>
              <a:t> </a:t>
            </a:r>
            <a:r>
              <a:rPr lang="en-US" sz="1100" dirty="0" err="1"/>
              <a:t>xuất</a:t>
            </a:r>
            <a:r>
              <a:rPr lang="en-US" sz="1100" dirty="0"/>
              <a:t> </a:t>
            </a:r>
            <a:r>
              <a:rPr lang="en-US" sz="1100" dirty="0" err="1"/>
              <a:t>đặc</a:t>
            </a:r>
            <a:r>
              <a:rPr lang="en-US" sz="1100" dirty="0"/>
              <a:t> </a:t>
            </a:r>
            <a:r>
              <a:rPr lang="en-US" sz="1100" dirty="0" err="1"/>
              <a:t>trưng</a:t>
            </a:r>
            <a:r>
              <a:rPr lang="en-US" sz="1100" dirty="0"/>
              <a:t>, </a:t>
            </a:r>
            <a:r>
              <a:rPr lang="en-US" sz="1100" dirty="0" err="1"/>
              <a:t>mã</a:t>
            </a:r>
            <a:r>
              <a:rPr lang="en-US" sz="1100" dirty="0"/>
              <a:t> </a:t>
            </a:r>
            <a:r>
              <a:rPr lang="en-US" sz="1100" dirty="0" err="1"/>
              <a:t>hóa</a:t>
            </a:r>
            <a:r>
              <a:rPr lang="en-US" sz="1100" dirty="0"/>
              <a:t> </a:t>
            </a:r>
            <a:r>
              <a:rPr lang="en-US" sz="1100" dirty="0" err="1"/>
              <a:t>ảnh</a:t>
            </a:r>
            <a:r>
              <a:rPr lang="en-US" sz="1100" dirty="0"/>
              <a:t> </a:t>
            </a:r>
            <a:r>
              <a:rPr lang="en-US" sz="1100" dirty="0" err="1"/>
              <a:t>và</a:t>
            </a:r>
            <a:r>
              <a:rPr lang="en-US" sz="1100" dirty="0"/>
              <a:t> </a:t>
            </a:r>
            <a:r>
              <a:rPr lang="en-US" sz="1100" dirty="0" err="1"/>
              <a:t>giải</a:t>
            </a:r>
            <a:r>
              <a:rPr lang="en-US" sz="1100" dirty="0"/>
              <a:t> </a:t>
            </a:r>
            <a:r>
              <a:rPr lang="en-US" sz="1100" dirty="0" err="1"/>
              <a:t>mã</a:t>
            </a:r>
            <a:r>
              <a:rPr lang="en-US" sz="1100" dirty="0"/>
              <a:t> </a:t>
            </a:r>
            <a:r>
              <a:rPr lang="en-US" sz="1100" dirty="0" err="1"/>
              <a:t>câu</a:t>
            </a:r>
            <a:r>
              <a:rPr lang="en-US" sz="1100" dirty="0"/>
              <a:t> </a:t>
            </a:r>
            <a:r>
              <a:rPr lang="en-US" sz="1100" dirty="0" err="1"/>
              <a:t>chúng</a:t>
            </a:r>
            <a:r>
              <a:rPr lang="en-US" sz="1100" dirty="0"/>
              <a:t> ta </a:t>
            </a:r>
            <a:r>
              <a:rPr lang="en-US" sz="1100" dirty="0" err="1"/>
              <a:t>đã</a:t>
            </a:r>
            <a:r>
              <a:rPr lang="en-US" sz="1100" dirty="0"/>
              <a:t> </a:t>
            </a:r>
            <a:r>
              <a:rPr lang="en-US" sz="1100" dirty="0" err="1"/>
              <a:t>phần</a:t>
            </a:r>
            <a:r>
              <a:rPr lang="en-US" sz="1100" dirty="0"/>
              <a:t> </a:t>
            </a:r>
            <a:r>
              <a:rPr lang="en-US" sz="1100" dirty="0" err="1"/>
              <a:t>nào</a:t>
            </a:r>
            <a:r>
              <a:rPr lang="en-US" sz="1100" dirty="0"/>
              <a:t> </a:t>
            </a:r>
            <a:r>
              <a:rPr lang="en-US" sz="1100" dirty="0" err="1"/>
              <a:t>biết</a:t>
            </a:r>
            <a:r>
              <a:rPr lang="en-US" sz="1100" dirty="0"/>
              <a:t> </a:t>
            </a:r>
            <a:r>
              <a:rPr lang="en-US" sz="1100" dirty="0" err="1"/>
              <a:t>đến</a:t>
            </a:r>
            <a:r>
              <a:rPr lang="en-US" sz="1100" dirty="0"/>
              <a:t>. Ta </a:t>
            </a:r>
            <a:r>
              <a:rPr lang="en-US" sz="1100" dirty="0" err="1"/>
              <a:t>cùng</a:t>
            </a:r>
            <a:r>
              <a:rPr lang="en-US" sz="1100" dirty="0"/>
              <a:t> </a:t>
            </a:r>
            <a:r>
              <a:rPr lang="en-US" sz="1100" dirty="0" err="1"/>
              <a:t>xem</a:t>
            </a:r>
            <a:r>
              <a:rPr lang="en-US" sz="1100" dirty="0"/>
              <a:t> </a:t>
            </a:r>
            <a:r>
              <a:rPr lang="en-US" sz="1100" dirty="0" err="1"/>
              <a:t>xét</a:t>
            </a:r>
            <a:r>
              <a:rPr lang="en-US" sz="1100" dirty="0"/>
              <a:t> </a:t>
            </a:r>
            <a:r>
              <a:rPr lang="vi-VN" sz="1100" dirty="0"/>
              <a:t>Mô-đun chính sách truy xuất</a:t>
            </a:r>
            <a:r>
              <a:rPr lang="en-US" sz="1100" dirty="0"/>
              <a:t> </a:t>
            </a:r>
            <a:r>
              <a:rPr lang="en-US" sz="1100" dirty="0" err="1"/>
              <a:t>sẽ</a:t>
            </a:r>
            <a:r>
              <a:rPr lang="en-US" sz="1100" dirty="0"/>
              <a:t> </a:t>
            </a:r>
            <a:r>
              <a:rPr lang="en-US" sz="1100" dirty="0" err="1"/>
              <a:t>làm</a:t>
            </a:r>
            <a:r>
              <a:rPr lang="en-US" sz="1100" dirty="0"/>
              <a:t> </a:t>
            </a:r>
            <a:r>
              <a:rPr lang="en-US" sz="1100" dirty="0" err="1"/>
              <a:t>những</a:t>
            </a:r>
            <a:r>
              <a:rPr lang="en-US" sz="1100" dirty="0"/>
              <a:t> </a:t>
            </a:r>
            <a:r>
              <a:rPr lang="en-US" sz="1100" dirty="0" err="1"/>
              <a:t>gì</a:t>
            </a:r>
            <a:r>
              <a:rPr lang="vi-VN" sz="1100" dirty="0"/>
              <a:t>.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Với mỗi trạng thái chủ đề qi, mô-đun chính sách truy xuất thực hiện hai bước.</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Đầu tiên, nó dự đoán một phân phối xác suất u</a:t>
            </a:r>
            <a:r>
              <a:rPr lang="en-US" sz="1100" dirty="0" err="1"/>
              <a:t>i</a:t>
            </a:r>
            <a:r>
              <a:rPr lang="en-US" sz="1100" dirty="0"/>
              <a:t> </a:t>
            </a:r>
            <a:r>
              <a:rPr lang="en-US" sz="1100" dirty="0" err="1"/>
              <a:t>thuộc</a:t>
            </a:r>
            <a:r>
              <a:rPr lang="en-US" sz="1100" dirty="0"/>
              <a:t> tập </a:t>
            </a:r>
            <a:r>
              <a:rPr lang="en-US" sz="1100" dirty="0" err="1"/>
              <a:t>hợp</a:t>
            </a:r>
            <a:r>
              <a:rPr lang="en-US" sz="1100" dirty="0"/>
              <a:t> R{1+|T|}</a:t>
            </a:r>
            <a:r>
              <a:rPr lang="vi-VN" sz="1100" dirty="0"/>
              <a:t> qua các hành động tạo ra một câu mới và truy xuất từ các câu mẫu ứng cử viên </a:t>
            </a:r>
            <a:r>
              <a:rPr lang="en-US" sz="1100" dirty="0"/>
              <a:t>|T|</a:t>
            </a:r>
            <a:r>
              <a:rPr lang="vi-VN" sz="1100" dirty="0"/>
              <a:t>.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Dựa trên dự đoán của bước đầu tiên, nó kích hoạt các hành động khác nhau.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Nếu việc tạo tự động đạt được xác suất cao nhất, thì mô-đun tạo được kích hoạt để tạo ra một chuỗi các từ có điều kiện theo trạng thái chủ đề hiện tại (hàng thứ hai ở phía bên phải của Hình).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Nếu một mẫu trong T có xác suất cao nhất, nó sẽ được truy xuất từ cơ sở dữ liệu mẫu có sẵn và đóng vai trò là kết quả tạo của chủ đề câu hiện tại (hàng đầu tiên ở phía bên phải của Hình 2).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nhóm nghiên cứu dành chỉ số 0 để biểu thị xác suất chọn tự động tạo và số nguyên dương trong </a:t>
            </a:r>
            <a:r>
              <a:rPr lang="en-US" sz="1100" dirty="0" err="1"/>
              <a:t>khoảng</a:t>
            </a:r>
            <a:r>
              <a:rPr lang="en-US" sz="1100" dirty="0"/>
              <a:t> {1.|T|} </a:t>
            </a:r>
            <a:r>
              <a:rPr lang="vi-VN" sz="1100" dirty="0"/>
              <a:t>để lập chỉ mục xác suất chọn mẫu</a:t>
            </a:r>
            <a:r>
              <a:rPr lang="en-US" sz="1100" dirty="0"/>
              <a:t> </a:t>
            </a:r>
            <a:r>
              <a:rPr lang="vi-VN" sz="1100" dirty="0"/>
              <a:t>trong T. Bước đầu tiên được tham số hóa dưới dạng lớp được kết nối đầy đủ với kích hoạt Softmax</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Tại</a:t>
            </a:r>
            <a:r>
              <a:rPr lang="en-US" sz="1100" dirty="0"/>
              <a:t> </a:t>
            </a:r>
            <a:r>
              <a:rPr lang="en-US" sz="1100" dirty="0" err="1"/>
              <a:t>đó</a:t>
            </a:r>
            <a:r>
              <a:rPr lang="en-US" sz="1100" dirty="0"/>
              <a:t>, </a:t>
            </a:r>
            <a:r>
              <a:rPr lang="en-US" sz="1100" dirty="0" err="1"/>
              <a:t>W_u</a:t>
            </a:r>
            <a:r>
              <a:rPr lang="en-US" sz="1100" dirty="0"/>
              <a:t> </a:t>
            </a:r>
            <a:r>
              <a:rPr lang="en-US" sz="1100" dirty="0" err="1"/>
              <a:t>và</a:t>
            </a:r>
            <a:r>
              <a:rPr lang="en-US" sz="1100" dirty="0"/>
              <a:t> </a:t>
            </a:r>
            <a:r>
              <a:rPr lang="en-US" sz="1100" dirty="0" err="1"/>
              <a:t>b_u</a:t>
            </a:r>
            <a:r>
              <a:rPr lang="en-US" sz="1100" dirty="0"/>
              <a:t> là </a:t>
            </a:r>
            <a:r>
              <a:rPr lang="en-US" sz="1100" dirty="0" err="1"/>
              <a:t>các</a:t>
            </a:r>
            <a:r>
              <a:rPr lang="en-US" sz="1100" dirty="0"/>
              <a:t> </a:t>
            </a:r>
            <a:r>
              <a:rPr lang="en-US" sz="1100" dirty="0" err="1"/>
              <a:t>tham</a:t>
            </a:r>
            <a:r>
              <a:rPr lang="en-US" sz="1100" dirty="0"/>
              <a:t> </a:t>
            </a:r>
            <a:r>
              <a:rPr lang="en-US" sz="1100" dirty="0" err="1"/>
              <a:t>số</a:t>
            </a:r>
            <a:r>
              <a:rPr lang="en-US" sz="1100" dirty="0"/>
              <a:t> </a:t>
            </a:r>
            <a:r>
              <a:rPr lang="en-US" sz="1100" dirty="0" err="1"/>
              <a:t>mạng</a:t>
            </a:r>
            <a:r>
              <a:rPr lang="en-US" sz="1100" dirty="0"/>
              <a:t> </a:t>
            </a:r>
            <a:r>
              <a:rPr lang="en-US" sz="1100" dirty="0" err="1"/>
              <a:t>và</a:t>
            </a:r>
            <a:r>
              <a:rPr lang="en-US" sz="1100" dirty="0"/>
              <a:t> </a:t>
            </a:r>
            <a:r>
              <a:rPr lang="en-US" sz="1100" dirty="0" err="1"/>
              <a:t>kết</a:t>
            </a:r>
            <a:r>
              <a:rPr lang="en-US" sz="1100" dirty="0"/>
              <a:t> </a:t>
            </a:r>
            <a:r>
              <a:rPr lang="en-US" sz="1100" dirty="0" err="1"/>
              <a:t>quả</a:t>
            </a:r>
            <a:r>
              <a:rPr lang="en-US" sz="1100" dirty="0"/>
              <a:t> </a:t>
            </a:r>
            <a:r>
              <a:rPr lang="en-US" sz="1100" dirty="0" err="1"/>
              <a:t>m_i</a:t>
            </a:r>
            <a:r>
              <a:rPr lang="en-US" sz="1100" dirty="0"/>
              <a:t> là </a:t>
            </a:r>
            <a:r>
              <a:rPr lang="en-US" sz="1100" dirty="0" err="1"/>
              <a:t>chỉ</a:t>
            </a:r>
            <a:r>
              <a:rPr lang="en-US" sz="1100" dirty="0"/>
              <a:t> </a:t>
            </a:r>
            <a:r>
              <a:rPr lang="en-US" sz="1100" dirty="0" err="1"/>
              <a:t>số</a:t>
            </a:r>
            <a:r>
              <a:rPr lang="en-US" sz="1100" dirty="0"/>
              <a:t> </a:t>
            </a:r>
            <a:r>
              <a:rPr lang="en-US" sz="1100" dirty="0" err="1"/>
              <a:t>của</a:t>
            </a:r>
            <a:r>
              <a:rPr lang="en-US" sz="1100" dirty="0"/>
              <a:t> </a:t>
            </a:r>
            <a:r>
              <a:rPr lang="en-US" sz="1100" dirty="0" err="1"/>
              <a:t>xác</a:t>
            </a:r>
            <a:r>
              <a:rPr lang="en-US" sz="1100" dirty="0"/>
              <a:t> </a:t>
            </a:r>
            <a:r>
              <a:rPr lang="en-US" sz="1100" dirty="0" err="1"/>
              <a:t>suất</a:t>
            </a:r>
            <a:r>
              <a:rPr lang="en-US" sz="1100" dirty="0"/>
              <a:t> </a:t>
            </a:r>
            <a:r>
              <a:rPr lang="en-US" sz="1100" dirty="0" err="1"/>
              <a:t>cao</a:t>
            </a:r>
            <a:r>
              <a:rPr lang="en-US" sz="1100" dirty="0"/>
              <a:t> </a:t>
            </a:r>
            <a:r>
              <a:rPr lang="en-US" sz="1100" dirty="0" err="1"/>
              <a:t>nhất</a:t>
            </a:r>
            <a:r>
              <a:rPr lang="en-US" sz="1100" dirty="0"/>
              <a:t> </a:t>
            </a:r>
            <a:r>
              <a:rPr lang="en-US" sz="1100" dirty="0" err="1"/>
              <a:t>trong</a:t>
            </a:r>
            <a:r>
              <a:rPr lang="en-US" sz="1100" dirty="0"/>
              <a:t> </a:t>
            </a:r>
            <a:r>
              <a:rPr lang="en-US" sz="1100" dirty="0" err="1"/>
              <a:t>u_i</a:t>
            </a:r>
            <a:r>
              <a:rPr lang="en-US" sz="1100"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Phần thưởng mức câu</a:t>
            </a:r>
            <a:r>
              <a:rPr lang="en-US" sz="1100" dirty="0"/>
              <a:t> quay </a:t>
            </a:r>
            <a:r>
              <a:rPr lang="en-US" sz="1100" dirty="0" err="1"/>
              <a:t>về</a:t>
            </a:r>
            <a:r>
              <a:rPr lang="vi-VN" sz="1100" dirty="0"/>
              <a:t> cập nhật chính sách tương ứng của nó theo thuật toán REINFORCE </a:t>
            </a:r>
            <a:r>
              <a:rPr lang="en-US" sz="1100" dirty="0"/>
              <a:t>(</a:t>
            </a:r>
            <a:r>
              <a:rPr lang="en-US" sz="1100" dirty="0" err="1"/>
              <a:t>học</a:t>
            </a:r>
            <a:r>
              <a:rPr lang="en-US" sz="1100" dirty="0"/>
              <a:t> </a:t>
            </a:r>
            <a:r>
              <a:rPr lang="en-US" sz="1100" dirty="0" err="1"/>
              <a:t>tăng</a:t>
            </a:r>
            <a:r>
              <a:rPr lang="en-US" sz="1100" dirty="0"/>
              <a:t> </a:t>
            </a:r>
            <a:r>
              <a:rPr lang="en-US" sz="1100" dirty="0" err="1"/>
              <a:t>cường</a:t>
            </a:r>
            <a:r>
              <a:rPr lang="en-US" sz="1100" dirty="0"/>
              <a:t>)</a:t>
            </a:r>
            <a:endParaRPr lang="vi-VN"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228</a:t>
            </a:fld>
            <a:endParaRPr lang="en-US" dirty="0"/>
          </a:p>
        </p:txBody>
      </p:sp>
    </p:spTree>
    <p:extLst>
      <p:ext uri="{BB962C8B-B14F-4D97-AF65-F5344CB8AC3E}">
        <p14:creationId xmlns:p14="http://schemas.microsoft.com/office/powerpoint/2010/main" val="3622694342"/>
      </p:ext>
    </p:extLst>
  </p:cSld>
  <p:clrMapOvr>
    <a:masterClrMapping/>
  </p:clrMapOvr>
</p:notes>
</file>

<file path=ppt/notesSlides/notesSlide2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Kết quả đánh giá tự động trên CX-CHR (phần trên) và Bộ dữ liệu tia X IU (phần dưới).</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BLEU-n biểu thị số điểm BLEU sử dụng tối đa n-gram.</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229</a:t>
            </a:fld>
            <a:endParaRPr lang="en-US" dirty="0"/>
          </a:p>
        </p:txBody>
      </p:sp>
    </p:spTree>
    <p:extLst>
      <p:ext uri="{BB962C8B-B14F-4D97-AF65-F5344CB8AC3E}">
        <p14:creationId xmlns:p14="http://schemas.microsoft.com/office/powerpoint/2010/main" val="1703087577"/>
      </p:ext>
    </p:extLst>
  </p:cSld>
  <p:clrMapOvr>
    <a:masterClrMapping/>
  </p:clrMapOvr>
</p:notes>
</file>

<file path=ppt/notesSlides/notesSlide2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Cách tiếp cận của nhóm nghiên cứu là nỗ lực đầu tiên để kết nối kiến thức trước đây của con người và mạng lưới thần kinh tổng quát thông qua học tăng cường.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thử nghiệm cho thấy HRGR-Agent không chỉ đạt được hiệu suất cao nhất trên hai bộ dữ liệu báo cáo hình ảnh y tế, mà còn tạo ra các báo cáo mạnh mẽ có độ chính xác cao trong việc phát hiện các phát hiện bất thường về y tế và ưu tiên tốt nhất của con người.</a:t>
            </a:r>
          </a:p>
        </p:txBody>
      </p:sp>
      <p:sp>
        <p:nvSpPr>
          <p:cNvPr id="4" name="Slide Number Placeholder 3"/>
          <p:cNvSpPr>
            <a:spLocks noGrp="1"/>
          </p:cNvSpPr>
          <p:nvPr>
            <p:ph type="sldNum" sz="quarter" idx="5"/>
          </p:nvPr>
        </p:nvSpPr>
        <p:spPr/>
        <p:txBody>
          <a:bodyPr/>
          <a:lstStyle/>
          <a:p>
            <a:fld id="{22289C57-55D7-40A4-A101-E74FAC7A092B}" type="slidenum">
              <a:rPr lang="en-US" smtClean="0"/>
              <a:t>230</a:t>
            </a:fld>
            <a:endParaRPr lang="en-US" dirty="0"/>
          </a:p>
        </p:txBody>
      </p:sp>
    </p:spTree>
    <p:extLst>
      <p:ext uri="{BB962C8B-B14F-4D97-AF65-F5344CB8AC3E}">
        <p14:creationId xmlns:p14="http://schemas.microsoft.com/office/powerpoint/2010/main" val="611096786"/>
      </p:ext>
    </p:extLst>
  </p:cSld>
  <p:clrMapOvr>
    <a:masterClrMapping/>
  </p:clrMapOvr>
</p:notes>
</file>

<file path=ppt/notesSlides/notesSlide2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231</a:t>
            </a:fld>
            <a:endParaRPr lang="en-US" dirty="0"/>
          </a:p>
        </p:txBody>
      </p:sp>
    </p:spTree>
    <p:extLst>
      <p:ext uri="{BB962C8B-B14F-4D97-AF65-F5344CB8AC3E}">
        <p14:creationId xmlns:p14="http://schemas.microsoft.com/office/powerpoint/2010/main" val="135077504"/>
      </p:ext>
    </p:extLst>
  </p:cSld>
  <p:clrMapOvr>
    <a:masterClrMapping/>
  </p:clrMapOvr>
</p:notes>
</file>

<file path=ppt/notesSlides/notesSlide2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 một nhiệm vụ mới nổi của việc tạo văn bản dài để sử dụng thực tế, việc tạo báo cáo hình ảnh y tế (Li et al. 2018; Jing, Xie và Xing 2018) phải đáp ứng các giao thức quan trọng hơn và đảm bảo tính chính xác của việc sử dụng thuật ngữ y tế.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Như được hiển thị trong Hình, một báo cáo y tế bao gồm phần phát hiện mô tả các quan sát y tế chi tiết về cả các đặc điểm bình thường và bất thường, một câu ấn tượng hoặc kết luận chỉ ra quan sát y tế nổi bật nhất và các phần ngoại vi như thông tin và chỉ định của bệnh nhân.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số các phần này, phần phát hiện được coi là thành phần quan trọng nhất và dự kiến ​​sẽ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bao gồm nội dung về các khía cạnh chính có liên quan như kích thước tim, độ mờ của phổi và cấu trúc xương;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phát hiện chính xác mọi bất thường và hỗ trợ với các chi tiết như vị trí và hình dạng của bất thường;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mô tả các bệnh tiềm ẩn như tràn dịch, tràn khí màng phổi và đông đặc.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232</a:t>
            </a:fld>
            <a:endParaRPr lang="en-US" dirty="0"/>
          </a:p>
        </p:txBody>
      </p:sp>
    </p:spTree>
    <p:extLst>
      <p:ext uri="{BB962C8B-B14F-4D97-AF65-F5344CB8AC3E}">
        <p14:creationId xmlns:p14="http://schemas.microsoft.com/office/powerpoint/2010/main" val="2213009391"/>
      </p:ext>
    </p:extLst>
  </p:cSld>
  <p:clrMapOvr>
    <a:masterClrMapping/>
  </p:clrMapOvr>
</p:notes>
</file>

<file path=ppt/notesSlides/notesSlide2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Bản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vi-VN" sz="1800" dirty="0">
                <a:effectLst/>
                <a:latin typeface="Calibri" panose="020F0502020204030204" pitchFamily="34" charset="0"/>
                <a:ea typeface="Calibri" panose="020F0502020204030204" pitchFamily="34" charset="0"/>
                <a:cs typeface="Times New Roman" panose="02020603050405020304" pitchFamily="18" charset="0"/>
              </a:rPr>
              <a:t>xây dựng biểu đồ bất thường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vi-VN" sz="1800" dirty="0">
                <a:effectLst/>
                <a:latin typeface="Calibri" panose="020F0502020204030204" pitchFamily="34" charset="0"/>
                <a:ea typeface="Calibri" panose="020F0502020204030204" pitchFamily="34" charset="0"/>
                <a:cs typeface="Times New Roman" panose="02020603050405020304" pitchFamily="18" charset="0"/>
              </a:rPr>
              <a:t> diễn giải biểu đồ thành báo cáo</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233</a:t>
            </a:fld>
            <a:endParaRPr lang="en-US" dirty="0"/>
          </a:p>
        </p:txBody>
      </p:sp>
    </p:spTree>
    <p:extLst>
      <p:ext uri="{BB962C8B-B14F-4D97-AF65-F5344CB8AC3E}">
        <p14:creationId xmlns:p14="http://schemas.microsoft.com/office/powerpoint/2010/main" val="1692670180"/>
      </p:ext>
    </p:extLst>
  </p:cSld>
  <p:clrMapOvr>
    <a:masterClrMapping/>
  </p:clrMapOvr>
</p:notes>
</file>

<file path=ppt/notesSlides/notesSlide2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bắt chước quy trình này, nhóm nghiên cứu đề xuất xây dựng công thức viết báo cáo y tế dưới dạng quy trình mã hóa, truy xuất, diễn giải (KERP) dựa trên tri thức.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Cụ thể, trước tiên, KERP gọi mô-đun Mã hóa để chuyển đổi các đặc điểm trực quan của hình ảnh y tế thành biểu đồ bất thường trong đó mỗi nút biểu thị một bất thường lâm sàng có thể xảy ra được thiết kế bởi kiến ​​thức y khoa trước đó và các đặc điểm mô tả ngữ nghĩa của bất thường có thể quan sát được từ đầu vào trực quan ( ví dụ: bình thường hoặc bất thường, kích thước, vị trí).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Mối tương quan của các nút bất thường được mã hóa thêm dưới dạng trọng số cạnh của biểu đồ bất thường để mối quan hệ giữa các phát hiện bất thường khác nhau được xem xét khi đưa ra quyết định chẩn đoán lâm sàng.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Sau đó, KERP truy xuất một chuỗi các mẫu theo các bất thường được phát hiện thông qua mô-đun Truy xuất.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Các từ của các mẫu đã truy xuất được mở rộng thêm và được diễn giải thành một báo cáo bằng mô-đun Diễn giải giúp làm phong phú thêm các chi tiết của các mẫu và sửa thông tin sai lệch nếu có.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Vì hầu hết dữ liệu trong thế giới thực (ví dụ: hình ảnh, chuỗi mã thông báo văn bản, biểu đồ tri thức, bản đồ đặc trưng tích chập) có thể được biểu diễn dưới dạng biểu đồ, nhóm nghiên cứu tiếp tục đề xuất một đơn vị triển khai mới và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quát</a:t>
            </a:r>
            <a:r>
              <a:rPr lang="vi-VN" sz="1800" dirty="0">
                <a:effectLst/>
                <a:latin typeface="Calibri" panose="020F0502020204030204" pitchFamily="34" charset="0"/>
                <a:ea typeface="Calibri" panose="020F0502020204030204" pitchFamily="34" charset="0"/>
                <a:cs typeface="Times New Roman" panose="02020603050405020304" pitchFamily="18" charset="0"/>
              </a:rPr>
              <a:t>—Graph Transformer (GTR) chuyển đổi động giữa nhiều miền dữ liệu có cấu trúc đồ thị.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tiếp tục trang bị cho GTR cơ chế chú ý để học cấu trúc biểu đồ mạnh mẽ, cũng như kết hợp cấu trúc kiến ​​thức trước đó.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Bằng cách gọi GTR, KERP có thể chuyển đổi mạnh mẽ từ các đặc điểm trực quan thành biểu đồ bất thường (với mô-đun Mã hóa), sau đó sang chuỗi mẫu (với mô-đun Truy xuất) và cuối cùng thành chuỗi từ (với mô-đun Diễn giải).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234</a:t>
            </a:fld>
            <a:endParaRPr lang="en-US" dirty="0"/>
          </a:p>
        </p:txBody>
      </p:sp>
    </p:spTree>
    <p:extLst>
      <p:ext uri="{BB962C8B-B14F-4D97-AF65-F5344CB8AC3E}">
        <p14:creationId xmlns:p14="http://schemas.microsoft.com/office/powerpoint/2010/main" val="3015156172"/>
      </p:ext>
    </p:extLst>
  </p:cSld>
  <p:clrMapOvr>
    <a:masterClrMapping/>
  </p:clrMapOvr>
</p:notes>
</file>

<file path=ppt/notesSlides/notesSlide2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Trên</a:t>
            </a:r>
            <a:r>
              <a:rPr lang="en-US" sz="1100" dirty="0"/>
              <a:t> </a:t>
            </a:r>
            <a:r>
              <a:rPr lang="en-US" sz="1100" dirty="0" err="1"/>
              <a:t>đây</a:t>
            </a:r>
            <a:r>
              <a:rPr lang="en-US" sz="1100" dirty="0"/>
              <a:t> là </a:t>
            </a:r>
            <a:r>
              <a:rPr lang="en-US" sz="1100" dirty="0" err="1"/>
              <a:t>kiến</a:t>
            </a:r>
            <a:r>
              <a:rPr lang="en-US" sz="1100" dirty="0"/>
              <a:t> </a:t>
            </a:r>
            <a:r>
              <a:rPr lang="en-US" sz="1100" dirty="0" err="1"/>
              <a:t>trúc</a:t>
            </a:r>
            <a:r>
              <a:rPr lang="en-US" sz="1100" dirty="0"/>
              <a:t> </a:t>
            </a:r>
            <a:r>
              <a:rPr lang="en-US" sz="1100" dirty="0" err="1"/>
              <a:t>của</a:t>
            </a:r>
            <a:r>
              <a:rPr lang="en-US" sz="1100" dirty="0"/>
              <a:t> Graph Transformer.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GTR </a:t>
            </a:r>
            <a:r>
              <a:rPr lang="en-US" sz="1100" dirty="0" err="1"/>
              <a:t>phát</a:t>
            </a:r>
            <a:r>
              <a:rPr lang="en-US" sz="1100" dirty="0"/>
              <a:t> </a:t>
            </a:r>
            <a:r>
              <a:rPr lang="en-US" sz="1100" dirty="0" err="1"/>
              <a:t>triển</a:t>
            </a:r>
            <a:r>
              <a:rPr lang="en-US" sz="1100" dirty="0"/>
              <a:t> </a:t>
            </a:r>
            <a:r>
              <a:rPr lang="en-US" sz="1100" dirty="0" err="1"/>
              <a:t>biểu</a:t>
            </a:r>
            <a:r>
              <a:rPr lang="en-US" sz="1100" dirty="0"/>
              <a:t> </a:t>
            </a:r>
            <a:r>
              <a:rPr lang="en-US" sz="1100" dirty="0" err="1"/>
              <a:t>đồ</a:t>
            </a:r>
            <a:r>
              <a:rPr lang="en-US" sz="1100" dirty="0"/>
              <a:t> </a:t>
            </a:r>
            <a:r>
              <a:rPr lang="en-US" sz="1100" dirty="0" err="1"/>
              <a:t>mục</a:t>
            </a:r>
            <a:r>
              <a:rPr lang="en-US" sz="1100" dirty="0"/>
              <a:t> </a:t>
            </a:r>
            <a:r>
              <a:rPr lang="en-US" sz="1100" dirty="0" err="1"/>
              <a:t>tiêu</a:t>
            </a:r>
            <a:r>
              <a:rPr lang="en-US" sz="1100" dirty="0"/>
              <a:t> </a:t>
            </a:r>
            <a:r>
              <a:rPr lang="en-US" sz="1100" dirty="0" err="1"/>
              <a:t>bằng</a:t>
            </a:r>
            <a:r>
              <a:rPr lang="en-US" sz="1100" dirty="0"/>
              <a:t> </a:t>
            </a:r>
            <a:r>
              <a:rPr lang="en-US" sz="1100" dirty="0" err="1"/>
              <a:t>cách</a:t>
            </a:r>
            <a:r>
              <a:rPr lang="en-US" sz="1100" dirty="0"/>
              <a:t> </a:t>
            </a:r>
            <a:r>
              <a:rPr lang="en-US" sz="1100" dirty="0" err="1"/>
              <a:t>thực</a:t>
            </a:r>
            <a:r>
              <a:rPr lang="en-US" sz="1100" dirty="0"/>
              <a:t> </a:t>
            </a:r>
            <a:r>
              <a:rPr lang="en-US" sz="1100" dirty="0" err="1"/>
              <a:t>hiện</a:t>
            </a:r>
            <a:r>
              <a:rPr lang="en-US" sz="1100" dirty="0"/>
              <a:t> </a:t>
            </a:r>
            <a:r>
              <a:rPr lang="en-US" sz="1100" dirty="0" err="1"/>
              <a:t>lặp</a:t>
            </a:r>
            <a:r>
              <a:rPr lang="en-US" sz="1100" dirty="0"/>
              <a:t> </a:t>
            </a:r>
            <a:r>
              <a:rPr lang="en-US" sz="1100" dirty="0" err="1"/>
              <a:t>lại</a:t>
            </a:r>
            <a:r>
              <a:rPr lang="en-US" sz="1100" dirty="0"/>
              <a:t> </a:t>
            </a:r>
            <a:r>
              <a:rPr lang="en-US" sz="1100" dirty="0" err="1"/>
              <a:t>Chú</a:t>
            </a:r>
            <a:r>
              <a:rPr lang="en-US" sz="1100" dirty="0"/>
              <a:t> ý </a:t>
            </a:r>
            <a:r>
              <a:rPr lang="en-US" sz="1100" dirty="0" err="1"/>
              <a:t>nguồn</a:t>
            </a:r>
            <a:r>
              <a:rPr lang="en-US" sz="1100" dirty="0"/>
              <a:t> </a:t>
            </a:r>
            <a:r>
              <a:rPr lang="en-US" sz="1100" dirty="0" err="1"/>
              <a:t>trên</a:t>
            </a:r>
            <a:r>
              <a:rPr lang="en-US" sz="1100" dirty="0"/>
              <a:t> </a:t>
            </a:r>
            <a:r>
              <a:rPr lang="en-US" sz="1100" dirty="0" err="1"/>
              <a:t>biểu</a:t>
            </a:r>
            <a:r>
              <a:rPr lang="en-US" sz="1100" dirty="0"/>
              <a:t> </a:t>
            </a:r>
            <a:r>
              <a:rPr lang="en-US" sz="1100" dirty="0" err="1"/>
              <a:t>đồ</a:t>
            </a:r>
            <a:r>
              <a:rPr lang="en-US" sz="1100" dirty="0"/>
              <a:t> </a:t>
            </a:r>
            <a:r>
              <a:rPr lang="en-US" sz="1100" dirty="0" err="1"/>
              <a:t>nguồn</a:t>
            </a:r>
            <a:r>
              <a:rPr lang="en-US" sz="1100" dirty="0"/>
              <a:t> </a:t>
            </a:r>
            <a:r>
              <a:rPr lang="en-US" sz="1100" dirty="0" err="1"/>
              <a:t>và</a:t>
            </a:r>
            <a:r>
              <a:rPr lang="en-US" sz="1100" dirty="0"/>
              <a:t> </a:t>
            </a:r>
            <a:r>
              <a:rPr lang="en-US" sz="1100" dirty="0" err="1"/>
              <a:t>Tự</a:t>
            </a:r>
            <a:r>
              <a:rPr lang="en-US" sz="1100" dirty="0"/>
              <a:t> </a:t>
            </a:r>
            <a:r>
              <a:rPr lang="en-US" sz="1100" dirty="0" err="1"/>
              <a:t>chú</a:t>
            </a:r>
            <a:r>
              <a:rPr lang="en-US" sz="1100" dirty="0"/>
              <a:t> ý </a:t>
            </a:r>
            <a:r>
              <a:rPr lang="en-US" sz="1100" dirty="0" err="1"/>
              <a:t>trên</a:t>
            </a:r>
            <a:r>
              <a:rPr lang="en-US" sz="1100" dirty="0"/>
              <a:t> </a:t>
            </a:r>
            <a:r>
              <a:rPr lang="en-US" sz="1100" dirty="0" err="1"/>
              <a:t>chính</a:t>
            </a:r>
            <a:r>
              <a:rPr lang="en-US" sz="1100" dirty="0"/>
              <a:t> </a:t>
            </a:r>
            <a:r>
              <a:rPr lang="en-US" sz="1100" dirty="0" err="1"/>
              <a:t>nó</a:t>
            </a:r>
            <a:r>
              <a:rPr lang="en-US" sz="1100"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Độ</a:t>
            </a:r>
            <a:r>
              <a:rPr lang="en-US" sz="1100" dirty="0"/>
              <a:t> </a:t>
            </a:r>
            <a:r>
              <a:rPr lang="en-US" sz="1100" dirty="0" err="1"/>
              <a:t>tối</a:t>
            </a:r>
            <a:r>
              <a:rPr lang="en-US" sz="1100" dirty="0"/>
              <a:t> </a:t>
            </a:r>
            <a:r>
              <a:rPr lang="en-US" sz="1100" dirty="0" err="1"/>
              <a:t>màu</a:t>
            </a:r>
            <a:r>
              <a:rPr lang="en-US" sz="1100" dirty="0"/>
              <a:t> </a:t>
            </a:r>
            <a:r>
              <a:rPr lang="en-US" sz="1100" dirty="0" err="1"/>
              <a:t>của</a:t>
            </a:r>
            <a:r>
              <a:rPr lang="en-US" sz="1100" dirty="0"/>
              <a:t> </a:t>
            </a:r>
            <a:r>
              <a:rPr lang="en-US" sz="1100" dirty="0" err="1"/>
              <a:t>mỗi</a:t>
            </a:r>
            <a:r>
              <a:rPr lang="en-US" sz="1100" dirty="0"/>
              <a:t> </a:t>
            </a:r>
            <a:r>
              <a:rPr lang="en-US" sz="1100" dirty="0" err="1"/>
              <a:t>nút</a:t>
            </a:r>
            <a:r>
              <a:rPr lang="en-US" sz="1100" dirty="0"/>
              <a:t> </a:t>
            </a:r>
            <a:r>
              <a:rPr lang="en-US" sz="1100" dirty="0" err="1"/>
              <a:t>biểu</a:t>
            </a:r>
            <a:r>
              <a:rPr lang="en-US" sz="1100" dirty="0"/>
              <a:t> </a:t>
            </a:r>
            <a:r>
              <a:rPr lang="en-US" sz="1100" dirty="0" err="1"/>
              <a:t>đồ</a:t>
            </a:r>
            <a:r>
              <a:rPr lang="en-US" sz="1100" dirty="0"/>
              <a:t> </a:t>
            </a:r>
            <a:r>
              <a:rPr lang="en-US" sz="1100" dirty="0" err="1"/>
              <a:t>biểu</a:t>
            </a:r>
            <a:r>
              <a:rPr lang="en-US" sz="1100" dirty="0"/>
              <a:t> </a:t>
            </a:r>
            <a:r>
              <a:rPr lang="en-US" sz="1100" dirty="0" err="1"/>
              <a:t>thị</a:t>
            </a:r>
            <a:r>
              <a:rPr lang="en-US" sz="1100" dirty="0"/>
              <a:t> </a:t>
            </a:r>
            <a:r>
              <a:rPr lang="en-US" sz="1100" dirty="0" err="1"/>
              <a:t>mức</a:t>
            </a:r>
            <a:r>
              <a:rPr lang="en-US" sz="1100" dirty="0"/>
              <a:t> </a:t>
            </a:r>
            <a:r>
              <a:rPr lang="en-US" sz="1100" dirty="0" err="1"/>
              <a:t>độ</a:t>
            </a:r>
            <a:r>
              <a:rPr lang="en-US" sz="1100" dirty="0"/>
              <a:t> </a:t>
            </a:r>
            <a:r>
              <a:rPr lang="en-US" sz="1100" dirty="0" err="1"/>
              <a:t>chú</a:t>
            </a:r>
            <a:r>
              <a:rPr lang="en-US" sz="1100" dirty="0"/>
              <a:t> ý </a:t>
            </a:r>
            <a:r>
              <a:rPr lang="en-US" sz="1100" dirty="0" err="1"/>
              <a:t>của</a:t>
            </a:r>
            <a:r>
              <a:rPr lang="en-US" sz="1100" dirty="0"/>
              <a:t> </a:t>
            </a:r>
            <a:r>
              <a:rPr lang="en-US" sz="1100" dirty="0" err="1"/>
              <a:t>nút</a:t>
            </a:r>
            <a:r>
              <a:rPr lang="en-US" sz="1100" dirty="0"/>
              <a:t> </a:t>
            </a:r>
            <a:r>
              <a:rPr lang="en-US" sz="1100" dirty="0" err="1"/>
              <a:t>mục</a:t>
            </a:r>
            <a:r>
              <a:rPr lang="en-US" sz="1100" dirty="0"/>
              <a:t> </a:t>
            </a:r>
            <a:r>
              <a:rPr lang="en-US" sz="1100" dirty="0" err="1"/>
              <a:t>tiêu</a:t>
            </a:r>
            <a:r>
              <a:rPr lang="en-US" sz="1100"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235</a:t>
            </a:fld>
            <a:endParaRPr lang="en-US" dirty="0"/>
          </a:p>
        </p:txBody>
      </p:sp>
    </p:spTree>
    <p:extLst>
      <p:ext uri="{BB962C8B-B14F-4D97-AF65-F5344CB8AC3E}">
        <p14:creationId xmlns:p14="http://schemas.microsoft.com/office/powerpoint/2010/main" val="4158061366"/>
      </p:ext>
    </p:extLst>
  </p:cSld>
  <p:clrMapOvr>
    <a:masterClrMapping/>
  </p:clrMapOvr>
</p:notes>
</file>

<file path=ppt/notesSlides/notesSlide2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Kiến trúc của KERP. Đầu tiên, các đặc điểm hình ảnh được trích xuất từ CNN và được mã hóa thêm dưới dạng biểu đồ bất thường thông qua Encode GTRi2g.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Retrieve GTRg2s giải mã biểu đồ bất thường dưới dạng chuỗi mẫu, sau đó các từ trong đó được truy xuất và diễn giải bởi Paraphrase GTRgs2s dưới dạng báo cáo được tạo.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Đồng thời, GTRg2g giải mã biểu đồ bất thường dưới dạng biểu đồ bệnh và dự đoán các loại bệnh thông qua các lớp phân loại bổ sung. </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236</a:t>
            </a:fld>
            <a:endParaRPr lang="en-US" dirty="0"/>
          </a:p>
        </p:txBody>
      </p:sp>
    </p:spTree>
    <p:extLst>
      <p:ext uri="{BB962C8B-B14F-4D97-AF65-F5344CB8AC3E}">
        <p14:creationId xmlns:p14="http://schemas.microsoft.com/office/powerpoint/2010/main" val="26062587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"happy"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"very"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BRNN.</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509357194"/>
      </p:ext>
    </p:extLst>
  </p:cSld>
  <p:clrMapOvr>
    <a:masterClrMapping/>
  </p:clrMapOvr>
</p:notes>
</file>

<file path=ppt/notesSlides/notesSlide2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Trong biểu đồ bất thường, các giá trị bên trong dấu ngoặc đơn là xác suất của các nút tương ứng được dự đoán bởi các lớp phân loại bổ sung lấy các đặc điểm ngữ nghĩa tiềm ẩn của các nút làm đầu vào.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Các giá trị dọc theo mũi tên chỉ hướng biểu thị điểm chú ý của các nút nguồn trên targ</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237</a:t>
            </a:fld>
            <a:endParaRPr lang="en-US" dirty="0"/>
          </a:p>
        </p:txBody>
      </p:sp>
    </p:spTree>
    <p:extLst>
      <p:ext uri="{BB962C8B-B14F-4D97-AF65-F5344CB8AC3E}">
        <p14:creationId xmlns:p14="http://schemas.microsoft.com/office/powerpoint/2010/main" val="541364551"/>
      </p:ext>
    </p:extLst>
  </p:cSld>
  <p:clrMapOvr>
    <a:masterClrMapping/>
  </p:clrMapOvr>
</p:notes>
</file>

<file path=ppt/notesSlides/notesSlide2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Đánh giá tự động và con người trên IU X-Ray (phần trên) và tập dữ liệu CX-CHR (phần dưới) so với CNNRNN (Vinyals et al. 2015), LRCN (Donahue et al. 2015), AdaAtt (Lu et al. 2017) , Att2in (Rennie và cộng sự 2017), CoAtt (Jing, Xie và Xing 2018) và HRGR-Agent (Li và cộng sự 2018). * biểu thị đào tạo lại và đánh giá về phân chia dữ liệu của nhóm nghiên cứu.</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238</a:t>
            </a:fld>
            <a:endParaRPr lang="en-US" dirty="0"/>
          </a:p>
        </p:txBody>
      </p:sp>
    </p:spTree>
    <p:extLst>
      <p:ext uri="{BB962C8B-B14F-4D97-AF65-F5344CB8AC3E}">
        <p14:creationId xmlns:p14="http://schemas.microsoft.com/office/powerpoint/2010/main" val="2796149149"/>
      </p:ext>
    </p:extLst>
  </p:cSld>
  <p:clrMapOvr>
    <a:masterClrMapping/>
  </p:clrMapOvr>
</p:notes>
</file>

<file path=ppt/notesSlides/notesSlide2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Trực quan hóa kết quả của KERP trên bộ dữ liệu X-Ray của IU.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Văn bản in đậm cho biết sự liên kết giữa văn bản được tạo và báo cáo sự thật cơ bản.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Văn bản được gạch chân cho biết sự tương ứng của văn bản được tạo (mô tả cụ thể về vị trí) với các bản đồ chú ý được trực quan hóa (của chế độ xem thứ nhất/chính diện hoặc thứ hai/bên).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Trong biểu đồ bất thường, các giá trị bên trong dấu ngoặc đơn là xác suất dự đoán của các nút tương ứng. </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1100" dirty="0"/>
              <a:t>nhóm nghiên cứu chọn các cạnh có điểm chú ý lớn hơn hoặc bằng 0,05 hoặc cao nhất từ các nút lân cận đến từng nút và trực quan hóa điểm chú ý dọc theo các mũi tên được chỉ dẫn.</a:t>
            </a: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1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err="1"/>
              <a:t>Vẫn</a:t>
            </a:r>
            <a:r>
              <a:rPr lang="en-US" sz="1100" dirty="0"/>
              <a:t> </a:t>
            </a:r>
            <a:r>
              <a:rPr lang="en-US" sz="1100" dirty="0" err="1"/>
              <a:t>còn</a:t>
            </a:r>
            <a:r>
              <a:rPr lang="en-US" sz="1100" dirty="0"/>
              <a:t> </a:t>
            </a:r>
            <a:r>
              <a:rPr lang="en-US" sz="1100" dirty="0" err="1"/>
              <a:t>một</a:t>
            </a:r>
            <a:r>
              <a:rPr lang="en-US" sz="1100" dirty="0"/>
              <a:t> </a:t>
            </a:r>
            <a:r>
              <a:rPr lang="en-US" sz="1100" dirty="0" err="1"/>
              <a:t>mô</a:t>
            </a:r>
            <a:r>
              <a:rPr lang="en-US" sz="1100" dirty="0"/>
              <a:t> </a:t>
            </a:r>
            <a:r>
              <a:rPr lang="en-US" sz="1100" dirty="0" err="1"/>
              <a:t>hình</a:t>
            </a:r>
            <a:r>
              <a:rPr lang="en-US" sz="1100" dirty="0"/>
              <a:t> </a:t>
            </a:r>
            <a:r>
              <a:rPr lang="en-US" sz="1100" dirty="0" err="1"/>
              <a:t>cuối</a:t>
            </a:r>
            <a:r>
              <a:rPr lang="en-US" sz="1100" dirty="0"/>
              <a:t> </a:t>
            </a:r>
            <a:r>
              <a:rPr lang="en-US" sz="1100" dirty="0" err="1"/>
              <a:t>của</a:t>
            </a:r>
            <a:r>
              <a:rPr lang="en-US" sz="1100" dirty="0"/>
              <a:t> </a:t>
            </a:r>
            <a:r>
              <a:rPr lang="en-US" sz="1100" dirty="0" err="1"/>
              <a:t>phần</a:t>
            </a:r>
            <a:r>
              <a:rPr lang="en-US" sz="1100" dirty="0"/>
              <a:t> </a:t>
            </a:r>
            <a:r>
              <a:rPr lang="en-US" sz="1100" dirty="0" err="1"/>
              <a:t>này</a:t>
            </a:r>
            <a:r>
              <a:rPr lang="en-US" sz="1100" dirty="0"/>
              <a:t> là </a:t>
            </a:r>
            <a:r>
              <a:rPr lang="en-US" sz="1100" dirty="0" err="1"/>
              <a:t>MedWriting</a:t>
            </a:r>
            <a:r>
              <a:rPr lang="en-US" sz="1100" dirty="0"/>
              <a:t>, </a:t>
            </a:r>
            <a:r>
              <a:rPr lang="en-US" sz="1100" dirty="0" err="1"/>
              <a:t>nhưng</a:t>
            </a:r>
            <a:r>
              <a:rPr lang="en-US" sz="1100" dirty="0"/>
              <a:t> </a:t>
            </a:r>
            <a:r>
              <a:rPr lang="en-US" sz="1100" dirty="0" err="1"/>
              <a:t>mà</a:t>
            </a:r>
            <a:r>
              <a:rPr lang="en-US" sz="1100" dirty="0"/>
              <a:t> </a:t>
            </a:r>
            <a:r>
              <a:rPr lang="en-US" sz="1100" dirty="0" err="1"/>
              <a:t>em</a:t>
            </a:r>
            <a:r>
              <a:rPr lang="en-US" sz="1100" dirty="0"/>
              <a:t> </a:t>
            </a:r>
            <a:r>
              <a:rPr lang="en-US" sz="1100" dirty="0" err="1"/>
              <a:t>không</a:t>
            </a:r>
            <a:r>
              <a:rPr lang="en-US" sz="1100" dirty="0"/>
              <a:t> </a:t>
            </a:r>
            <a:r>
              <a:rPr lang="en-US" sz="1100" dirty="0" err="1"/>
              <a:t>được</a:t>
            </a:r>
            <a:r>
              <a:rPr lang="en-US" sz="1100" dirty="0"/>
              <a:t> </a:t>
            </a:r>
            <a:r>
              <a:rPr lang="en-US" sz="1100" dirty="0" err="1"/>
              <a:t>truy</a:t>
            </a:r>
            <a:r>
              <a:rPr lang="en-US" sz="1100" dirty="0"/>
              <a:t> </a:t>
            </a:r>
            <a:r>
              <a:rPr lang="en-US" sz="1100" dirty="0" err="1"/>
              <a:t>cập</a:t>
            </a:r>
            <a:r>
              <a:rPr lang="en-US" sz="1100" dirty="0"/>
              <a:t> </a:t>
            </a:r>
            <a:r>
              <a:rPr lang="en-US" sz="1100" dirty="0" err="1"/>
              <a:t>vào</a:t>
            </a:r>
            <a:r>
              <a:rPr lang="en-US" sz="1100" dirty="0"/>
              <a:t> </a:t>
            </a:r>
            <a:r>
              <a:rPr lang="en-US" sz="1100" dirty="0" err="1"/>
              <a:t>tài</a:t>
            </a:r>
            <a:r>
              <a:rPr lang="en-US" sz="1100" dirty="0"/>
              <a:t> </a:t>
            </a:r>
            <a:r>
              <a:rPr lang="en-US" sz="1100" dirty="0" err="1"/>
              <a:t>liệu</a:t>
            </a:r>
            <a:r>
              <a:rPr lang="en-US" sz="1100" dirty="0"/>
              <a:t> </a:t>
            </a:r>
            <a:r>
              <a:rPr lang="en-US" sz="1100" dirty="0" err="1"/>
              <a:t>nên</a:t>
            </a:r>
            <a:r>
              <a:rPr lang="en-US" sz="1100" dirty="0"/>
              <a:t> </a:t>
            </a:r>
            <a:r>
              <a:rPr lang="en-US" sz="1100" dirty="0" err="1"/>
              <a:t>em</a:t>
            </a:r>
            <a:r>
              <a:rPr lang="en-US" sz="1100" dirty="0"/>
              <a:t> </a:t>
            </a:r>
            <a:r>
              <a:rPr lang="en-US" sz="1100" dirty="0" err="1"/>
              <a:t>không</a:t>
            </a:r>
            <a:r>
              <a:rPr lang="en-US" sz="1100" dirty="0"/>
              <a:t> </a:t>
            </a:r>
            <a:r>
              <a:rPr lang="en-US" sz="1100" dirty="0" err="1"/>
              <a:t>đủ</a:t>
            </a:r>
            <a:r>
              <a:rPr lang="en-US" sz="1100" dirty="0"/>
              <a:t> </a:t>
            </a:r>
            <a:r>
              <a:rPr lang="en-US" sz="1100" dirty="0" err="1"/>
              <a:t>kiến</a:t>
            </a:r>
            <a:r>
              <a:rPr lang="en-US" sz="1100" dirty="0"/>
              <a:t> </a:t>
            </a:r>
            <a:r>
              <a:rPr lang="en-US" sz="1100" dirty="0" err="1"/>
              <a:t>thức</a:t>
            </a:r>
            <a:r>
              <a:rPr lang="en-US" sz="1100" dirty="0"/>
              <a:t> </a:t>
            </a:r>
            <a:r>
              <a:rPr lang="en-US" sz="1100" dirty="0" err="1"/>
              <a:t>để</a:t>
            </a:r>
            <a:r>
              <a:rPr lang="en-US" sz="1100" dirty="0"/>
              <a:t> </a:t>
            </a:r>
            <a:r>
              <a:rPr lang="en-US" sz="1100" dirty="0" err="1"/>
              <a:t>trình</a:t>
            </a:r>
            <a:r>
              <a:rPr lang="en-US" sz="1100" dirty="0"/>
              <a:t> </a:t>
            </a:r>
            <a:r>
              <a:rPr lang="en-US" sz="1100" dirty="0" err="1"/>
              <a:t>bày</a:t>
            </a:r>
            <a:r>
              <a:rPr lang="en-US" sz="1100" dirty="0"/>
              <a:t> ạ.</a:t>
            </a:r>
          </a:p>
        </p:txBody>
      </p:sp>
      <p:sp>
        <p:nvSpPr>
          <p:cNvPr id="4" name="Slide Number Placeholder 3"/>
          <p:cNvSpPr>
            <a:spLocks noGrp="1"/>
          </p:cNvSpPr>
          <p:nvPr>
            <p:ph type="sldNum" sz="quarter" idx="5"/>
          </p:nvPr>
        </p:nvSpPr>
        <p:spPr/>
        <p:txBody>
          <a:bodyPr/>
          <a:lstStyle/>
          <a:p>
            <a:fld id="{22289C57-55D7-40A4-A101-E74FAC7A092B}" type="slidenum">
              <a:rPr lang="en-US" smtClean="0"/>
              <a:t>239</a:t>
            </a:fld>
            <a:endParaRPr lang="en-US" dirty="0"/>
          </a:p>
        </p:txBody>
      </p:sp>
    </p:spTree>
    <p:extLst>
      <p:ext uri="{BB962C8B-B14F-4D97-AF65-F5344CB8AC3E}">
        <p14:creationId xmlns:p14="http://schemas.microsoft.com/office/powerpoint/2010/main" val="2710000882"/>
      </p:ext>
    </p:extLst>
  </p:cSld>
  <p:clrMapOvr>
    <a:masterClrMapping/>
  </p:clrMapOvr>
</p:notes>
</file>

<file path=ppt/notesSlides/notesSlide2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en-US" dirty="0" err="1"/>
              <a:t>Chúng</a:t>
            </a:r>
            <a:r>
              <a:rPr lang="en-US" dirty="0"/>
              <a:t> ta có </a:t>
            </a:r>
            <a:r>
              <a:rPr lang="en-US" dirty="0" err="1"/>
              <a:t>thể</a:t>
            </a:r>
            <a:r>
              <a:rPr lang="en-US" dirty="0"/>
              <a:t> </a:t>
            </a:r>
            <a:r>
              <a:rPr lang="en-US" dirty="0" err="1"/>
              <a:t>dự</a:t>
            </a:r>
            <a:r>
              <a:rPr lang="en-US" dirty="0"/>
              <a:t> </a:t>
            </a:r>
            <a:r>
              <a:rPr lang="en-US" dirty="0" err="1"/>
              <a:t>đoán</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thử</a:t>
            </a:r>
            <a:r>
              <a:rPr lang="en-US" dirty="0"/>
              <a:t> </a:t>
            </a:r>
            <a:r>
              <a:rPr lang="en-US" dirty="0" err="1"/>
              <a:t>nghiệm</a:t>
            </a:r>
            <a:r>
              <a:rPr lang="en-US" dirty="0"/>
              <a:t> </a:t>
            </a:r>
            <a:r>
              <a:rPr lang="en-US" dirty="0" err="1"/>
              <a:t>lâm</a:t>
            </a:r>
            <a:r>
              <a:rPr lang="en-US" dirty="0"/>
              <a:t> </a:t>
            </a:r>
            <a:r>
              <a:rPr lang="en-US" dirty="0" err="1"/>
              <a:t>sàng</a:t>
            </a:r>
            <a:r>
              <a:rPr lang="en-US" dirty="0"/>
              <a:t> </a:t>
            </a:r>
            <a:r>
              <a:rPr lang="en-US" dirty="0" err="1"/>
              <a:t>không</a:t>
            </a:r>
            <a:r>
              <a:rPr lang="en-US" dirty="0"/>
              <a:t>?</a:t>
            </a:r>
          </a:p>
          <a:p>
            <a:pPr algn="l"/>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tìm</a:t>
            </a:r>
            <a:r>
              <a:rPr lang="en-US" dirty="0"/>
              <a:t> </a:t>
            </a:r>
            <a:r>
              <a:rPr lang="en-US" dirty="0" err="1"/>
              <a:t>bác</a:t>
            </a:r>
            <a:r>
              <a:rPr lang="en-US" dirty="0"/>
              <a:t> </a:t>
            </a:r>
            <a:r>
              <a:rPr lang="en-US" dirty="0" err="1"/>
              <a:t>sĩ</a:t>
            </a:r>
            <a:r>
              <a:rPr lang="en-US" dirty="0"/>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240</a:t>
            </a:fld>
            <a:endParaRPr lang="en-US" dirty="0"/>
          </a:p>
        </p:txBody>
      </p:sp>
    </p:spTree>
    <p:extLst>
      <p:ext uri="{BB962C8B-B14F-4D97-AF65-F5344CB8AC3E}">
        <p14:creationId xmlns:p14="http://schemas.microsoft.com/office/powerpoint/2010/main" val="3287523386"/>
      </p:ext>
    </p:extLst>
  </p:cSld>
  <p:clrMapOvr>
    <a:masterClrMapping/>
  </p:clrMapOvr>
</p:notes>
</file>

<file path=ppt/notesSlides/notesSlide2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 Một loại dữ liệu chuỗi chiều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Thủ tục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Chẩn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Thuốc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Thử nghiệm lâm sàng: Dữ liệu văn bản phi cấu trúc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Tiêu chí lựa chọn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 Tiêu chí loại trừ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241</a:t>
            </a:fld>
            <a:endParaRPr lang="en-US" dirty="0"/>
          </a:p>
        </p:txBody>
      </p:sp>
    </p:spTree>
    <p:extLst>
      <p:ext uri="{BB962C8B-B14F-4D97-AF65-F5344CB8AC3E}">
        <p14:creationId xmlns:p14="http://schemas.microsoft.com/office/powerpoint/2010/main" val="1110706533"/>
      </p:ext>
    </p:extLst>
  </p:cSld>
  <p:clrMapOvr>
    <a:masterClrMapping/>
  </p:clrMapOvr>
</p:notes>
</file>

<file path=ppt/notesSlides/notesSlide2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Khái niệm y tế đa hạt. Các EC phi cấu trúc thường mã hóa các khái niệm bệnh tổng quát hơn do biểu hiện bệnh không đồng nhất [11], trong khi EHR bệnh nhân có cấu trúc thường biểu thị tình trạng bệnh nhân bằng cách sử dụng các mã y tế cụ thể hơn.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Ví dụ, một bệnh nhân bị dính màng phổi-màng ngoài tim trên dữ liệu EHR có thể được tuyển dụng vào một thử nghiệm đòi hỏi các bệnh tim mạch tổng quát hơn. Việc khớp các khái niệm y tế với độ chi tiết không đồng nhất trong các phương thức dữ liệu khác nhau là không cần thiết.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Mối quan hệ nhiều-nhiều giữa bệnh nhân và thử nghiệm. Trên thực tế, mỗi bệnh nhân có thể đăng ký nhiều hơn một thử nghiệm và ngược lại. Vì mỗi thử nghiệm thường tập trung vào một số bệnh nhất định, khoảng cách ngữ nghĩa giữa các thử nghiệm thậm chí cả EC có thể lớn. Tuy nhiên, tất cả các công việc hiện có đều sắp xếp việc nhúng bệnh nhân vào các lần nhúng thử nghiệm khác nhau, điều này có thể gây nhầm lẫn cho chức năng nhúng và dẫn đến kết quả đối sánh kém hơn.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Xử lý tiêu chí bao gồm/loại trừ rõ ràng. Các EC dùng thử bao gồm các tiêu chí bao gồm và loại trừ. Họ mô tả những gì được mong muốn và không mong muốn từ các bệnh nhân mục tiêu. Các phương pháp hiện tại không phân biệt rõ ràng hai tiêu chí này, điều này có thể ảnh hưởng đáng kể đến độ chính xác đối sánh</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242</a:t>
            </a:fld>
            <a:endParaRPr lang="en-US" dirty="0"/>
          </a:p>
        </p:txBody>
      </p:sp>
    </p:spTree>
    <p:extLst>
      <p:ext uri="{BB962C8B-B14F-4D97-AF65-F5344CB8AC3E}">
        <p14:creationId xmlns:p14="http://schemas.microsoft.com/office/powerpoint/2010/main" val="2185230571"/>
      </p:ext>
    </p:extLst>
  </p:cSld>
  <p:clrMapOvr>
    <a:masterClrMapping/>
  </p:clrMapOvr>
</p:notes>
</file>

<file path=ppt/notesSlides/notesSlide2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Nhúng khái niệm y tế đa chi tiết được hướng dẫn phân loại. Để phù hợp với các khái niệm y tế về mức độ chi tiết không đồng nhất, nhóm nghiên cứu bổ sung các mã y tế trong hồ sơ bệnh nhân bằng các mô tả văn bản và phân loại theo thứ bậc của chúng, sao cho các khái niệm có thể được nhúng ở cả cấp độ mịn hơn và thô hơn để sắp xếp tốt hơn các mã y tế chi tiết trong EHR và các khái niệm y tế với nhiều độ chi tiết.</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Căn chỉnh hồ sơ có chú ý và kết hợp thử nghiệm bệnh nhân năng động. Thay vì căn chỉnh toàn bộ hồ sơ của bệnh nhân cho từng thử nghiệm, nhóm nghiên cứu đã phát triển một cơ chế ĐỌC chu đáo bên trong mạng bộ nhớ động để trích xuất phần phù hợp nhất của EHR bệnh nhân để phù hợp với EC ở cấp độ tiêu chí.</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Phân biệt tiêu chí đưa vào/loại trừ. COMPOSE cũng có một thuật ngữ mất tương tự tổng hợp để xử lý rõ ràng các tiêu chí bao gồm và loại trừ riêng biệt. Nó đã cải thiện sự phù hợp của bệnh nhân dựa trên việc tối đa hóa sự tương đồng giữa tiêu chí bệnh nhân và tiêu chí đưa vào trong khi giảm thiểu tiêu chí bệnh nhân và tiêu chí loại trừ trong không gian tiềm ẩn</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243</a:t>
            </a:fld>
            <a:endParaRPr lang="en-US" dirty="0"/>
          </a:p>
        </p:txBody>
      </p:sp>
    </p:spTree>
    <p:extLst>
      <p:ext uri="{BB962C8B-B14F-4D97-AF65-F5344CB8AC3E}">
        <p14:creationId xmlns:p14="http://schemas.microsoft.com/office/powerpoint/2010/main" val="116247730"/>
      </p:ext>
    </p:extLst>
  </p:cSld>
  <p:clrMapOvr>
    <a:masterClrMapping/>
  </p:clrMapOvr>
</p:notes>
</file>

<file path=ppt/notesSlides/notesSlide2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SÁNG TẠO mô hình.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(1) Nhúng câu EC trong thử nghiệm lâm sàng: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nhóm nghiên cứu sử dụng BERT đã được huấn luyện trước để tạo các từ nhúng theo ngữ cảnh cho mỗi từ trong câu EC.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Sau đó, nhóm nghiên cứu sử dụng CNN để nắm bắt các đặc điểm ngữ nghĩa và tạo phần nhúng cho câu EC.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(2) Nhúng khái niệm y tế đa chi tiết được hướng dẫn phân loại: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mạng bộ nhớ phân cấp để lưu trữ các nguyên tắc phân loại khái niệm y tế.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Thông tin chi tiết khác nhau của khái niệm được lưu trữ ở các cấp độ khác nhau của mạng bộ nhớ.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(3) Căn chỉnh bản ghi có chú ý và kết hợp thử nghiệm bệnh nhân năng động: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nhóm nghiên cứu sử dụng các nhúng EC đã học để truy cập mạng bộ nhớ một cách chăm 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(Attentively READ)</a:t>
            </a:r>
            <a:r>
              <a:rPr lang="vi-VN" sz="1800" dirty="0">
                <a:effectLst/>
                <a:latin typeface="Calibri" panose="020F0502020204030204" pitchFamily="34" charset="0"/>
                <a:ea typeface="Calibri" panose="020F0502020204030204" pitchFamily="34" charset="0"/>
                <a:cs typeface="Times New Roman" panose="02020603050405020304" pitchFamily="18" charset="0"/>
              </a:rPr>
              <a:t> và truy xuất những ký ức phù hợp nhất với tôi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(Matched memory)</a:t>
            </a:r>
            <a:r>
              <a:rPr lang="vi-VN"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nhóm nghiên cứu sử dụng nhúng EC và nhúng bộ nhớ phù hợp để dự đoán kết quả phù hợp.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khi đó, nhóm nghiên cứu cũng tối ưu hóa khoảng cách giữa hai lần nhúng để phân biệt EC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hàm</a:t>
            </a:r>
            <a:r>
              <a:rPr lang="vi-VN" sz="1800" dirty="0">
                <a:effectLst/>
                <a:latin typeface="Calibri" panose="020F0502020204030204" pitchFamily="34" charset="0"/>
                <a:ea typeface="Calibri" panose="020F0502020204030204" pitchFamily="34" charset="0"/>
                <a:cs typeface="Times New Roman" panose="02020603050405020304" pitchFamily="18" charset="0"/>
              </a:rPr>
              <a:t> và loại trừ.</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244</a:t>
            </a:fld>
            <a:endParaRPr lang="en-US" dirty="0"/>
          </a:p>
        </p:txBody>
      </p:sp>
    </p:spTree>
    <p:extLst>
      <p:ext uri="{BB962C8B-B14F-4D97-AF65-F5344CB8AC3E}">
        <p14:creationId xmlns:p14="http://schemas.microsoft.com/office/powerpoint/2010/main" val="1895502940"/>
      </p:ext>
    </p:extLst>
  </p:cSld>
  <p:clrMapOvr>
    <a:masterClrMapping/>
  </p:clrMapOvr>
</p:notes>
</file>

<file path=ppt/notesSlides/notesSlide2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COMPOSE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245</a:t>
            </a:fld>
            <a:endParaRPr lang="en-US" dirty="0"/>
          </a:p>
        </p:txBody>
      </p:sp>
    </p:spTree>
    <p:extLst>
      <p:ext uri="{BB962C8B-B14F-4D97-AF65-F5344CB8AC3E}">
        <p14:creationId xmlns:p14="http://schemas.microsoft.com/office/powerpoint/2010/main" val="1779168168"/>
      </p:ext>
    </p:extLst>
  </p:cSld>
  <p:clrMapOvr>
    <a:masterClrMapping/>
  </p:clrMapOvr>
</p:notes>
</file>

<file path=ppt/notesSlides/notesSlide2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246</a:t>
            </a:fld>
            <a:endParaRPr lang="en-US" dirty="0"/>
          </a:p>
        </p:txBody>
      </p:sp>
    </p:spTree>
    <p:extLst>
      <p:ext uri="{BB962C8B-B14F-4D97-AF65-F5344CB8AC3E}">
        <p14:creationId xmlns:p14="http://schemas.microsoft.com/office/powerpoint/2010/main" val="29589664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615097480"/>
      </p:ext>
    </p:extLst>
  </p:cSld>
  <p:clrMapOvr>
    <a:masterClrMapping/>
  </p:clrMapOvr>
</p:notes>
</file>

<file path=ppt/notesSlides/notesSlide2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COMPOSE có thể thực hiện kết hợp thử nghiệm bệnh nhân động dựa trên việc nhúng khái niệm y tế đa chi tiết được hướng dẫn phân loại học.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COMPOSE cũng được tăng cường bởi một thuật ngữ tổn thất tổng hợp để tối đa hóa sự tương đồng giữa hồ sơ bệnh nhân và tiêu chí đưa vào trong khi giảm thiểu sự tương đồng giữa hồ sơ bệnh nhân và tiêu chí loại trừ. </a:t>
            </a:r>
            <a:endParaRPr lang="en-US" sz="1100"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t>Các thử nghiệm trên bộ dữ liệu trong thế giới thực đã chứng minh rằng COMPOSE vượt trội hơn đáng kể so với các đường cơ sở hiện đại.</a:t>
            </a:r>
            <a:endParaRPr lang="en-US" sz="1100" dirty="0"/>
          </a:p>
        </p:txBody>
      </p:sp>
      <p:sp>
        <p:nvSpPr>
          <p:cNvPr id="4" name="Slide Number Placeholder 3"/>
          <p:cNvSpPr>
            <a:spLocks noGrp="1"/>
          </p:cNvSpPr>
          <p:nvPr>
            <p:ph type="sldNum" sz="quarter" idx="5"/>
          </p:nvPr>
        </p:nvSpPr>
        <p:spPr/>
        <p:txBody>
          <a:bodyPr/>
          <a:lstStyle/>
          <a:p>
            <a:fld id="{22289C57-55D7-40A4-A101-E74FAC7A092B}" type="slidenum">
              <a:rPr lang="en-US" smtClean="0"/>
              <a:t>247</a:t>
            </a:fld>
            <a:endParaRPr lang="en-US" dirty="0"/>
          </a:p>
        </p:txBody>
      </p:sp>
    </p:spTree>
    <p:extLst>
      <p:ext uri="{BB962C8B-B14F-4D97-AF65-F5344CB8AC3E}">
        <p14:creationId xmlns:p14="http://schemas.microsoft.com/office/powerpoint/2010/main" val="1564278249"/>
      </p:ext>
    </p:extLst>
  </p:cSld>
  <p:clrMapOvr>
    <a:masterClrMapping/>
  </p:clrMapOvr>
</p:notes>
</file>

<file path=ppt/notesSlides/notesSlide2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249</a:t>
            </a:fld>
            <a:endParaRPr lang="en-US" dirty="0"/>
          </a:p>
        </p:txBody>
      </p:sp>
    </p:spTree>
    <p:extLst>
      <p:ext uri="{BB962C8B-B14F-4D97-AF65-F5344CB8AC3E}">
        <p14:creationId xmlns:p14="http://schemas.microsoft.com/office/powerpoint/2010/main" val="1123896878"/>
      </p:ext>
    </p:extLst>
  </p:cSld>
  <p:clrMapOvr>
    <a:masterClrMapping/>
  </p:clrMapOvr>
</p:notes>
</file>

<file path=ppt/notesSlides/notesSlide2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250</a:t>
            </a:fld>
            <a:endParaRPr lang="en-US" dirty="0"/>
          </a:p>
        </p:txBody>
      </p:sp>
    </p:spTree>
    <p:extLst>
      <p:ext uri="{BB962C8B-B14F-4D97-AF65-F5344CB8AC3E}">
        <p14:creationId xmlns:p14="http://schemas.microsoft.com/office/powerpoint/2010/main" val="1931664356"/>
      </p:ext>
    </p:extLst>
  </p:cSld>
  <p:clrMapOvr>
    <a:masterClrMapping/>
  </p:clrMapOvr>
</p:notes>
</file>

<file path=ppt/notesSlides/notesSlide2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251</a:t>
            </a:fld>
            <a:endParaRPr lang="en-US" dirty="0"/>
          </a:p>
        </p:txBody>
      </p:sp>
    </p:spTree>
    <p:extLst>
      <p:ext uri="{BB962C8B-B14F-4D97-AF65-F5344CB8AC3E}">
        <p14:creationId xmlns:p14="http://schemas.microsoft.com/office/powerpoint/2010/main" val="1198661406"/>
      </p:ext>
    </p:extLst>
  </p:cSld>
  <p:clrMapOvr>
    <a:masterClrMapping/>
  </p:clrMapOvr>
</p:notes>
</file>

<file path=ppt/notesSlides/notesSlide2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252</a:t>
            </a:fld>
            <a:endParaRPr lang="en-US" dirty="0"/>
          </a:p>
        </p:txBody>
      </p:sp>
    </p:spTree>
    <p:extLst>
      <p:ext uri="{BB962C8B-B14F-4D97-AF65-F5344CB8AC3E}">
        <p14:creationId xmlns:p14="http://schemas.microsoft.com/office/powerpoint/2010/main" val="946467677"/>
      </p:ext>
    </p:extLst>
  </p:cSld>
  <p:clrMapOvr>
    <a:masterClrMapping/>
  </p:clrMapOvr>
</p:notes>
</file>

<file path=ppt/notesSlides/notesSlide2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253</a:t>
            </a:fld>
            <a:endParaRPr lang="en-US" dirty="0"/>
          </a:p>
        </p:txBody>
      </p:sp>
    </p:spTree>
    <p:extLst>
      <p:ext uri="{BB962C8B-B14F-4D97-AF65-F5344CB8AC3E}">
        <p14:creationId xmlns:p14="http://schemas.microsoft.com/office/powerpoint/2010/main" val="905953547"/>
      </p:ext>
    </p:extLst>
  </p:cSld>
  <p:clrMapOvr>
    <a:masterClrMapping/>
  </p:clrMapOvr>
</p:notes>
</file>

<file path=ppt/notesSlides/notesSlide2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254</a:t>
            </a:fld>
            <a:endParaRPr lang="en-US" dirty="0"/>
          </a:p>
        </p:txBody>
      </p:sp>
    </p:spTree>
    <p:extLst>
      <p:ext uri="{BB962C8B-B14F-4D97-AF65-F5344CB8AC3E}">
        <p14:creationId xmlns:p14="http://schemas.microsoft.com/office/powerpoint/2010/main" val="243698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9020606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41391548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kém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40292245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100" dirty="0">
                <a:effectLst/>
                <a:latin typeface="Calibri" panose="020F0502020204030204" pitchFamily="34" charset="0"/>
                <a:ea typeface="Calibri" panose="020F0502020204030204" pitchFamily="34" charset="0"/>
                <a:cs typeface="Times New Roman" panose="02020603050405020304" pitchFamily="18" charset="0"/>
              </a:rPr>
              <a:t> ta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ghi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 Một loại dữ liệu chuỗi chiều cao</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Thủ tục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Chẩn đoán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Thuốc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Thử nghiệm lâm sàng: Dữ liệu văn bản phi cấu trúc</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Tiêu chí lựa chọn</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vi-VN" sz="1100" dirty="0">
                <a:effectLst/>
                <a:latin typeface="Calibri" panose="020F0502020204030204" pitchFamily="34" charset="0"/>
                <a:ea typeface="Calibri" panose="020F0502020204030204" pitchFamily="34" charset="0"/>
                <a:cs typeface="Times New Roman" panose="02020603050405020304" pitchFamily="18" charset="0"/>
              </a:rPr>
              <a:t>• Tiêu chí loại trừ</a:t>
            </a:r>
            <a:endParaRPr lang="en-US" sz="800"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15093298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Là </a:t>
            </a:r>
            <a:r>
              <a:rPr lang="en-US" dirty="0" err="1"/>
              <a:t>thành</a:t>
            </a:r>
            <a:r>
              <a:rPr lang="en-US" dirty="0"/>
              <a:t> </a:t>
            </a:r>
            <a:r>
              <a:rPr lang="en-US" dirty="0" err="1"/>
              <a:t>phần</a:t>
            </a:r>
            <a:r>
              <a:rPr lang="en-US" dirty="0"/>
              <a:t> </a:t>
            </a:r>
            <a:r>
              <a:rPr lang="en-US" dirty="0" err="1"/>
              <a:t>chính</a:t>
            </a:r>
            <a:r>
              <a:rPr lang="en-US" dirty="0"/>
              <a:t> </a:t>
            </a:r>
            <a:r>
              <a:rPr lang="en-US" dirty="0" err="1"/>
              <a:t>lưu</a:t>
            </a:r>
            <a:r>
              <a:rPr lang="en-US" dirty="0"/>
              <a:t> </a:t>
            </a:r>
            <a:r>
              <a:rPr lang="en-US" dirty="0" err="1"/>
              <a:t>trữ</a:t>
            </a:r>
            <a:r>
              <a:rPr lang="en-US" dirty="0"/>
              <a:t> </a:t>
            </a:r>
            <a:r>
              <a:rPr lang="en-US" dirty="0" err="1"/>
              <a:t>thông</a:t>
            </a:r>
            <a:r>
              <a:rPr lang="en-US" dirty="0"/>
              <a:t> tin </a:t>
            </a:r>
            <a:r>
              <a:rPr lang="en-US" dirty="0" err="1"/>
              <a:t>trình</a:t>
            </a:r>
            <a:r>
              <a:rPr lang="en-US" dirty="0"/>
              <a:t> </a:t>
            </a:r>
            <a:r>
              <a:rPr lang="en-US" dirty="0" err="1"/>
              <a:t>trạng</a:t>
            </a:r>
            <a:r>
              <a:rPr lang="en-US" dirty="0"/>
              <a:t> </a:t>
            </a:r>
            <a:r>
              <a:rPr lang="en-US" dirty="0" err="1"/>
              <a:t>người</a:t>
            </a:r>
            <a:r>
              <a:rPr lang="en-US" dirty="0"/>
              <a:t> </a:t>
            </a:r>
            <a:r>
              <a:rPr lang="en-US" dirty="0" err="1"/>
              <a:t>bệnh</a:t>
            </a:r>
            <a:r>
              <a:rPr lang="en-US" dirty="0"/>
              <a:t>.</a:t>
            </a:r>
          </a:p>
          <a:p>
            <a:r>
              <a:rPr lang="vi-VN" dirty="0"/>
              <a:t>Hỗ trợ chuyển tiếp chăm sóc, lập kế hoạch chăm sóc, báo cáo chất lượng và thanh toán.</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208322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Dư</a:t>
            </a:r>
            <a:r>
              <a:rPr lang="en-US" dirty="0"/>
              <a:t>̃ </a:t>
            </a:r>
            <a:r>
              <a:rPr lang="en-US" dirty="0" err="1"/>
              <a:t>liệu</a:t>
            </a:r>
            <a:r>
              <a:rPr lang="en-US" dirty="0"/>
              <a:t> </a:t>
            </a:r>
            <a:r>
              <a:rPr lang="en-US" dirty="0" err="1"/>
              <a:t>của</a:t>
            </a:r>
            <a:r>
              <a:rPr lang="en-US" dirty="0"/>
              <a:t> EHR </a:t>
            </a:r>
            <a:r>
              <a:rPr lang="en-US" dirty="0" err="1"/>
              <a:t>rất</a:t>
            </a:r>
            <a:r>
              <a:rPr lang="en-US" dirty="0"/>
              <a:t> </a:t>
            </a:r>
            <a:r>
              <a:rPr lang="en-US" dirty="0" err="1"/>
              <a:t>đa</a:t>
            </a:r>
            <a:r>
              <a:rPr lang="en-US" dirty="0"/>
              <a:t> </a:t>
            </a:r>
            <a:r>
              <a:rPr lang="en-US" dirty="0" err="1"/>
              <a:t>dạng</a:t>
            </a:r>
            <a:endParaRPr lang="en-US" dirty="0"/>
          </a:p>
          <a:p>
            <a:pPr marL="628650" lvl="1" indent="-171450">
              <a:buFontTx/>
              <a:buChar char="-"/>
            </a:pPr>
            <a:r>
              <a:rPr lang="en-US" dirty="0"/>
              <a:t>Có </a:t>
            </a:r>
            <a:r>
              <a:rPr lang="en-US" dirty="0" err="1"/>
              <a:t>cấu</a:t>
            </a:r>
            <a:r>
              <a:rPr lang="en-US" dirty="0"/>
              <a:t> </a:t>
            </a:r>
            <a:r>
              <a:rPr lang="en-US" dirty="0" err="1"/>
              <a:t>trúc</a:t>
            </a:r>
            <a:endParaRPr lang="en-US" dirty="0"/>
          </a:p>
          <a:p>
            <a:pPr marL="1085850" lvl="2" indent="-171450">
              <a:buFontTx/>
              <a:buChar char="-"/>
            </a:pPr>
            <a:r>
              <a:rPr lang="en-US" dirty="0" err="1"/>
              <a:t>Nhân</a:t>
            </a:r>
            <a:r>
              <a:rPr lang="en-US" dirty="0"/>
              <a:t> </a:t>
            </a:r>
            <a:r>
              <a:rPr lang="en-US" dirty="0" err="1"/>
              <a:t>khẩu</a:t>
            </a:r>
            <a:r>
              <a:rPr lang="en-US" dirty="0"/>
              <a:t> </a:t>
            </a:r>
            <a:r>
              <a:rPr lang="en-US" dirty="0" err="1"/>
              <a:t>học</a:t>
            </a:r>
            <a:endParaRPr lang="en-US" dirty="0"/>
          </a:p>
          <a:p>
            <a:pPr marL="1085850" lvl="2" indent="-171450">
              <a:buFontTx/>
              <a:buChar char="-"/>
            </a:pPr>
            <a:r>
              <a:rPr lang="en-US" dirty="0" err="1"/>
              <a:t>Thuốc</a:t>
            </a:r>
            <a:endParaRPr lang="en-US" dirty="0"/>
          </a:p>
          <a:p>
            <a:pPr marL="1085850" lvl="2" indent="-171450">
              <a:buFontTx/>
              <a:buChar char="-"/>
            </a:pPr>
            <a:r>
              <a:rPr lang="en-US" dirty="0" err="1"/>
              <a:t>Dư</a:t>
            </a:r>
            <a:r>
              <a:rPr lang="en-US" dirty="0"/>
              <a:t>̃ </a:t>
            </a:r>
            <a:r>
              <a:rPr lang="en-US" dirty="0" err="1"/>
              <a:t>liệu</a:t>
            </a:r>
            <a:r>
              <a:rPr lang="en-US" dirty="0"/>
              <a:t> </a:t>
            </a:r>
            <a:r>
              <a:rPr lang="en-US" dirty="0" err="1"/>
              <a:t>theo</a:t>
            </a:r>
            <a:r>
              <a:rPr lang="en-US" dirty="0"/>
              <a:t> </a:t>
            </a:r>
            <a:r>
              <a:rPr lang="en-US" dirty="0" err="1"/>
              <a:t>dõi</a:t>
            </a:r>
            <a:r>
              <a:rPr lang="en-US" dirty="0"/>
              <a:t> </a:t>
            </a:r>
            <a:r>
              <a:rPr lang="en-US" dirty="0" err="1"/>
              <a:t>liên</a:t>
            </a:r>
            <a:r>
              <a:rPr lang="en-US" dirty="0"/>
              <a:t> </a:t>
            </a:r>
            <a:r>
              <a:rPr lang="en-US" dirty="0" err="1"/>
              <a:t>tục</a:t>
            </a:r>
            <a:endParaRPr lang="en-US" dirty="0"/>
          </a:p>
          <a:p>
            <a:pPr marL="1085850" lvl="2" indent="-171450">
              <a:buFontTx/>
              <a:buChar char="-"/>
            </a:pPr>
            <a:r>
              <a:rPr lang="en-US" dirty="0"/>
              <a:t>Mã y khoa </a:t>
            </a:r>
            <a:r>
              <a:rPr lang="en-US" dirty="0" err="1"/>
              <a:t>đa</a:t>
            </a:r>
            <a:r>
              <a:rPr lang="en-US" dirty="0"/>
              <a:t> </a:t>
            </a:r>
            <a:r>
              <a:rPr lang="en-US" dirty="0" err="1"/>
              <a:t>chủng</a:t>
            </a:r>
            <a:r>
              <a:rPr lang="en-US" dirty="0"/>
              <a:t> </a:t>
            </a:r>
            <a:r>
              <a:rPr lang="en-US" dirty="0" err="1"/>
              <a:t>loại</a:t>
            </a:r>
            <a:endParaRPr lang="en-US" dirty="0"/>
          </a:p>
          <a:p>
            <a:pPr marL="628650" lvl="1" indent="-171450">
              <a:buFontTx/>
              <a:buChar char="-"/>
            </a:pPr>
            <a:r>
              <a:rPr lang="en-US" dirty="0" err="1"/>
              <a:t>Không</a:t>
            </a:r>
            <a:r>
              <a:rPr lang="en-US" dirty="0"/>
              <a:t> </a:t>
            </a:r>
            <a:r>
              <a:rPr lang="en-US" dirty="0" err="1"/>
              <a:t>cấu</a:t>
            </a:r>
            <a:r>
              <a:rPr lang="en-US" dirty="0"/>
              <a:t> </a:t>
            </a:r>
            <a:r>
              <a:rPr lang="en-US" dirty="0" err="1"/>
              <a:t>trúc</a:t>
            </a:r>
            <a:endParaRPr lang="en-US" dirty="0"/>
          </a:p>
          <a:p>
            <a:pPr marL="1085850" lvl="2" indent="-171450">
              <a:buFontTx/>
              <a:buChar char="-"/>
            </a:pPr>
            <a:r>
              <a:rPr lang="en-US" dirty="0" err="1"/>
              <a:t>Báo</a:t>
            </a:r>
            <a:r>
              <a:rPr lang="en-US" dirty="0"/>
              <a:t> </a:t>
            </a:r>
            <a:r>
              <a:rPr lang="en-US" dirty="0" err="1"/>
              <a:t>cáo</a:t>
            </a:r>
            <a:r>
              <a:rPr lang="en-US" dirty="0"/>
              <a:t> </a:t>
            </a:r>
            <a:r>
              <a:rPr lang="en-US" dirty="0" err="1"/>
              <a:t>lâm</a:t>
            </a:r>
            <a:r>
              <a:rPr lang="en-US" dirty="0"/>
              <a:t> </a:t>
            </a:r>
            <a:r>
              <a:rPr lang="en-US" dirty="0" err="1"/>
              <a:t>sàng</a:t>
            </a:r>
            <a:endParaRPr lang="en-US" dirty="0"/>
          </a:p>
          <a:p>
            <a:pPr marL="1085850" lvl="2" indent="-171450">
              <a:buFontTx/>
              <a:buChar char="-"/>
            </a:pPr>
            <a:r>
              <a:rPr lang="en-US" dirty="0" err="1"/>
              <a:t>Ảnh</a:t>
            </a:r>
            <a:r>
              <a:rPr lang="en-US" dirty="0"/>
              <a:t> y khoa</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302503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có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390336189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372384655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hỏi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Làm cách nào để xử lý sự bất thường trong dữ liệu EHR?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Làm thế nào để mô hình hóa mối quan hệ giữa các loại mã y tế khác nhau?</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222141233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7309167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298972985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multi-layer perception (MLP)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v_t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dirty="0" err="1"/>
              <a:t>Sử</a:t>
            </a:r>
            <a:r>
              <a:rPr lang="en-US" dirty="0"/>
              <a:t> </a:t>
            </a:r>
            <a:r>
              <a:rPr lang="en-US" dirty="0" err="1"/>
              <a:t>dụng</a:t>
            </a:r>
            <a:r>
              <a:rPr lang="en-US" dirty="0"/>
              <a:t> </a:t>
            </a:r>
            <a:r>
              <a:rPr lang="en-US" dirty="0" err="1"/>
              <a:t>thông</a:t>
            </a:r>
            <a:r>
              <a:rPr lang="en-US" dirty="0"/>
              <a:t> tin </a:t>
            </a:r>
            <a:r>
              <a:rPr lang="en-US" dirty="0" err="1"/>
              <a:t>nhân</a:t>
            </a:r>
            <a:r>
              <a:rPr lang="en-US" dirty="0"/>
              <a:t> </a:t>
            </a:r>
            <a:r>
              <a:rPr lang="en-US" dirty="0" err="1"/>
              <a:t>khẩu</a:t>
            </a:r>
            <a:r>
              <a:rPr lang="en-US" dirty="0"/>
              <a:t> </a:t>
            </a:r>
            <a:r>
              <a:rPr lang="en-US" dirty="0" err="1"/>
              <a:t>học</a:t>
            </a:r>
            <a:r>
              <a:rPr lang="en-US" dirty="0"/>
              <a:t> </a:t>
            </a:r>
            <a:r>
              <a:rPr lang="en-US" dirty="0" err="1"/>
              <a:t>d_t</a:t>
            </a:r>
            <a:r>
              <a:rPr lang="en-US" dirty="0"/>
              <a:t> </a:t>
            </a:r>
            <a:r>
              <a:rPr lang="en-US" dirty="0" err="1"/>
              <a:t>cùng</a:t>
            </a:r>
            <a:r>
              <a:rPr lang="en-US" dirty="0"/>
              <a:t> </a:t>
            </a:r>
            <a:r>
              <a:rPr lang="en-US" dirty="0" err="1"/>
              <a:t>với</a:t>
            </a:r>
            <a:r>
              <a:rPr lang="en-US" dirty="0"/>
              <a:t> </a:t>
            </a:r>
            <a:r>
              <a:rPr lang="en-US" dirty="0" err="1"/>
              <a:t>u_t</a:t>
            </a:r>
            <a:r>
              <a:rPr lang="en-US" dirty="0"/>
              <a:t> </a:t>
            </a:r>
            <a:r>
              <a:rPr lang="en-US" dirty="0" err="1"/>
              <a:t>để</a:t>
            </a:r>
            <a:r>
              <a:rPr lang="en-US" dirty="0"/>
              <a:t> </a:t>
            </a:r>
            <a:r>
              <a:rPr lang="en-US" dirty="0" err="1"/>
              <a:t>tạo</a:t>
            </a:r>
            <a:r>
              <a:rPr lang="en-US" dirty="0"/>
              <a:t> </a:t>
            </a:r>
            <a:r>
              <a:rPr lang="en-US" dirty="0" err="1"/>
              <a:t>nên</a:t>
            </a:r>
            <a:r>
              <a:rPr lang="en-US" dirty="0"/>
              <a:t> </a:t>
            </a:r>
            <a:r>
              <a:rPr lang="en-US" dirty="0" err="1"/>
              <a:t>v_t</a:t>
            </a:r>
            <a:r>
              <a:rPr lang="en-US" dirty="0"/>
              <a:t>.</a:t>
            </a:r>
          </a:p>
          <a:p>
            <a:r>
              <a:rPr lang="en-US" dirty="0" err="1"/>
              <a:t>Các</a:t>
            </a:r>
            <a:r>
              <a:rPr lang="en-US" dirty="0"/>
              <a:t> </a:t>
            </a:r>
            <a:r>
              <a:rPr lang="en-US" dirty="0" err="1"/>
              <a:t>hàm</a:t>
            </a:r>
            <a:r>
              <a:rPr lang="en-US" dirty="0"/>
              <a:t> </a:t>
            </a:r>
            <a:r>
              <a:rPr lang="en-US" dirty="0" err="1"/>
              <a:t>kích</a:t>
            </a:r>
            <a:r>
              <a:rPr lang="en-US" dirty="0"/>
              <a:t> </a:t>
            </a:r>
            <a:r>
              <a:rPr lang="en-US" dirty="0" err="1"/>
              <a:t>hoạt</a:t>
            </a:r>
            <a:r>
              <a:rPr lang="en-US" dirty="0"/>
              <a:t> </a:t>
            </a:r>
            <a:r>
              <a:rPr lang="en-US" dirty="0" err="1"/>
              <a:t>em</a:t>
            </a:r>
            <a:r>
              <a:rPr lang="en-US" dirty="0"/>
              <a:t> </a:t>
            </a:r>
            <a:r>
              <a:rPr lang="en-US" dirty="0" err="1"/>
              <a:t>xin</a:t>
            </a:r>
            <a:r>
              <a:rPr lang="en-US" dirty="0"/>
              <a:t> </a:t>
            </a:r>
            <a:r>
              <a:rPr lang="en-US" dirty="0" err="1"/>
              <a:t>phép</a:t>
            </a:r>
            <a:r>
              <a:rPr lang="en-US" dirty="0"/>
              <a:t> </a:t>
            </a:r>
            <a:r>
              <a:rPr lang="en-US" dirty="0" err="1"/>
              <a:t>không</a:t>
            </a:r>
            <a:r>
              <a:rPr lang="en-US" dirty="0"/>
              <a:t> </a:t>
            </a:r>
            <a:r>
              <a:rPr lang="en-US" dirty="0" err="1"/>
              <a:t>trình</a:t>
            </a:r>
            <a:r>
              <a:rPr lang="en-US" dirty="0"/>
              <a:t> </a:t>
            </a:r>
            <a:r>
              <a:rPr lang="en-US" dirty="0" err="1"/>
              <a:t>bày</a:t>
            </a:r>
            <a:r>
              <a:rPr lang="en-US" dirty="0"/>
              <a:t> </a:t>
            </a:r>
            <a:r>
              <a:rPr lang="en-US" dirty="0" err="1"/>
              <a:t>trong</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này</a:t>
            </a:r>
            <a:r>
              <a:rPr lang="en-US" dirty="0"/>
              <a:t> </a:t>
            </a:r>
            <a:r>
              <a:rPr lang="en-US" dirty="0" err="1"/>
              <a:t>để</a:t>
            </a:r>
            <a:r>
              <a:rPr lang="en-US" dirty="0"/>
              <a:t> </a:t>
            </a:r>
            <a:r>
              <a:rPr lang="en-US" dirty="0" err="1"/>
              <a:t>tránh</a:t>
            </a:r>
            <a:r>
              <a:rPr lang="en-US" dirty="0"/>
              <a:t> </a:t>
            </a:r>
            <a:r>
              <a:rPr lang="en-US" dirty="0" err="1"/>
              <a:t>lãng</a:t>
            </a:r>
            <a:r>
              <a:rPr lang="en-US" dirty="0"/>
              <a:t> </a:t>
            </a:r>
            <a:r>
              <a:rPr lang="en-US" dirty="0" err="1"/>
              <a:t>phí</a:t>
            </a:r>
            <a:r>
              <a:rPr lang="en-US" dirty="0"/>
              <a:t> </a:t>
            </a:r>
            <a:r>
              <a:rPr lang="en-US" dirty="0" err="1"/>
              <a:t>thời</a:t>
            </a:r>
            <a:r>
              <a:rPr lang="en-US" dirty="0"/>
              <a:t> </a:t>
            </a:r>
            <a:r>
              <a:rPr lang="en-US" dirty="0" err="1"/>
              <a:t>gian</a:t>
            </a:r>
            <a:r>
              <a:rPr lang="en-US" dirty="0"/>
              <a:t> </a:t>
            </a:r>
            <a:r>
              <a:rPr lang="en-US" dirty="0" err="1"/>
              <a:t>của</a:t>
            </a:r>
            <a:r>
              <a:rPr lang="en-US" dirty="0"/>
              <a:t> </a:t>
            </a:r>
            <a:r>
              <a:rPr lang="en-US" dirty="0" err="1"/>
              <a:t>mọi</a:t>
            </a:r>
            <a:r>
              <a:rPr lang="en-US" dirty="0"/>
              <a:t> </a:t>
            </a:r>
            <a:r>
              <a:rPr lang="en-US" dirty="0" err="1"/>
              <a:t>người</a:t>
            </a:r>
            <a:r>
              <a:rPr lang="en-US" dirty="0"/>
              <a:t> ạ.</a:t>
            </a:r>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32231049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Med2Vec tạo các đại diện thấp chiều cho mã y khoa, nhưng không xét đến bản chất tạm thời của dữ liệu EHR.</a:t>
            </a:r>
            <a:endParaRPr lang="en-US" dirty="0"/>
          </a:p>
          <a:p>
            <a:pPr marL="171450" indent="-171450">
              <a:buFontTx/>
              <a:buChar char="-"/>
            </a:pPr>
            <a:r>
              <a:rPr lang="en-US" dirty="0" err="1"/>
              <a:t>Độ</a:t>
            </a:r>
            <a:r>
              <a:rPr lang="en-US" dirty="0"/>
              <a:t> </a:t>
            </a:r>
            <a:r>
              <a:rPr lang="vi-VN" dirty="0"/>
              <a:t>phức tạp của Med2Vec bị chi phối bởi quá trình học biểu diễn mã mà chúng t</a:t>
            </a:r>
            <a:r>
              <a:rPr lang="en-US" dirty="0"/>
              <a:t>a</a:t>
            </a:r>
            <a:r>
              <a:rPr lang="vi-VN" dirty="0"/>
              <a:t> sử dụng thuật toán Skip-gram.</a:t>
            </a:r>
            <a:r>
              <a:rPr lang="en-US" dirty="0"/>
              <a:t> </a:t>
            </a:r>
            <a:r>
              <a:rPr lang="vi-VN" dirty="0"/>
              <a:t>Điều này có nghĩa là việc khai thác thông tin cấp độ </a:t>
            </a:r>
            <a:r>
              <a:rPr lang="en-US" dirty="0" err="1"/>
              <a:t>lượt</a:t>
            </a:r>
            <a:r>
              <a:rPr lang="en-US" dirty="0"/>
              <a:t> </a:t>
            </a:r>
            <a:r>
              <a:rPr lang="en-US" dirty="0" err="1"/>
              <a:t>khám</a:t>
            </a:r>
            <a:r>
              <a:rPr lang="en-US" dirty="0"/>
              <a:t> (</a:t>
            </a:r>
            <a:r>
              <a:rPr lang="vi-VN" dirty="0"/>
              <a:t>để tìm hiểu cách trình bày hiệu quả cho cả lượt thăm khám và mã </a:t>
            </a:r>
            <a:r>
              <a:rPr lang="en-US" dirty="0"/>
              <a:t>) </a:t>
            </a:r>
            <a:r>
              <a:rPr lang="vi-VN" dirty="0"/>
              <a:t>không </a:t>
            </a:r>
            <a:r>
              <a:rPr lang="en-US" dirty="0" err="1"/>
              <a:t>tốn</a:t>
            </a:r>
            <a:r>
              <a:rPr lang="vi-VN" dirty="0"/>
              <a:t> thêm nhiều chi phí</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42319210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341401792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61193796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Dipole giới thiệu ba cơ chế chú ý để đo mối liên quan giữa các chuyến thăm cho dự đoán dựa trên độ ưu tiên của từng lần khám:</a:t>
            </a:r>
          </a:p>
          <a:p>
            <a:r>
              <a:rPr lang="vi-VN" sz="1800" dirty="0"/>
              <a:t>o	Location-based Attention</a:t>
            </a:r>
          </a:p>
          <a:p>
            <a:r>
              <a:rPr lang="vi-VN" sz="1800" dirty="0"/>
              <a:t>o	General Attention</a:t>
            </a:r>
          </a:p>
          <a:p>
            <a:r>
              <a:rPr lang="vi-VN" sz="1800" dirty="0"/>
              <a:t>o	Concatenation Attention</a:t>
            </a:r>
          </a:p>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20915814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khỏe</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2612287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271841303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hiếm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14306810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1389398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179938951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o	Tuy vậy, khi xét trên bộ dữ liệu đầy đủ nó không có bất kỳ sự cải thiện nào so với các phương pháp truyền thống.</a:t>
            </a:r>
          </a:p>
          <a:p>
            <a:r>
              <a:rPr lang="vi-VN" dirty="0"/>
              <a:t>o	GRAM chỉ sử dụng thông tin bản thể học y khoa cho qu</a:t>
            </a:r>
            <a:r>
              <a:rPr lang="en-US" dirty="0"/>
              <a:t>á </a:t>
            </a:r>
            <a:r>
              <a:rPr lang="vi-VN" dirty="0"/>
              <a:t>trình tìm hiểu biểu diễn mã (tức chỉ có ảnh hưởng đến dự đoán sau cùng)</a:t>
            </a:r>
            <a:r>
              <a:rPr lang="en-US" dirty="0"/>
              <a:t>. </a:t>
            </a:r>
            <a:r>
              <a:rPr lang="en-US" dirty="0" err="1"/>
              <a:t>Cụ</a:t>
            </a:r>
            <a:r>
              <a:rPr lang="en-US" dirty="0"/>
              <a:t> </a:t>
            </a:r>
            <a:r>
              <a:rPr lang="en-US" dirty="0" err="1"/>
              <a:t>thể</a:t>
            </a:r>
            <a:r>
              <a:rPr lang="en-US" dirty="0"/>
              <a:t>, </a:t>
            </a:r>
            <a:r>
              <a:rPr lang="en-US" dirty="0" err="1"/>
              <a:t>chỉ</a:t>
            </a:r>
            <a:r>
              <a:rPr lang="en-US" dirty="0"/>
              <a:t> </a:t>
            </a:r>
            <a:r>
              <a:rPr lang="en-US" dirty="0" err="1"/>
              <a:t>sử</a:t>
            </a:r>
            <a:r>
              <a:rPr lang="en-US" dirty="0"/>
              <a:t> </a:t>
            </a:r>
            <a:r>
              <a:rPr lang="en-US" dirty="0" err="1"/>
              <a:t>dụng</a:t>
            </a:r>
            <a:r>
              <a:rPr lang="en-US" dirty="0"/>
              <a:t> medical code embeddings M </a:t>
            </a:r>
            <a:r>
              <a:rPr lang="en-US" dirty="0" err="1"/>
              <a:t>cho</a:t>
            </a:r>
            <a:r>
              <a:rPr lang="en-US" dirty="0"/>
              <a:t> </a:t>
            </a:r>
            <a:r>
              <a:rPr lang="en-US" dirty="0" err="1"/>
              <a:t>quá</a:t>
            </a:r>
            <a:r>
              <a:rPr lang="en-US" dirty="0"/>
              <a:t> </a:t>
            </a:r>
            <a:r>
              <a:rPr lang="en-US" dirty="0" err="1"/>
              <a:t>trình</a:t>
            </a:r>
            <a:r>
              <a:rPr lang="en-US" dirty="0"/>
              <a:t> </a:t>
            </a:r>
            <a:r>
              <a:rPr lang="en-US" dirty="0" err="1"/>
              <a:t>dự</a:t>
            </a:r>
            <a:r>
              <a:rPr lang="en-US" dirty="0"/>
              <a:t> </a:t>
            </a:r>
            <a:r>
              <a:rPr lang="en-US" dirty="0" err="1"/>
              <a:t>đoán</a:t>
            </a:r>
            <a:r>
              <a:rPr lang="en-US" dirty="0"/>
              <a:t> </a:t>
            </a:r>
            <a:r>
              <a:rPr lang="en-US" dirty="0" err="1"/>
              <a:t>cuối</a:t>
            </a:r>
            <a:r>
              <a:rPr lang="en-US" dirty="0"/>
              <a:t> </a:t>
            </a:r>
            <a:r>
              <a:rPr lang="en-US" dirty="0" err="1"/>
              <a:t>cùng</a:t>
            </a:r>
            <a:r>
              <a:rPr lang="en-US" dirty="0"/>
              <a:t> </a:t>
            </a:r>
            <a:r>
              <a:rPr lang="en-US" dirty="0" err="1"/>
              <a:t>mà</a:t>
            </a:r>
            <a:r>
              <a:rPr lang="en-US" dirty="0"/>
              <a:t> </a:t>
            </a:r>
            <a:r>
              <a:rPr lang="en-US" dirty="0" err="1"/>
              <a:t>bỏ</a:t>
            </a:r>
            <a:r>
              <a:rPr lang="en-US" dirty="0"/>
              <a:t> qua </a:t>
            </a:r>
            <a:r>
              <a:rPr lang="en-US" sz="1800" b="0" i="0" dirty="0">
                <a:solidFill>
                  <a:srgbClr val="000000"/>
                </a:solidFill>
                <a:effectLst/>
                <a:latin typeface="LinLibertineT"/>
              </a:rPr>
              <a:t>ancestor code information. </a:t>
            </a:r>
            <a:r>
              <a:rPr lang="en-US" sz="1800" b="0" i="0" dirty="0" err="1">
                <a:solidFill>
                  <a:srgbClr val="000000"/>
                </a:solidFill>
                <a:effectLst/>
                <a:latin typeface="LinLibertineT"/>
              </a:rPr>
              <a:t>Đây</a:t>
            </a:r>
            <a:r>
              <a:rPr lang="en-US" sz="1800" b="0" i="0" dirty="0">
                <a:solidFill>
                  <a:srgbClr val="000000"/>
                </a:solidFill>
                <a:effectLst/>
                <a:latin typeface="LinLibertineT"/>
              </a:rPr>
              <a:t> </a:t>
            </a:r>
            <a:r>
              <a:rPr lang="en-US" sz="1800" b="0" i="0" dirty="0" err="1">
                <a:solidFill>
                  <a:srgbClr val="000000"/>
                </a:solidFill>
                <a:effectLst/>
                <a:latin typeface="LinLibertineT"/>
              </a:rPr>
              <a:t>cũng</a:t>
            </a:r>
            <a:r>
              <a:rPr lang="en-US" sz="1800" b="0" i="0" dirty="0">
                <a:solidFill>
                  <a:srgbClr val="000000"/>
                </a:solidFill>
                <a:effectLst/>
                <a:latin typeface="LinLibertineT"/>
              </a:rPr>
              <a:t> </a:t>
            </a:r>
            <a:r>
              <a:rPr lang="en-US" sz="1800" b="0" i="0" dirty="0" err="1">
                <a:solidFill>
                  <a:srgbClr val="000000"/>
                </a:solidFill>
                <a:effectLst/>
                <a:latin typeface="LinLibertineT"/>
              </a:rPr>
              <a:t>chính</a:t>
            </a:r>
            <a:r>
              <a:rPr lang="en-US" sz="1800" b="0" i="0" dirty="0">
                <a:solidFill>
                  <a:srgbClr val="000000"/>
                </a:solidFill>
                <a:effectLst/>
                <a:latin typeface="LinLibertineT"/>
              </a:rPr>
              <a:t> </a:t>
            </a:r>
            <a:r>
              <a:rPr lang="en-US" sz="1800" b="0" i="0" dirty="0" err="1">
                <a:solidFill>
                  <a:srgbClr val="000000"/>
                </a:solidFill>
                <a:effectLst/>
                <a:latin typeface="LinLibertineT"/>
              </a:rPr>
              <a:t>là</a:t>
            </a:r>
            <a:r>
              <a:rPr lang="en-US" sz="1800" b="0" i="0" dirty="0">
                <a:solidFill>
                  <a:srgbClr val="000000"/>
                </a:solidFill>
                <a:effectLst/>
                <a:latin typeface="LinLibertineT"/>
              </a:rPr>
              <a:t> </a:t>
            </a:r>
            <a:r>
              <a:rPr lang="en-US" sz="1800" b="0" i="0" dirty="0" err="1">
                <a:solidFill>
                  <a:srgbClr val="000000"/>
                </a:solidFill>
                <a:effectLst/>
                <a:latin typeface="LinLibertineT"/>
              </a:rPr>
              <a:t>sự</a:t>
            </a:r>
            <a:r>
              <a:rPr lang="en-US" sz="1800" b="0" i="0" dirty="0">
                <a:solidFill>
                  <a:srgbClr val="000000"/>
                </a:solidFill>
                <a:effectLst/>
                <a:latin typeface="LinLibertineT"/>
              </a:rPr>
              <a:t> </a:t>
            </a:r>
            <a:r>
              <a:rPr lang="en-US" sz="1800" b="0" i="0" dirty="0" err="1">
                <a:solidFill>
                  <a:srgbClr val="000000"/>
                </a:solidFill>
                <a:effectLst/>
                <a:latin typeface="LinLibertineT"/>
              </a:rPr>
              <a:t>khác</a:t>
            </a:r>
            <a:r>
              <a:rPr lang="en-US" sz="1800" b="0" i="0" dirty="0">
                <a:solidFill>
                  <a:srgbClr val="000000"/>
                </a:solidFill>
                <a:effectLst/>
                <a:latin typeface="LinLibertineT"/>
              </a:rPr>
              <a:t> </a:t>
            </a:r>
            <a:r>
              <a:rPr lang="en-US" sz="1800" b="0" i="0" dirty="0" err="1">
                <a:solidFill>
                  <a:srgbClr val="000000"/>
                </a:solidFill>
                <a:effectLst/>
                <a:latin typeface="LinLibertineT"/>
              </a:rPr>
              <a:t>biệt</a:t>
            </a:r>
            <a:r>
              <a:rPr lang="en-US" sz="1800" b="0" i="0" dirty="0">
                <a:solidFill>
                  <a:srgbClr val="000000"/>
                </a:solidFill>
                <a:effectLst/>
                <a:latin typeface="LinLibertineT"/>
              </a:rPr>
              <a:t> </a:t>
            </a:r>
            <a:r>
              <a:rPr lang="en-US" sz="1800" b="0" i="0" dirty="0" err="1">
                <a:solidFill>
                  <a:srgbClr val="000000"/>
                </a:solidFill>
                <a:effectLst/>
                <a:latin typeface="LinLibertineT"/>
              </a:rPr>
              <a:t>cơ</a:t>
            </a:r>
            <a:r>
              <a:rPr lang="en-US" sz="1800" b="0" i="0" dirty="0">
                <a:solidFill>
                  <a:srgbClr val="000000"/>
                </a:solidFill>
                <a:effectLst/>
                <a:latin typeface="LinLibertineT"/>
              </a:rPr>
              <a:t> </a:t>
            </a:r>
            <a:r>
              <a:rPr lang="en-US" sz="1800" b="0" i="0" dirty="0" err="1">
                <a:solidFill>
                  <a:srgbClr val="000000"/>
                </a:solidFill>
                <a:effectLst/>
                <a:latin typeface="LinLibertineT"/>
              </a:rPr>
              <a:t>bản</a:t>
            </a:r>
            <a:r>
              <a:rPr lang="en-US" sz="1800" b="0" i="0" dirty="0">
                <a:solidFill>
                  <a:srgbClr val="000000"/>
                </a:solidFill>
                <a:effectLst/>
                <a:latin typeface="LinLibertineT"/>
              </a:rPr>
              <a:t> </a:t>
            </a:r>
            <a:r>
              <a:rPr lang="en-US" sz="1800" b="0" i="0" dirty="0" err="1">
                <a:solidFill>
                  <a:srgbClr val="000000"/>
                </a:solidFill>
                <a:effectLst/>
                <a:latin typeface="LinLibertineT"/>
              </a:rPr>
              <a:t>của</a:t>
            </a:r>
            <a:r>
              <a:rPr lang="en-US" sz="1800" b="0" i="0" dirty="0">
                <a:solidFill>
                  <a:srgbClr val="000000"/>
                </a:solidFill>
                <a:effectLst/>
                <a:latin typeface="LinLibertineT"/>
              </a:rPr>
              <a:t> GRAM </a:t>
            </a:r>
            <a:r>
              <a:rPr lang="en-US" sz="1800" b="0" i="0" dirty="0" err="1">
                <a:solidFill>
                  <a:srgbClr val="000000"/>
                </a:solidFill>
                <a:effectLst/>
                <a:latin typeface="LinLibertineT"/>
              </a:rPr>
              <a:t>và</a:t>
            </a:r>
            <a:r>
              <a:rPr lang="en-US" sz="1800" b="0" i="0" dirty="0">
                <a:solidFill>
                  <a:srgbClr val="000000"/>
                </a:solidFill>
                <a:effectLst/>
                <a:latin typeface="LinLibertineT"/>
              </a:rPr>
              <a:t> KAME.</a:t>
            </a:r>
            <a:br>
              <a:rPr lang="en-US" dirty="0"/>
            </a:br>
            <a:endParaRPr lang="vi-VN" dirty="0"/>
          </a:p>
          <a:p>
            <a:r>
              <a:rPr lang="vi-VN" dirty="0"/>
              <a:t>o	Bị giới hạn của mô hình RNN truyền thống là không thể hiệu quả khi thực thi trên chuỗi dài</a:t>
            </a:r>
          </a:p>
          <a:p>
            <a:r>
              <a:rPr lang="vi-VN" dirty="0"/>
              <a:t>o	GRAM bỏ qua mối quan hệ thứ tự (phân cấp) giữa các node, do đó, nó thường không thể tái tạo lại đầy đủ một DAG đầy đủ ban đầy.</a:t>
            </a:r>
          </a:p>
          <a:p>
            <a:r>
              <a:rPr lang="vi-VN" dirty="0"/>
              <a:t>o	GRAM trở nên nhạy cảm với các đồ thị có nhiều phân cấp. Cụ thể, đồ thị càng phân cấp thì độ chính xác càng thấp do nó không thể phân biệt thứ tự.</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359814314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đồ</a:t>
            </a:r>
            <a:r>
              <a:rPr lang="en-US" dirty="0"/>
              <a:t> </a:t>
            </a:r>
            <a:r>
              <a:rPr lang="en-US" dirty="0" err="1"/>
              <a:t>thị</a:t>
            </a:r>
            <a:r>
              <a:rPr lang="en-US" dirty="0"/>
              <a:t> </a:t>
            </a:r>
            <a:r>
              <a:rPr lang="en-US" dirty="0" err="1"/>
              <a:t>trên</a:t>
            </a:r>
            <a:r>
              <a:rPr lang="en-US" dirty="0"/>
              <a:t>, GRAM </a:t>
            </a:r>
            <a:r>
              <a:rPr lang="en-US" dirty="0" err="1"/>
              <a:t>cho</a:t>
            </a:r>
            <a:r>
              <a:rPr lang="en-US" dirty="0"/>
              <a:t> </a:t>
            </a:r>
            <a:r>
              <a:rPr lang="en-US" dirty="0" err="1"/>
              <a:t>ra</a:t>
            </a:r>
            <a:r>
              <a:rPr lang="en-US" dirty="0"/>
              <a:t> </a:t>
            </a:r>
            <a:r>
              <a:rPr lang="en-US" dirty="0" err="1"/>
              <a:t>cùng</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g_c</a:t>
            </a:r>
            <a:r>
              <a:rPr lang="en-US" dirty="0"/>
              <a:t>. </a:t>
            </a:r>
            <a:r>
              <a:rPr lang="en-US" dirty="0" err="1"/>
              <a:t>Trong</a:t>
            </a:r>
            <a:r>
              <a:rPr lang="en-US" dirty="0"/>
              <a:t> </a:t>
            </a:r>
            <a:r>
              <a:rPr lang="en-US" dirty="0" err="1"/>
              <a:t>khi</a:t>
            </a:r>
            <a:r>
              <a:rPr lang="en-US" dirty="0"/>
              <a:t> </a:t>
            </a:r>
            <a:r>
              <a:rPr lang="en-US" dirty="0" err="1"/>
              <a:t>đó</a:t>
            </a:r>
            <a:r>
              <a:rPr lang="en-US" dirty="0"/>
              <a:t>, </a:t>
            </a:r>
            <a:r>
              <a:rPr lang="en-US" dirty="0" err="1"/>
              <a:t>thứ</a:t>
            </a:r>
            <a:r>
              <a:rPr lang="en-US" dirty="0"/>
              <a:t> </a:t>
            </a:r>
            <a:r>
              <a:rPr lang="en-US" dirty="0" err="1"/>
              <a:t>tự</a:t>
            </a:r>
            <a:r>
              <a:rPr lang="en-US" dirty="0"/>
              <a:t> </a:t>
            </a:r>
            <a:r>
              <a:rPr lang="en-US" dirty="0" err="1"/>
              <a:t>của</a:t>
            </a:r>
            <a:r>
              <a:rPr lang="en-US" dirty="0"/>
              <a:t> </a:t>
            </a:r>
            <a:r>
              <a:rPr lang="en-US" dirty="0" err="1"/>
              <a:t>các</a:t>
            </a:r>
            <a:r>
              <a:rPr lang="en-US" dirty="0"/>
              <a:t> node </a:t>
            </a:r>
            <a:r>
              <a:rPr lang="en-US" dirty="0" err="1"/>
              <a:t>bị</a:t>
            </a:r>
            <a:r>
              <a:rPr lang="en-US" dirty="0"/>
              <a:t> </a:t>
            </a:r>
            <a:r>
              <a:rPr lang="en-US" dirty="0" err="1"/>
              <a:t>bỏ</a:t>
            </a:r>
            <a:r>
              <a:rPr lang="en-US" dirty="0"/>
              <a:t> qua.</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73245336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qua GRAM,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gốc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than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cháu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17395746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nhạy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221737500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Bottom up:</a:t>
            </a:r>
          </a:p>
          <a:p>
            <a:pPr marL="1600200" marR="0" lvl="3" indent="-228600">
              <a:lnSpc>
                <a:spcPct val="107000"/>
              </a:lnSpc>
              <a:spcBef>
                <a:spcPts val="0"/>
              </a:spcBef>
              <a:spcAft>
                <a:spcPts val="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dưới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miễn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nút</a:t>
            </a:r>
            <a:r>
              <a:rPr lang="en-US" sz="11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Top down:</a:t>
            </a:r>
          </a:p>
          <a:p>
            <a:pPr marL="1600200" marR="0" lvl="3" indent="-228600">
              <a:lnSpc>
                <a:spcPct val="107000"/>
              </a:lnSpc>
              <a:spcBef>
                <a:spcPts val="0"/>
              </a:spcBef>
              <a:spcAft>
                <a:spcPts val="80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xuống</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364675312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GRAM,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DAG.</a:t>
            </a:r>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27193764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143156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lá</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90165238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MIMIC-III</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228724218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314219784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Các biểu diễn mã tìm ra được nhúng vào không gian ít chiều hơn. Sau đó chuyền cho RNN để tạo ra biểu diễn trạng thái ẩn. Các trạng thái ẩn thì được sử dụng để tính trọng số chú ý tri thức với nhúng tổ tiên chuyển đổi. Từ đó tạo ra vector thi thức mới.</a:t>
            </a:r>
          </a:p>
          <a:p>
            <a:r>
              <a:rPr lang="vi-VN" sz="1800" dirty="0"/>
              <a:t>o	Tổ hợp các trọng thái ẩn tại thời điểm t và vector tri thức được tính toán được chuyển vào lớp softmax để dự đoán các chẩn đoán của cha mẹ tại thời điểm t+1.</a:t>
            </a:r>
          </a:p>
        </p:txBody>
      </p:sp>
      <p:sp>
        <p:nvSpPr>
          <p:cNvPr id="4" name="Slide Number Placeholder 3"/>
          <p:cNvSpPr>
            <a:spLocks noGrp="1"/>
          </p:cNvSpPr>
          <p:nvPr>
            <p:ph type="sldNum" sz="quarter" idx="5"/>
          </p:nvPr>
        </p:nvSpPr>
        <p:spPr/>
        <p:txBody>
          <a:bodyPr/>
          <a:lstStyle/>
          <a:p>
            <a:fld id="{22289C57-55D7-40A4-A101-E74FAC7A092B}" type="slidenum">
              <a:rPr lang="en-US" smtClean="0"/>
              <a:t>56</a:t>
            </a:fld>
            <a:endParaRPr lang="en-US" dirty="0"/>
          </a:p>
        </p:txBody>
      </p:sp>
    </p:spTree>
    <p:extLst>
      <p:ext uri="{BB962C8B-B14F-4D97-AF65-F5344CB8AC3E}">
        <p14:creationId xmlns:p14="http://schemas.microsoft.com/office/powerpoint/2010/main" val="1915493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30279605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58</a:t>
            </a:fld>
            <a:endParaRPr lang="en-US" dirty="0"/>
          </a:p>
        </p:txBody>
      </p:sp>
    </p:spTree>
    <p:extLst>
      <p:ext uri="{BB962C8B-B14F-4D97-AF65-F5344CB8AC3E}">
        <p14:creationId xmlns:p14="http://schemas.microsoft.com/office/powerpoint/2010/main" val="86793018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Khi </a:t>
            </a:r>
            <a:r>
              <a:rPr lang="en-US" sz="1800" dirty="0" err="1"/>
              <a:t>xóa</a:t>
            </a:r>
            <a:r>
              <a:rPr lang="en-US" sz="1800" dirty="0"/>
              <a:t> </a:t>
            </a:r>
            <a:r>
              <a:rPr lang="en-US" sz="1800" dirty="0" err="1"/>
              <a:t>bỏ</a:t>
            </a:r>
            <a:r>
              <a:rPr lang="en-US" sz="1800" dirty="0"/>
              <a:t> </a:t>
            </a:r>
            <a:r>
              <a:rPr lang="en-US" sz="1800" dirty="0" err="1"/>
              <a:t>đi</a:t>
            </a:r>
            <a:r>
              <a:rPr lang="en-US" sz="1800" dirty="0"/>
              <a:t> </a:t>
            </a:r>
            <a:r>
              <a:rPr lang="en-US" sz="1800" dirty="0" err="1"/>
              <a:t>quá</a:t>
            </a:r>
            <a:r>
              <a:rPr lang="en-US" sz="1800" dirty="0"/>
              <a:t> </a:t>
            </a:r>
            <a:r>
              <a:rPr lang="en-US" sz="1800" dirty="0" err="1"/>
              <a:t>trình</a:t>
            </a:r>
            <a:r>
              <a:rPr lang="en-US" sz="1800" dirty="0"/>
              <a:t> Knowledge Attention </a:t>
            </a:r>
            <a:r>
              <a:rPr lang="en-US" sz="1800" dirty="0" err="1"/>
              <a:t>thì</a:t>
            </a:r>
            <a:r>
              <a:rPr lang="en-US" sz="1800" dirty="0"/>
              <a:t> KAME </a:t>
            </a:r>
            <a:r>
              <a:rPr lang="en-US" sz="1800" dirty="0" err="1"/>
              <a:t>chính</a:t>
            </a:r>
            <a:r>
              <a:rPr lang="en-US" sz="1800" dirty="0"/>
              <a:t> </a:t>
            </a:r>
            <a:r>
              <a:rPr lang="en-US" sz="1800" dirty="0" err="1"/>
              <a:t>là</a:t>
            </a:r>
            <a:r>
              <a:rPr lang="en-US" sz="1800" dirty="0"/>
              <a:t> GRAM.</a:t>
            </a:r>
          </a:p>
          <a:p>
            <a:r>
              <a:rPr lang="en-US" sz="1800" dirty="0"/>
              <a:t>Ancestor Code Embedding </a:t>
            </a:r>
            <a:r>
              <a:rPr lang="en-US" sz="1800" dirty="0" err="1"/>
              <a:t>là</a:t>
            </a:r>
            <a:r>
              <a:rPr lang="en-US" sz="1800" dirty="0"/>
              <a:t> </a:t>
            </a:r>
            <a:r>
              <a:rPr lang="en-US" sz="1800" dirty="0" err="1"/>
              <a:t>nền</a:t>
            </a:r>
            <a:r>
              <a:rPr lang="en-US" sz="1800" dirty="0"/>
              <a:t> </a:t>
            </a:r>
            <a:r>
              <a:rPr lang="en-US" sz="1800" dirty="0" err="1"/>
              <a:t>tảng</a:t>
            </a:r>
            <a:r>
              <a:rPr lang="en-US" sz="1800" dirty="0"/>
              <a:t> </a:t>
            </a:r>
            <a:r>
              <a:rPr lang="en-US" sz="1800" dirty="0" err="1"/>
              <a:t>tạo</a:t>
            </a:r>
            <a:r>
              <a:rPr lang="en-US" sz="1800" dirty="0"/>
              <a:t> </a:t>
            </a:r>
            <a:r>
              <a:rPr lang="en-US" sz="1800" dirty="0" err="1"/>
              <a:t>nên</a:t>
            </a:r>
            <a:r>
              <a:rPr lang="en-US" sz="1800" dirty="0"/>
              <a:t> </a:t>
            </a:r>
            <a:r>
              <a:rPr lang="en-US" sz="1800" dirty="0" err="1"/>
              <a:t>tính</a:t>
            </a:r>
            <a:r>
              <a:rPr lang="en-US" sz="1800" dirty="0"/>
              <a:t> Knowledge Attention </a:t>
            </a:r>
            <a:r>
              <a:rPr lang="en-US" sz="1800" dirty="0" err="1"/>
              <a:t>của</a:t>
            </a:r>
            <a:r>
              <a:rPr lang="en-US" sz="1800" dirty="0"/>
              <a:t> KAME.</a:t>
            </a:r>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90442904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r>
              <a:rPr lang="vi-VN" dirty="0"/>
              <a:t>Làm thế nào để kết hợp hợp lý các biện pháp can thiệp?</a:t>
            </a:r>
            <a:endParaRPr lang="en-US" dirty="0"/>
          </a:p>
          <a:p>
            <a:r>
              <a:rPr lang="vi-VN" dirty="0"/>
              <a:t>Các hành vi cá nhân có ảnh hưởng đến các dự đoán không?</a:t>
            </a:r>
            <a:endParaRPr lang="en-US" dirty="0"/>
          </a:p>
          <a:p>
            <a:r>
              <a:rPr lang="vi-VN" dirty="0"/>
              <a:t>Làm thế nào để mô hình hóa chúng?</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51090247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(Reverse time attention model),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phỏng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sĩ</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Nhờ</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423001434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37051655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03864"/>
                </a:solidFill>
                <a:effectLst/>
                <a:latin typeface="FranklinGothic-Book"/>
              </a:rPr>
              <a:t>RNN-based models</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LSTM</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Dipole</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Retain</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RetainEx</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Timeline</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Transformer-based models</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SAnD</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LSAN</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err="1">
                <a:solidFill>
                  <a:srgbClr val="203864"/>
                </a:solidFill>
                <a:effectLst/>
                <a:latin typeface="FranklinGothic-Book"/>
              </a:rPr>
              <a:t>HiTANet</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ICD ontology-based model</a:t>
            </a:r>
            <a:br>
              <a:rPr lang="en-US" sz="1800" b="0" i="0" dirty="0">
                <a:solidFill>
                  <a:srgbClr val="203864"/>
                </a:solidFill>
                <a:effectLst/>
                <a:latin typeface="FranklinGothic-Book"/>
              </a:rPr>
            </a:br>
            <a:r>
              <a:rPr lang="en-US" sz="1800" b="0" i="0" dirty="0">
                <a:solidFill>
                  <a:srgbClr val="203864"/>
                </a:solidFill>
                <a:effectLst/>
                <a:latin typeface="FranklinGothic-Book"/>
              </a:rPr>
              <a:t>	</a:t>
            </a:r>
            <a:r>
              <a:rPr lang="en-US" sz="1800" b="0" i="0" dirty="0">
                <a:solidFill>
                  <a:srgbClr val="203864"/>
                </a:solidFill>
                <a:effectLst/>
                <a:latin typeface="ArialMT"/>
              </a:rPr>
              <a:t>• </a:t>
            </a:r>
            <a:r>
              <a:rPr lang="en-US" sz="1800" b="0" i="0" dirty="0">
                <a:solidFill>
                  <a:srgbClr val="203864"/>
                </a:solidFill>
                <a:effectLst/>
                <a:latin typeface="FranklinGothic-Book"/>
              </a:rPr>
              <a:t>GRAM</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0556472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2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alpha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beta.</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4525614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3329919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Medicaid dataset,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Med2Vec.</a:t>
            </a:r>
          </a:p>
          <a:p>
            <a:pPr marL="742950" marR="0" lvl="1" indent="-285750">
              <a:lnSpc>
                <a:spcPct val="107000"/>
              </a:lnSpc>
              <a:spcBef>
                <a:spcPts val="0"/>
              </a:spcBef>
              <a:spcAft>
                <a:spcPts val="80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65</a:t>
            </a:fld>
            <a:endParaRPr lang="en-US" dirty="0"/>
          </a:p>
        </p:txBody>
      </p:sp>
    </p:spTree>
    <p:extLst>
      <p:ext uri="{BB962C8B-B14F-4D97-AF65-F5344CB8AC3E}">
        <p14:creationId xmlns:p14="http://schemas.microsoft.com/office/powerpoint/2010/main" val="7684757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66</a:t>
            </a:fld>
            <a:endParaRPr lang="en-US" dirty="0"/>
          </a:p>
        </p:txBody>
      </p:sp>
    </p:spTree>
    <p:extLst>
      <p:ext uri="{BB962C8B-B14F-4D97-AF65-F5344CB8AC3E}">
        <p14:creationId xmlns:p14="http://schemas.microsoft.com/office/powerpoint/2010/main" val="39781776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rủi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RETAIN, LSAN,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67</a:t>
            </a:fld>
            <a:endParaRPr lang="en-US" dirty="0"/>
          </a:p>
        </p:txBody>
      </p:sp>
    </p:spTree>
    <p:extLst>
      <p:ext uri="{BB962C8B-B14F-4D97-AF65-F5344CB8AC3E}">
        <p14:creationId xmlns:p14="http://schemas.microsoft.com/office/powerpoint/2010/main" val="178744461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68</a:t>
            </a:fld>
            <a:endParaRPr lang="en-US" dirty="0"/>
          </a:p>
        </p:txBody>
      </p:sp>
    </p:spTree>
    <p:extLst>
      <p:ext uri="{BB962C8B-B14F-4D97-AF65-F5344CB8AC3E}">
        <p14:creationId xmlns:p14="http://schemas.microsoft.com/office/powerpoint/2010/main" val="16043937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69</a:t>
            </a:fld>
            <a:endParaRPr lang="en-US" dirty="0"/>
          </a:p>
        </p:txBody>
      </p:sp>
    </p:spTree>
    <p:extLst>
      <p:ext uri="{BB962C8B-B14F-4D97-AF65-F5344CB8AC3E}">
        <p14:creationId xmlns:p14="http://schemas.microsoft.com/office/powerpoint/2010/main" val="11667684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Tiến triển của bệnh có thể được lý giải từ PKG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70</a:t>
            </a:fld>
            <a:endParaRPr lang="en-US" dirty="0"/>
          </a:p>
        </p:txBody>
      </p:sp>
    </p:spTree>
    <p:extLst>
      <p:ext uri="{BB962C8B-B14F-4D97-AF65-F5344CB8AC3E}">
        <p14:creationId xmlns:p14="http://schemas.microsoft.com/office/powerpoint/2010/main" val="77337839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là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Dipole,…</a:t>
            </a:r>
          </a:p>
        </p:txBody>
      </p:sp>
      <p:sp>
        <p:nvSpPr>
          <p:cNvPr id="4" name="Slide Number Placeholder 3"/>
          <p:cNvSpPr>
            <a:spLocks noGrp="1"/>
          </p:cNvSpPr>
          <p:nvPr>
            <p:ph type="sldNum" sz="quarter" idx="5"/>
          </p:nvPr>
        </p:nvSpPr>
        <p:spPr/>
        <p:txBody>
          <a:bodyPr/>
          <a:lstStyle/>
          <a:p>
            <a:fld id="{22289C57-55D7-40A4-A101-E74FAC7A092B}" type="slidenum">
              <a:rPr lang="en-US" smtClean="0"/>
              <a:t>71</a:t>
            </a:fld>
            <a:endParaRPr lang="en-US" dirty="0"/>
          </a:p>
        </p:txBody>
      </p:sp>
    </p:spTree>
    <p:extLst>
      <p:ext uri="{BB962C8B-B14F-4D97-AF65-F5344CB8AC3E}">
        <p14:creationId xmlns:p14="http://schemas.microsoft.com/office/powerpoint/2010/main" val="85770496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Những kết quả này xác nhận rằng MedPath tốt hơn đáng kể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lẻ</a:t>
            </a:r>
            <a:r>
              <a:rPr lang="vi-V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72</a:t>
            </a:fld>
            <a:endParaRPr lang="en-US" dirty="0"/>
          </a:p>
        </p:txBody>
      </p:sp>
    </p:spTree>
    <p:extLst>
      <p:ext uri="{BB962C8B-B14F-4D97-AF65-F5344CB8AC3E}">
        <p14:creationId xmlns:p14="http://schemas.microsoft.com/office/powerpoint/2010/main" val="2056576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2038161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73</a:t>
            </a:fld>
            <a:endParaRPr lang="en-US" dirty="0"/>
          </a:p>
        </p:txBody>
      </p:sp>
    </p:spTree>
    <p:extLst>
      <p:ext uri="{BB962C8B-B14F-4D97-AF65-F5344CB8AC3E}">
        <p14:creationId xmlns:p14="http://schemas.microsoft.com/office/powerpoint/2010/main" val="78399486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giai đoạn lập luận, MedPathtìm tất cả các đường dẫn có thể có trong biểu đồ được trích xuất liên kết các nút của các triệu chứng được quan sát và bệnh mục tiêu, đồng thời sử dụng các trọng số đã học của các đường dẫn khác nhau để giải thích rõ ràng kết quả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74</a:t>
            </a:fld>
            <a:endParaRPr lang="en-US" dirty="0"/>
          </a:p>
        </p:txBody>
      </p:sp>
    </p:spTree>
    <p:extLst>
      <p:ext uri="{BB962C8B-B14F-4D97-AF65-F5344CB8AC3E}">
        <p14:creationId xmlns:p14="http://schemas.microsoft.com/office/powerpoint/2010/main" val="19964298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LSAN là một mô 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chặng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(end – to – end)</a:t>
            </a:r>
          </a:p>
        </p:txBody>
      </p:sp>
      <p:sp>
        <p:nvSpPr>
          <p:cNvPr id="4" name="Slide Number Placeholder 3"/>
          <p:cNvSpPr>
            <a:spLocks noGrp="1"/>
          </p:cNvSpPr>
          <p:nvPr>
            <p:ph type="sldNum" sz="quarter" idx="5"/>
          </p:nvPr>
        </p:nvSpPr>
        <p:spPr/>
        <p:txBody>
          <a:bodyPr/>
          <a:lstStyle/>
          <a:p>
            <a:fld id="{22289C57-55D7-40A4-A101-E74FAC7A092B}" type="slidenum">
              <a:rPr lang="en-US" smtClean="0"/>
              <a:t>75</a:t>
            </a:fld>
            <a:endParaRPr lang="en-US" dirty="0"/>
          </a:p>
        </p:txBody>
      </p:sp>
    </p:spTree>
    <p:extLst>
      <p:ext uri="{BB962C8B-B14F-4D97-AF65-F5344CB8AC3E}">
        <p14:creationId xmlns:p14="http://schemas.microsoft.com/office/powerpoint/2010/main" val="268835904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HAM cung cấp nhiều chi tiết biểu cảm và tính linh hoạt hơn cho việc học đại diện của bệnh nhân, đồng thời đặt nền tảng cho việc giảm các mã chẩn đoán không liên quan trong dữ liệu EHR.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TAM để mô hình hóa quá trình tiến triển của bệnh bằng cách xem xét cả sự phụ thuộc dài hạn và mối tương quan ngắn hạn giữa các lần khám. Thiết kế như vậy có thể loại bỏ thông tin nhiễu giữa các lượt thăm khám và tiếp tục dẫn đến một mô hình dự đoán rủi ro mạnh mẽ.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i="1" dirty="0">
                <a:solidFill>
                  <a:srgbClr val="000000"/>
                </a:solidFill>
                <a:effectLst/>
                <a:latin typeface="LinLibertineTI"/>
              </a:rPr>
              <a:t>Hierarchical Attention Module </a:t>
            </a:r>
            <a:r>
              <a:rPr lang="en-US" sz="1800" b="0" i="0" dirty="0">
                <a:solidFill>
                  <a:srgbClr val="000000"/>
                </a:solidFill>
                <a:effectLst/>
                <a:latin typeface="LinLibertineT"/>
              </a:rPr>
              <a:t>(HAM) and </a:t>
            </a:r>
            <a:r>
              <a:rPr lang="en-US" sz="1800" b="0" i="1" dirty="0">
                <a:solidFill>
                  <a:srgbClr val="000000"/>
                </a:solidFill>
                <a:effectLst/>
                <a:latin typeface="LinLibertineTI"/>
              </a:rPr>
              <a:t>Temporal Aggregation Module </a:t>
            </a:r>
            <a:r>
              <a:rPr lang="en-US" sz="1800" b="0" i="0" dirty="0">
                <a:solidFill>
                  <a:srgbClr val="000000"/>
                </a:solidFill>
                <a:effectLst/>
                <a:latin typeface="LinLibertineT"/>
              </a:rPr>
              <a:t>(TAM)</a:t>
            </a:r>
            <a:r>
              <a:rPr lang="en-US" sz="2800" dirty="0"/>
              <a:t> </a:t>
            </a:r>
            <a:br>
              <a:rPr lang="en-US" sz="2800" dirty="0"/>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400026152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effectLst/>
                <a:latin typeface="Calibri" panose="020F0502020204030204" pitchFamily="34" charset="0"/>
                <a:ea typeface="Calibri" panose="020F0502020204030204" pitchFamily="34" charset="0"/>
                <a:cs typeface="Times New Roman" panose="02020603050405020304" pitchFamily="18" charset="0"/>
              </a:rPr>
              <a:t>ầu tiên học cách nhúng lượt thăm khám với sự chú ý ở cấp độ mã chẩn đoán được thiết kế trong HAM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vi-VN" sz="1800" dirty="0">
                <a:effectLst/>
                <a:latin typeface="Calibri" panose="020F0502020204030204" pitchFamily="34" charset="0"/>
                <a:ea typeface="Calibri" panose="020F0502020204030204" pitchFamily="34" charset="0"/>
                <a:cs typeface="Times New Roman" panose="02020603050405020304" pitchFamily="18" charset="0"/>
              </a:rPr>
              <a:t>u đó áp dụng TAM để nắm bắt cả sự phụ thuộc dài hạn và mối tương quan ngắn hạn giữa các lượt thăm khám. Đầu ra của TAM được sử dụng để tìm hiểu biểu diễn bệnh nhân toàn diện cuối cùng bằng sự chú ý của mức thăm khám trong HAM.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đại diện toàn diện được sử dụng để đưa ra dự đoán. Vì vậy, họ làm việc chặt chẽ với nhau và tăng cường đáng kể lẫn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325171601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chú ý phân cấp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mô tả bản chất phân cấp của dữ liệu EHR và tóm tắt kết quả chẩn đoán theo mức độ liên quan của chúng với bệnh mục tiêu. Cơ chế chú ý trong hệ thống phân cấp của mã chẩn đoán cho phép LSAN tìm hiểu các trọng số khác nhau đối với các mã trong mỗi lần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tùy theo mức độ liên quan của chúng với bệnh mục tiêu. Sau đó, một phép toán tổng có trọng số trên nhúng mã chẩn đoán được sử dụng để lấy mã nhúng của mỗi lượt thăm khám. Biểu diễn tổng trọng số có thể giữ lại các chi tiết của từng mã chẩn đoán trong khi làm nổi bật mức độ liên quan của chúng bằng các trọng số tương ứng. Tương tự, biểu diễn tổng trọng số trong hệ thống phân cấp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sẽ tóm tắt chi tiết của từng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với các trọng số làm nổi bật tầm quan trọng của chúng đối với việc ra quyết định cuối cùng.</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bổ</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sung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ngăn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nhiễu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58852564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tổng hợp thời gian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học hai thông tin thời gian bổ sung bằng cách sử dụng tốt hơn các phụ thuộc dài hạn và tương quan ngắn hạn.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en-US" sz="1800" b="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phụ thuộc dài hạn là thông tin tạm thời về cách mỗi lần thăm khám liên quan đến các lần thăm khám còn lại trong toàn bộ hành trình y tế.</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giúp khắc phục thành kiến ​​cá nhân trong mỗi lần khám bằng cách tích hợp kết quả chẩn đoán từ tất cả các lần khám.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Mặt khác, mối tương quan ngắn hạn là cách mọi lượt thăm khám liên quan đến nhau trong một khoảng thời gian ngắn.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cũng rất quan trọng để loại bỏ thông tin không liên quan trong dữ liệu EHR vì bệnh nhân sẽ có các triệu chứng tương quan với các lần khám lân cận trong từng giai đoạn phát triển của bệnh.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Đối với TAM, nó chọn hai khối xây dựng thích hợp để mô hình hóa chúng trong hệ thống phân cấp lượt thăm khám: nó tìm hiểu sự phụ thuộc dài hạn giữa tất cả các lượt thăm khám của một Transformer và mối tương quan ngắn hạn bởi một lớp tích chập (Conv). Con đường của Transformer rất tốt trong việc sử dụng cấu trúc thời gian dài hạn để có được một đại diện toàn diện và con đường của Conv có thể làm rõ hơn các triệu chứng nổi bật trong các lượt thăm khám lân cận trong từng giai đoạn. Do đó, hai con đường bổ sung này trong TAM giúp LSAN tìm hiểu mức độ phù hợp tốt hơn giữa kết quả chẩn đoán và bệnh đích.</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31836006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80</a:t>
            </a:fld>
            <a:endParaRPr lang="en-US" dirty="0"/>
          </a:p>
        </p:txBody>
      </p:sp>
    </p:spTree>
    <p:extLst>
      <p:ext uri="{BB962C8B-B14F-4D97-AF65-F5344CB8AC3E}">
        <p14:creationId xmlns:p14="http://schemas.microsoft.com/office/powerpoint/2010/main" val="8425966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81</a:t>
            </a:fld>
            <a:endParaRPr lang="en-US" dirty="0"/>
          </a:p>
        </p:txBody>
      </p:sp>
    </p:spTree>
    <p:extLst>
      <p:ext uri="{BB962C8B-B14F-4D97-AF65-F5344CB8AC3E}">
        <p14:creationId xmlns:p14="http://schemas.microsoft.com/office/powerpoint/2010/main" val="408942656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quan trọng của thông tin lịch sử bệnh nhân đối với rủi ro sức khỏe hiện tại không giảm một cách đơn điệu.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tiến triển của bệnh không cố định, có thể nhanh hơn, chậm hơn hoặc thậm chí tái phát. Hơn nữa, tầm quan trọng của chẩn đoán liên quan đến mỗi lần khám không nên bị phân rã một cách đơn điệu.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Tầm quan trọng của dấu thời gian trước đó khác nhau giữa các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Khi đánh giá rủi ro của bệnh nhân, trước tiên các bác sĩ sẽ tìm hiểu về tình trạng sức khỏe hiện tại của bệnh nhân, chẳng hạn như các triệu chứng, điều kiện tiên quyết và thời gian của chúng. Dựa trên những thông tin này, các bác sĩ có thể phỏng đoán đại khái một số mốc thời gian chính liên quan đến tiến triển của bệnh. Do sự khác biệt giữa các bệnh nhân, nên thay đổi các dấu thời gian quan trọng này đối với các bệnh nhân khác nhau. Tuy nhiên, quá trình này bị bỏ qua bởi công việc hiện có.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32868870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339682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a:t>
            </a:r>
            <a:r>
              <a:rPr lang="vi-VN" sz="1800" dirty="0">
                <a:effectLst/>
                <a:latin typeface="Calibri" panose="020F0502020204030204" pitchFamily="34" charset="0"/>
                <a:ea typeface="Calibri" panose="020F0502020204030204" pitchFamily="34" charset="0"/>
                <a:cs typeface="Times New Roman" panose="02020603050405020304" pitchFamily="18" charset="0"/>
              </a:rPr>
              <a:t>ó nhúng thông tin thời gian vào các biểu diễn lượt khám bệnh thay vì giới thiệu hàm phân rã thời gian đơn điệu, sau đó tìm hiểu trọng số chú ý cục bộ cho mỗi lượt khám bệnh.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cơ chế chú ý truy vấn khóa nhận biết thời gian mới để xác định các bước thời gian chính trong số các lần khám lịch sử của bệnh nhân trong dữ liệu EHR của họ. Nó sử dụng biểu diễn tổng thể của bệnh nhân làm vectơ truy vấn và thời gian nhúng của mỗi lần khám làm vectơ chính.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6340706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Giai đoạn đánh giá cục bộ xử lý thử thách C1 và có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có thể tìm hiểu các trọng số chú ý theo thời gian cho các lượt khám bệnh riêng lẻ. Nó kết hợp thông tin thời gian và thông tin thăm khám, đồng thời tìm hiểu các trọng số chú ý cục bộ cho các lần khám và biểu diễn tổng thể cho từng bệnh nhân. Thông qua việc nhúng thông tin thời gian vào các vectơ, nó tránh được một cách hiệu quả những nhược điểm do hàm phân rã thời gian đơn điệu gây 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giải quyết thách thức C2, nhóm nghiên cứu thiết kế một giai đoạn tổng hợp toàn cầu, nơi nhóm nghiên cứu đề xuất cơ chế chú ý truy vấn khóa nhận biết thời gian. Nó sử dụng biểu diễn tổng thể do Transformer nhận biết thời gian xuất ra làm vectơ truy vấn và tạo trọng số chú ý toàn cầu của mỗi lượt khám bệnh từ chế độ xem toàn cầu bằng cách sử dụng lại thông tin thời gian.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nhóm nghiên cứu kết hợp hai cơ chế chú ý này lại với nhau để có được các đại diện của bệnh nhân để dự đoán rủi ro bệnh tật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88739511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105133141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đầu tiên là phân tích chuyến thăm cấp địa phương.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được sử dụng để lập mô hình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mỗi lượt khám bệnh EHR và tạo trạng thái ẩn của mỗi lượt khám bệnh, trạng thái này sau đó được sử dụng để tạo trọng số chú ý cục bộ.</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13832212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quan trọng thứ hai là phân tích toàn diện ở cấp độ toàn cầu. Biểu diễn chẩn đoán tổng thể được sử dụng làm vectơ truy vấn và thông tin thời gian được nhúng được coi là vectơ chính.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truy vấn khóa nhận biết thời gian được áp dụng để tạo trọng số chú ý toàn cầu.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27758016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hợp nhất chú ý động được sử dụng để kết hợp hai trọng số chú ý này. </a:t>
            </a:r>
            <a:r>
              <a:rPr lang="vi-VN" sz="1800">
                <a:effectLst/>
                <a:latin typeface="Calibri" panose="020F0502020204030204" pitchFamily="34" charset="0"/>
                <a:ea typeface="Calibri" panose="020F0502020204030204" pitchFamily="34" charset="0"/>
                <a:cs typeface="Times New Roman" panose="02020603050405020304" pitchFamily="18" charset="0"/>
              </a:rPr>
              <a:t>Cuối cùng, một đại diện bệnh nhân mới thu được dựa trên các trọng số chú ý kết hợp và các đại diện ẩn, được sử dụng thêm để đưa ra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88</a:t>
            </a:fld>
            <a:endParaRPr lang="en-US" dirty="0"/>
          </a:p>
        </p:txBody>
      </p:sp>
    </p:spTree>
    <p:extLst>
      <p:ext uri="{BB962C8B-B14F-4D97-AF65-F5344CB8AC3E}">
        <p14:creationId xmlns:p14="http://schemas.microsoft.com/office/powerpoint/2010/main" val="25305488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229799356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với các phương pháp tiếp cận tiên tiến nhất, HiTANet không chỉ sử dụng thông tin thời gian ở cả cấp độ địa phương và toàn cầu mà còn là một cách tiếp cận linh hoạt nhưng mạnh mẽ để dự đoán rủi ro.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136110959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Giải</a:t>
            </a:r>
            <a:r>
              <a:rPr lang="en-US" dirty="0"/>
              <a:t> </a:t>
            </a:r>
            <a:r>
              <a:rPr lang="en-US" dirty="0" err="1"/>
              <a:t>quyết</a:t>
            </a:r>
            <a:r>
              <a:rPr lang="en-US" dirty="0"/>
              <a:t> </a:t>
            </a:r>
            <a:r>
              <a:rPr lang="en-US" dirty="0" err="1"/>
              <a:t>các</a:t>
            </a:r>
            <a:r>
              <a:rPr lang="en-US" dirty="0"/>
              <a:t> </a:t>
            </a:r>
            <a:r>
              <a:rPr lang="en-US" dirty="0" err="1"/>
              <a:t>câu</a:t>
            </a:r>
            <a:r>
              <a:rPr lang="en-US" dirty="0"/>
              <a:t> </a:t>
            </a:r>
            <a:r>
              <a:rPr lang="en-US" dirty="0" err="1"/>
              <a:t>hỏi</a:t>
            </a:r>
            <a:endParaRPr lang="en-US" dirty="0"/>
          </a:p>
          <a:p>
            <a:pPr algn="l"/>
            <a:r>
              <a:rPr lang="vi-VN" dirty="0"/>
              <a:t>Sở thích của bác sĩ sẽ ảnh hưởng đến kết quả?</a:t>
            </a:r>
            <a:endParaRPr lang="en-US" dirty="0"/>
          </a:p>
          <a:p>
            <a:pPr algn="l"/>
            <a:r>
              <a:rPr lang="vi-VN" dirty="0"/>
              <a:t>Các loại bảo hiểm khác nhau có thể chi trả cho các loại thuốc khác nhau. Làm thế nào để xử lý nó?</a:t>
            </a:r>
            <a:endParaRPr lang="en-US" dirty="0"/>
          </a:p>
          <a:p>
            <a:pPr algn="l"/>
            <a:r>
              <a:rPr lang="vi-VN" dirty="0"/>
              <a:t>Tình trạng kinh tế xã hội?</a:t>
            </a:r>
            <a:endParaRPr lang="en-US" dirty="0"/>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1610315832"/>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405195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6394854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93</a:t>
            </a:fld>
            <a:endParaRPr lang="en-US" dirty="0"/>
          </a:p>
        </p:txBody>
      </p:sp>
    </p:spTree>
    <p:extLst>
      <p:ext uri="{BB962C8B-B14F-4D97-AF65-F5344CB8AC3E}">
        <p14:creationId xmlns:p14="http://schemas.microsoft.com/office/powerpoint/2010/main" val="382476700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a:solidFill>
                  <a:srgbClr val="000000"/>
                </a:solidFill>
                <a:effectLst/>
              </a:rPr>
              <a:t>1) </a:t>
            </a:r>
            <a:r>
              <a:rPr lang="vi-VN" sz="2800" dirty="0">
                <a:solidFill>
                  <a:srgbClr val="000000"/>
                </a:solidFill>
                <a:effectLst/>
              </a:rPr>
              <a:t>Các mô hình khuyến nghị dùng thuốc dựa trên trường hợp </a:t>
            </a:r>
            <a:r>
              <a:rPr lang="en-US" sz="2800" dirty="0">
                <a:solidFill>
                  <a:srgbClr val="000000"/>
                </a:solidFill>
                <a:effectLst/>
              </a:rPr>
              <a:t>(</a:t>
            </a:r>
            <a:r>
              <a:rPr lang="en-US" sz="2800" dirty="0"/>
              <a:t>Instance-based medication recommendation models) </a:t>
            </a:r>
            <a:r>
              <a:rPr lang="vi-VN" sz="2800" dirty="0">
                <a:solidFill>
                  <a:srgbClr val="000000"/>
                </a:solidFill>
                <a:effectLst/>
              </a:rPr>
              <a:t>thực hiện khuyến nghị chỉ dựa trên lần gặp hiện tại và không xem xét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Kết quả là, một bệnh nhân bị tăng huyết áp mới được chẩn đoán có thể sẽ được điều trị giống như một bệnh nhân khác bị tăng huyết áp mãn tính không kiểm soát được. Hạn chế như vậy ảnh hưởng đến độ chính xác và tiện ích của các khuyến nghị. </a:t>
            </a:r>
            <a:endParaRPr lang="en-US" sz="2800" dirty="0">
              <a:solidFill>
                <a:srgbClr val="000000"/>
              </a:solidFill>
              <a:effectLst/>
            </a:endParaRPr>
          </a:p>
          <a:p>
            <a:pPr rtl="0"/>
            <a:r>
              <a:rPr lang="vi-VN" sz="2800" dirty="0">
                <a:solidFill>
                  <a:srgbClr val="000000"/>
                </a:solidFill>
                <a:effectLst/>
              </a:rPr>
              <a:t>2) Các phương pháp khuyến nghị dùng thuốc theo chiều dọc </a:t>
            </a:r>
            <a:r>
              <a:rPr lang="en-US" sz="2800" dirty="0">
                <a:solidFill>
                  <a:srgbClr val="000000"/>
                </a:solidFill>
                <a:effectLst/>
              </a:rPr>
              <a:t>(</a:t>
            </a:r>
            <a:r>
              <a:rPr lang="en-US" sz="2800" dirty="0"/>
              <a:t>Longitudinal medication recommendation methods ) </a:t>
            </a:r>
            <a:r>
              <a:rPr lang="vi-VN" sz="2800" dirty="0">
                <a:solidFill>
                  <a:srgbClr val="000000"/>
                </a:solidFill>
                <a:effectLst/>
              </a:rPr>
              <a:t>tận dụng sự phụ thuộc thời gian trong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để dự đoán thuốc trong tương lai. </a:t>
            </a:r>
            <a:endParaRPr lang="en-US" sz="2800" dirty="0">
              <a:solidFill>
                <a:srgbClr val="000000"/>
              </a:solidFill>
              <a:effectLst/>
            </a:endParaRPr>
          </a:p>
          <a:p>
            <a:pPr rtl="0"/>
            <a:r>
              <a:rPr lang="en-US" sz="2800" dirty="0">
                <a:solidFill>
                  <a:srgbClr val="000000"/>
                </a:solidFill>
                <a:effectLst/>
              </a:rPr>
              <a:t>	T</a:t>
            </a:r>
            <a:r>
              <a:rPr lang="vi-VN" sz="2800" dirty="0">
                <a:solidFill>
                  <a:srgbClr val="000000"/>
                </a:solidFill>
                <a:effectLst/>
              </a:rPr>
              <a:t>uy nhiên, theo hiểu biết tốt nhất của nhóm nghiên cứu, không ai trong số họ xem xét tính an toàn của thuốc trong mô hình của họ, đặc biệt là bỏ qua các tương tác bất lợi giữa thuốc và thuốc (DDI) khó ngăn ngừa hơn phản ứng bất lợi của thuốc đơn lẻ. Thuốc có thể tương tác khi chúng được kê đơn và dùng cùng nhau, do đó DDI thường gặp ở những bệnh nhân có tình trạng sức khỏe phức tạp. Ngăn chặn DDI là rất quan trọng vì chúng có thể dẫn đến suy giảm sức khỏe hoặc thậm chí tử vong.</a:t>
            </a:r>
            <a:endParaRPr lang="en-US" sz="2800" dirty="0">
              <a:solidFill>
                <a:srgbClr val="000000"/>
              </a:solidFill>
              <a:effectLst/>
            </a:endParaRPr>
          </a:p>
          <a:p>
            <a:pPr rtl="0"/>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326507793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Trong</a:t>
            </a:r>
            <a:r>
              <a:rPr lang="en-US" sz="2800" dirty="0">
                <a:solidFill>
                  <a:srgbClr val="000000"/>
                </a:solidFill>
                <a:effectLst/>
              </a:rPr>
              <a:t> </a:t>
            </a:r>
            <a:r>
              <a:rPr lang="en-US" sz="2800" dirty="0" err="1">
                <a:solidFill>
                  <a:srgbClr val="000000"/>
                </a:solidFill>
                <a:effectLst/>
              </a:rPr>
              <a:t>p</a:t>
            </a:r>
            <a:r>
              <a:rPr lang="en-US" sz="2800" dirty="0" err="1"/>
              <a:t>hương</a:t>
            </a:r>
            <a:r>
              <a:rPr lang="en-US" sz="2800" dirty="0"/>
              <a:t> </a:t>
            </a:r>
            <a:r>
              <a:rPr lang="en-US" sz="2800" dirty="0" err="1"/>
              <a:t>pháp</a:t>
            </a:r>
            <a:r>
              <a:rPr lang="en-US" sz="2800" dirty="0"/>
              <a:t> </a:t>
            </a:r>
            <a:r>
              <a:rPr lang="en-US" sz="2800" dirty="0" err="1"/>
              <a:t>đề</a:t>
            </a:r>
            <a:r>
              <a:rPr lang="en-US" sz="2800" dirty="0"/>
              <a:t> </a:t>
            </a:r>
            <a:r>
              <a:rPr lang="en-US" sz="2800" dirty="0" err="1"/>
              <a:t>xuất</a:t>
            </a:r>
            <a:r>
              <a:rPr lang="en-US" sz="2800" dirty="0"/>
              <a:t> </a:t>
            </a:r>
            <a:r>
              <a:rPr lang="en-US" sz="2800" dirty="0" err="1"/>
              <a:t>thuốc</a:t>
            </a:r>
            <a:r>
              <a:rPr lang="en-US" sz="2800" dirty="0"/>
              <a:t> </a:t>
            </a:r>
            <a:r>
              <a:rPr lang="en-US" sz="2800" dirty="0" err="1"/>
              <a:t>dựa</a:t>
            </a:r>
            <a:r>
              <a:rPr lang="en-US" sz="2800" dirty="0"/>
              <a:t> </a:t>
            </a:r>
            <a:r>
              <a:rPr lang="en-US" sz="2800" dirty="0" err="1"/>
              <a:t>trên</a:t>
            </a:r>
            <a:r>
              <a:rPr lang="en-US" sz="2800" dirty="0"/>
              <a:t> </a:t>
            </a:r>
            <a:r>
              <a:rPr lang="en-US" sz="2800" dirty="0" err="1"/>
              <a:t>tình</a:t>
            </a:r>
            <a:r>
              <a:rPr lang="en-US" sz="2800" dirty="0"/>
              <a:t> </a:t>
            </a:r>
            <a:r>
              <a:rPr lang="en-US" sz="2800" dirty="0" err="1"/>
              <a:t>trạng</a:t>
            </a:r>
            <a:r>
              <a:rPr lang="en-US" sz="2800" dirty="0"/>
              <a:t> </a:t>
            </a:r>
            <a:r>
              <a:rPr lang="en-US" sz="2800" dirty="0" err="1"/>
              <a:t>sức</a:t>
            </a:r>
            <a:r>
              <a:rPr lang="en-US" sz="2800" dirty="0"/>
              <a:t> </a:t>
            </a:r>
            <a:r>
              <a:rPr lang="en-US" sz="2800" dirty="0" err="1"/>
              <a:t>khỏe</a:t>
            </a:r>
            <a:r>
              <a:rPr lang="en-US" sz="2800" dirty="0"/>
              <a:t> </a:t>
            </a:r>
            <a:r>
              <a:rPr lang="en-US" sz="2800" dirty="0" err="1"/>
              <a:t>hiện</a:t>
            </a:r>
            <a:r>
              <a:rPr lang="en-US" sz="2800" dirty="0"/>
              <a:t> </a:t>
            </a:r>
            <a:r>
              <a:rPr lang="en-US" sz="2800" dirty="0" err="1"/>
              <a:t>tại</a:t>
            </a:r>
            <a:r>
              <a:rPr lang="en-US" sz="2800" dirty="0"/>
              <a:t> LEAP </a:t>
            </a:r>
            <a:r>
              <a:rPr lang="en-US" sz="2800" dirty="0" err="1"/>
              <a:t>là</a:t>
            </a:r>
            <a:r>
              <a:rPr lang="en-US" sz="2800" dirty="0"/>
              <a:t> </a:t>
            </a:r>
            <a:r>
              <a:rPr lang="en-US" sz="2800" dirty="0" err="1"/>
              <a:t>một</a:t>
            </a:r>
            <a:r>
              <a:rPr lang="en-US" sz="2800" dirty="0"/>
              <a:t> </a:t>
            </a:r>
            <a:r>
              <a:rPr lang="en-US" sz="2800" dirty="0" err="1"/>
              <a:t>ví</a:t>
            </a:r>
            <a:r>
              <a:rPr lang="en-US" sz="2800" dirty="0"/>
              <a:t> </a:t>
            </a:r>
            <a:r>
              <a:rPr lang="en-US" sz="2800" dirty="0" err="1"/>
              <a:t>dụ</a:t>
            </a:r>
            <a:r>
              <a:rPr lang="en-US" sz="2800" dirty="0"/>
              <a:t> </a:t>
            </a:r>
            <a:r>
              <a:rPr lang="en-US" sz="2800" dirty="0" err="1"/>
              <a:t>điển</a:t>
            </a:r>
            <a:r>
              <a:rPr lang="en-US" sz="2800" dirty="0"/>
              <a:t> </a:t>
            </a:r>
            <a:r>
              <a:rPr lang="en-US" sz="2800" dirty="0" err="1"/>
              <a:t>hình</a:t>
            </a:r>
            <a:r>
              <a:rPr lang="en-US" sz="2800" dirty="0"/>
              <a:t>.</a:t>
            </a:r>
            <a:endParaRPr lang="en-US" sz="2800" dirty="0">
              <a:solidFill>
                <a:srgbClr val="000000"/>
              </a:solidFill>
              <a:effectLst/>
            </a:endParaRPr>
          </a:p>
          <a:p>
            <a:pPr rtl="0"/>
            <a:endParaRPr lang="en-US" sz="2800" dirty="0">
              <a:solidFill>
                <a:srgbClr val="000000"/>
              </a:solidFill>
              <a:effectLst/>
            </a:endParaRPr>
          </a:p>
          <a:p>
            <a:pPr rtl="0"/>
            <a:r>
              <a:rPr lang="vi-VN" sz="2800" dirty="0">
                <a:solidFill>
                  <a:srgbClr val="000000"/>
                </a:solidFill>
                <a:effectLst/>
              </a:rPr>
              <a:t>Phân tách khuyến nghị điều trị thành các quyết định tuần tự. </a:t>
            </a:r>
            <a:endParaRPr lang="en-US" sz="2800" dirty="0">
              <a:solidFill>
                <a:srgbClr val="000000"/>
              </a:solidFill>
              <a:effectLst/>
            </a:endParaRPr>
          </a:p>
          <a:p>
            <a:pPr rtl="0"/>
            <a:r>
              <a:rPr lang="vi-VN" sz="2800" dirty="0">
                <a:solidFill>
                  <a:srgbClr val="000000"/>
                </a:solidFill>
                <a:effectLst/>
              </a:rPr>
              <a:t>• Học thực hành kê đơn từ dữ liệu EHR </a:t>
            </a:r>
            <a:endParaRPr lang="en-US" sz="2800" dirty="0">
              <a:solidFill>
                <a:srgbClr val="000000"/>
              </a:solidFill>
              <a:effectLst/>
            </a:endParaRPr>
          </a:p>
          <a:p>
            <a:pPr rtl="0"/>
            <a:r>
              <a:rPr lang="vi-VN" sz="2800" dirty="0">
                <a:solidFill>
                  <a:srgbClr val="000000"/>
                </a:solidFill>
                <a:effectLst/>
              </a:rPr>
              <a:t>• Sử dụng biểu diễn phân tán để mã hóa các chẩn đoán và thuốc men. </a:t>
            </a:r>
            <a:endParaRPr lang="en-US" sz="2800" dirty="0">
              <a:solidFill>
                <a:srgbClr val="000000"/>
              </a:solidFill>
              <a:effectLst/>
            </a:endParaRPr>
          </a:p>
          <a:p>
            <a:pPr rtl="0"/>
            <a:r>
              <a:rPr lang="vi-VN" sz="2800" dirty="0">
                <a:solidFill>
                  <a:srgbClr val="000000"/>
                </a:solidFill>
                <a:effectLst/>
              </a:rPr>
              <a:t>• Sử dụng Mạng thần kinh tái phát (RNN) để lập mô hình xác suất </a:t>
            </a:r>
            <a:r>
              <a:rPr lang="en-US" sz="2800" dirty="0" err="1">
                <a:solidFill>
                  <a:srgbClr val="000000"/>
                </a:solidFill>
                <a:effectLst/>
              </a:rPr>
              <a:t>đưa</a:t>
            </a:r>
            <a:r>
              <a:rPr lang="vi-VN" sz="2800" dirty="0">
                <a:solidFill>
                  <a:srgbClr val="000000"/>
                </a:solidFill>
                <a:effectLst/>
              </a:rPr>
              <a:t> ra loại thuốc tiếp theo trong kế hoạch điều trị.</a:t>
            </a:r>
            <a:endParaRPr lang="en-US" sz="2800" dirty="0">
              <a:solidFill>
                <a:srgbClr val="000000"/>
              </a:solidFill>
              <a:effectLst/>
            </a:endParaRPr>
          </a:p>
          <a:p>
            <a:pPr rtl="0"/>
            <a:endParaRPr lang="en-US" sz="2800" dirty="0">
              <a:solidFill>
                <a:srgbClr val="000000"/>
              </a:solidFill>
              <a:effectLst/>
            </a:endParaRPr>
          </a:p>
          <a:p>
            <a:pPr rtl="0"/>
            <a:r>
              <a:rPr lang="en-US" sz="2800" dirty="0" err="1">
                <a:solidFill>
                  <a:srgbClr val="000000"/>
                </a:solidFill>
                <a:effectLst/>
              </a:rPr>
              <a:t>Phần</a:t>
            </a:r>
            <a:r>
              <a:rPr lang="en-US" sz="2800" dirty="0">
                <a:solidFill>
                  <a:srgbClr val="000000"/>
                </a:solidFill>
                <a:effectLst/>
              </a:rPr>
              <a:t> </a:t>
            </a:r>
            <a:r>
              <a:rPr lang="en-US" sz="2800" dirty="0" err="1">
                <a:solidFill>
                  <a:srgbClr val="000000"/>
                </a:solidFill>
                <a:effectLst/>
              </a:rPr>
              <a:t>này</a:t>
            </a:r>
            <a:r>
              <a:rPr lang="en-US" sz="2800" dirty="0">
                <a:solidFill>
                  <a:srgbClr val="000000"/>
                </a:solidFill>
                <a:effectLst/>
              </a:rPr>
              <a:t> </a:t>
            </a:r>
            <a:r>
              <a:rPr lang="en-US" sz="2800" dirty="0" err="1">
                <a:solidFill>
                  <a:srgbClr val="000000"/>
                </a:solidFill>
                <a:effectLst/>
              </a:rPr>
              <a:t>em</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a:t>
            </a:r>
            <a:r>
              <a:rPr lang="en-US" sz="2800" dirty="0" err="1">
                <a:solidFill>
                  <a:srgbClr val="000000"/>
                </a:solidFill>
                <a:effectLst/>
              </a:rPr>
              <a:t>truy</a:t>
            </a:r>
            <a:r>
              <a:rPr lang="en-US" sz="2800" dirty="0">
                <a:solidFill>
                  <a:srgbClr val="000000"/>
                </a:solidFill>
                <a:effectLst/>
              </a:rPr>
              <a:t> </a:t>
            </a:r>
            <a:r>
              <a:rPr lang="en-US" sz="2800" dirty="0" err="1">
                <a:solidFill>
                  <a:srgbClr val="000000"/>
                </a:solidFill>
                <a:effectLst/>
              </a:rPr>
              <a:t>cập</a:t>
            </a:r>
            <a:r>
              <a:rPr lang="en-US" sz="2800" dirty="0">
                <a:solidFill>
                  <a:srgbClr val="000000"/>
                </a:solidFill>
                <a:effectLst/>
              </a:rPr>
              <a:t> </a:t>
            </a:r>
            <a:r>
              <a:rPr lang="en-US" sz="2800" dirty="0" err="1">
                <a:solidFill>
                  <a:srgbClr val="000000"/>
                </a:solidFill>
                <a:effectLst/>
              </a:rPr>
              <a:t>tài</a:t>
            </a:r>
            <a:r>
              <a:rPr lang="en-US" sz="2800" dirty="0">
                <a:solidFill>
                  <a:srgbClr val="000000"/>
                </a:solidFill>
                <a:effectLst/>
              </a:rPr>
              <a:t> </a:t>
            </a:r>
            <a:r>
              <a:rPr lang="en-US" sz="2800" dirty="0" err="1">
                <a:solidFill>
                  <a:srgbClr val="000000"/>
                </a:solidFill>
                <a:effectLst/>
              </a:rPr>
              <a:t>liệu</a:t>
            </a:r>
            <a:r>
              <a:rPr lang="en-US" sz="2800" dirty="0">
                <a:solidFill>
                  <a:srgbClr val="000000"/>
                </a:solidFill>
                <a:effectLst/>
              </a:rPr>
              <a:t> </a:t>
            </a:r>
            <a:r>
              <a:rPr lang="en-US" sz="2800" dirty="0" err="1">
                <a:solidFill>
                  <a:srgbClr val="000000"/>
                </a:solidFill>
                <a:effectLst/>
              </a:rPr>
              <a:t>của</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giả</a:t>
            </a:r>
            <a:r>
              <a:rPr lang="en-US" sz="2800" dirty="0">
                <a:solidFill>
                  <a:srgbClr val="000000"/>
                </a:solidFill>
                <a:effectLst/>
              </a:rPr>
              <a:t> </a:t>
            </a:r>
            <a:r>
              <a:rPr lang="en-US" sz="2800" dirty="0" err="1">
                <a:solidFill>
                  <a:srgbClr val="000000"/>
                </a:solidFill>
                <a:effectLst/>
              </a:rPr>
              <a:t>nên</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thể</a:t>
            </a:r>
            <a:r>
              <a:rPr lang="en-US" sz="2800" dirty="0">
                <a:solidFill>
                  <a:srgbClr val="000000"/>
                </a:solidFill>
                <a:effectLst/>
              </a:rPr>
              <a:t> </a:t>
            </a:r>
            <a:r>
              <a:rPr lang="en-US" sz="2800" dirty="0" err="1">
                <a:solidFill>
                  <a:srgbClr val="000000"/>
                </a:solidFill>
                <a:effectLst/>
              </a:rPr>
              <a:t>làm</a:t>
            </a:r>
            <a:r>
              <a:rPr lang="en-US" sz="2800" dirty="0">
                <a:solidFill>
                  <a:srgbClr val="000000"/>
                </a:solidFill>
                <a:effectLst/>
              </a:rPr>
              <a:t> chi </a:t>
            </a:r>
            <a:r>
              <a:rPr lang="en-US" sz="2800" dirty="0" err="1">
                <a:solidFill>
                  <a:srgbClr val="000000"/>
                </a:solidFill>
                <a:effectLst/>
              </a:rPr>
              <a:t>tiết</a:t>
            </a:r>
            <a:r>
              <a:rPr lang="en-US" sz="2800" dirty="0">
                <a:solidFill>
                  <a:srgbClr val="000000"/>
                </a:solidFill>
                <a:effectLst/>
              </a:rPr>
              <a:t> </a:t>
            </a:r>
            <a:r>
              <a:rPr lang="en-US" sz="2800" dirty="0" err="1">
                <a:solidFill>
                  <a:srgbClr val="000000"/>
                </a:solidFill>
                <a:effectLst/>
              </a:rPr>
              <a:t>hơn</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ạ.</a:t>
            </a:r>
            <a:endParaRPr lang="vi-VN" sz="2800" dirty="0">
              <a:solidFill>
                <a:srgbClr val="000000"/>
              </a:solidFill>
              <a:effectLst/>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2964989251"/>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a:t>
            </a:r>
            <a:r>
              <a:rPr lang="en-US" sz="1800" dirty="0">
                <a:effectLst/>
                <a:latin typeface="Calibri" panose="020F0502020204030204" pitchFamily="34" charset="0"/>
                <a:ea typeface="Calibri" panose="020F0502020204030204" pitchFamily="34" charset="0"/>
                <a:cs typeface="Times New Roman" panose="02020603050405020304" pitchFamily="18" charset="0"/>
              </a:rPr>
              <a:t>EAP</a:t>
            </a:r>
            <a:r>
              <a:rPr lang="vi-VN" sz="1800" dirty="0">
                <a:effectLst/>
                <a:latin typeface="Calibri" panose="020F0502020204030204" pitchFamily="34" charset="0"/>
                <a:ea typeface="Calibri" panose="020F0502020204030204" pitchFamily="34" charset="0"/>
                <a:cs typeface="Times New Roman" panose="02020603050405020304" pitchFamily="18" charset="0"/>
              </a:rPr>
              <a:t> xây dựng khung học tập đa nhãn đa phiên bản và đề xuất một biến thể của mô hình trình tự-tosequence dựa trên cơ chế chú ý nội dung để dự đoán sự kết hợp của các loại thuốc dựa trên chẩn đoán của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402541463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97</a:t>
            </a:fld>
            <a:endParaRPr lang="en-US" dirty="0"/>
          </a:p>
        </p:txBody>
      </p:sp>
    </p:spTree>
    <p:extLst>
      <p:ext uri="{BB962C8B-B14F-4D97-AF65-F5344CB8AC3E}">
        <p14:creationId xmlns:p14="http://schemas.microsoft.com/office/powerpoint/2010/main" val="371901648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Đối</a:t>
            </a:r>
            <a:r>
              <a:rPr lang="en-US" sz="2800" dirty="0">
                <a:solidFill>
                  <a:srgbClr val="000000"/>
                </a:solidFill>
                <a:effectLst/>
              </a:rPr>
              <a:t> </a:t>
            </a:r>
            <a:r>
              <a:rPr lang="en-US" sz="2800" dirty="0" err="1">
                <a:solidFill>
                  <a:srgbClr val="000000"/>
                </a:solidFill>
                <a:effectLst/>
              </a:rPr>
              <a:t>mặt</a:t>
            </a:r>
            <a:r>
              <a:rPr lang="en-US" sz="2800" dirty="0">
                <a:solidFill>
                  <a:srgbClr val="000000"/>
                </a:solidFill>
                <a:effectLst/>
              </a:rPr>
              <a:t> </a:t>
            </a:r>
            <a:r>
              <a:rPr lang="en-US" sz="2800" dirty="0" err="1">
                <a:solidFill>
                  <a:srgbClr val="000000"/>
                </a:solidFill>
                <a:effectLst/>
              </a:rPr>
              <a:t>với</a:t>
            </a:r>
            <a:r>
              <a:rPr lang="en-US" sz="2800" dirty="0">
                <a:solidFill>
                  <a:srgbClr val="000000"/>
                </a:solidFill>
                <a:effectLst/>
              </a:rPr>
              <a:t> </a:t>
            </a:r>
            <a:r>
              <a:rPr lang="en-US" sz="2800" dirty="0" err="1">
                <a:solidFill>
                  <a:srgbClr val="000000"/>
                </a:solidFill>
                <a:effectLst/>
              </a:rPr>
              <a:t>những</a:t>
            </a:r>
            <a:r>
              <a:rPr lang="en-US" sz="2800" dirty="0">
                <a:solidFill>
                  <a:srgbClr val="000000"/>
                </a:solidFill>
                <a:effectLst/>
              </a:rPr>
              <a:t> </a:t>
            </a:r>
            <a:r>
              <a:rPr lang="en-US" sz="2800" dirty="0" err="1">
                <a:solidFill>
                  <a:srgbClr val="000000"/>
                </a:solidFill>
                <a:effectLst/>
              </a:rPr>
              <a:t>thách</a:t>
            </a:r>
            <a:r>
              <a:rPr lang="en-US" sz="2800" dirty="0">
                <a:solidFill>
                  <a:srgbClr val="000000"/>
                </a:solidFill>
                <a:effectLst/>
              </a:rPr>
              <a:t> </a:t>
            </a:r>
            <a:r>
              <a:rPr lang="en-US" sz="2800" dirty="0" err="1">
                <a:solidFill>
                  <a:srgbClr val="000000"/>
                </a:solidFill>
                <a:effectLst/>
              </a:rPr>
              <a:t>thức</a:t>
            </a:r>
            <a:r>
              <a:rPr lang="en-US" sz="2800" dirty="0">
                <a:solidFill>
                  <a:srgbClr val="000000"/>
                </a:solidFill>
                <a:effectLst/>
              </a:rPr>
              <a:t> </a:t>
            </a:r>
            <a:r>
              <a:rPr lang="en-US" sz="2800" dirty="0" err="1">
                <a:solidFill>
                  <a:srgbClr val="000000"/>
                </a:solidFill>
                <a:effectLst/>
              </a:rPr>
              <a:t>về</a:t>
            </a:r>
            <a:r>
              <a:rPr lang="en-US" sz="2800" dirty="0">
                <a:solidFill>
                  <a:srgbClr val="000000"/>
                </a:solidFill>
                <a:effectLst/>
              </a:rPr>
              <a:t>:</a:t>
            </a: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phụ</a:t>
            </a:r>
            <a:r>
              <a:rPr lang="en-US" sz="2800" dirty="0">
                <a:solidFill>
                  <a:srgbClr val="000000"/>
                </a:solidFill>
                <a:effectLst/>
              </a:rPr>
              <a:t> </a:t>
            </a:r>
            <a:r>
              <a:rPr lang="en-US" sz="2800" dirty="0" err="1">
                <a:solidFill>
                  <a:srgbClr val="000000"/>
                </a:solidFill>
                <a:effectLst/>
              </a:rPr>
              <a:t>thuộc</a:t>
            </a:r>
            <a:r>
              <a:rPr lang="en-US" sz="2800" dirty="0">
                <a:solidFill>
                  <a:srgbClr val="000000"/>
                </a:solidFill>
                <a:effectLst/>
              </a:rPr>
              <a:t> </a:t>
            </a:r>
            <a:r>
              <a:rPr lang="en-US" sz="2800" dirty="0" err="1">
                <a:solidFill>
                  <a:srgbClr val="000000"/>
                </a:solidFill>
                <a:effectLst/>
              </a:rPr>
              <a:t>phức</a:t>
            </a:r>
            <a:r>
              <a:rPr lang="en-US" sz="2800" dirty="0">
                <a:solidFill>
                  <a:srgbClr val="000000"/>
                </a:solidFill>
                <a:effectLst/>
              </a:rPr>
              <a:t> </a:t>
            </a:r>
            <a:r>
              <a:rPr lang="en-US" sz="2800" dirty="0" err="1">
                <a:solidFill>
                  <a:srgbClr val="000000"/>
                </a:solidFill>
                <a:effectLst/>
              </a:rPr>
              <a:t>tạp</a:t>
            </a:r>
            <a:r>
              <a:rPr lang="en-US" sz="2800" dirty="0">
                <a:solidFill>
                  <a:srgbClr val="000000"/>
                </a:solidFill>
                <a:effectLst/>
              </a:rPr>
              <a:t> </a:t>
            </a:r>
            <a:r>
              <a:rPr lang="en-US" sz="2800" dirty="0" err="1">
                <a:solidFill>
                  <a:srgbClr val="000000"/>
                </a:solidFill>
                <a:effectLst/>
              </a:rPr>
              <a:t>giữa</a:t>
            </a:r>
            <a:r>
              <a:rPr lang="en-US" sz="2800" dirty="0">
                <a:solidFill>
                  <a:srgbClr val="000000"/>
                </a:solidFill>
                <a:effectLst/>
              </a:rPr>
              <a:t> </a:t>
            </a:r>
            <a:r>
              <a:rPr lang="en-US" sz="2800" dirty="0" err="1">
                <a:solidFill>
                  <a:srgbClr val="000000"/>
                </a:solidFill>
                <a:effectLst/>
              </a:rPr>
              <a:t>các</a:t>
            </a:r>
            <a:r>
              <a:rPr lang="en-US" sz="2800" dirty="0">
                <a:solidFill>
                  <a:srgbClr val="000000"/>
                </a:solidFill>
                <a:effectLst/>
              </a:rPr>
              <a:t> </a:t>
            </a:r>
            <a:r>
              <a:rPr lang="en-US" sz="2800" dirty="0" err="1">
                <a:solidFill>
                  <a:srgbClr val="000000"/>
                </a:solidFill>
                <a:effectLst/>
              </a:rPr>
              <a:t>bệnh</a:t>
            </a:r>
            <a:r>
              <a:rPr lang="en-US" sz="2800" dirty="0">
                <a:solidFill>
                  <a:srgbClr val="000000"/>
                </a:solidFill>
                <a:effectLst/>
              </a:rPr>
              <a:t> </a:t>
            </a:r>
            <a:r>
              <a:rPr lang="en-US" sz="2800" dirty="0" err="1">
                <a:solidFill>
                  <a:srgbClr val="000000"/>
                </a:solidFill>
                <a:effectLst/>
              </a:rPr>
              <a:t>lý</a:t>
            </a:r>
            <a:r>
              <a:rPr lang="en-US" sz="2800" dirty="0">
                <a:solidFill>
                  <a:srgbClr val="000000"/>
                </a:solidFill>
                <a:effectLst/>
              </a:rPr>
              <a:t> </a:t>
            </a:r>
            <a:r>
              <a:rPr lang="en-US" sz="2800" dirty="0" err="1">
                <a:solidFill>
                  <a:srgbClr val="000000"/>
                </a:solidFill>
                <a:effectLst/>
              </a:rPr>
              <a:t>và</a:t>
            </a:r>
            <a:r>
              <a:rPr lang="en-US" sz="2800" dirty="0">
                <a:solidFill>
                  <a:srgbClr val="000000"/>
                </a:solidFill>
                <a:effectLst/>
              </a:rPr>
              <a:t> </a:t>
            </a:r>
            <a:r>
              <a:rPr lang="en-US" sz="2800" dirty="0" err="1">
                <a:solidFill>
                  <a:srgbClr val="000000"/>
                </a:solidFill>
                <a:effectLst/>
              </a:rPr>
              <a:t>cách</a:t>
            </a:r>
            <a:r>
              <a:rPr lang="en-US" sz="2800" dirty="0">
                <a:solidFill>
                  <a:srgbClr val="000000"/>
                </a:solidFill>
                <a:effectLst/>
              </a:rPr>
              <a:t> </a:t>
            </a:r>
            <a:r>
              <a:rPr lang="en-US" sz="2800" dirty="0" err="1">
                <a:solidFill>
                  <a:srgbClr val="000000"/>
                </a:solidFill>
                <a:effectLst/>
              </a:rPr>
              <a:t>điều</a:t>
            </a:r>
            <a:r>
              <a:rPr lang="en-US" sz="2800" dirty="0">
                <a:solidFill>
                  <a:srgbClr val="000000"/>
                </a:solidFill>
                <a:effectLst/>
              </a:rPr>
              <a:t> </a:t>
            </a:r>
            <a:r>
              <a:rPr lang="en-US" sz="2800" dirty="0" err="1">
                <a:solidFill>
                  <a:srgbClr val="000000"/>
                </a:solidFill>
                <a:effectLst/>
              </a:rPr>
              <a:t>trị</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tương</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thuốc</a:t>
            </a:r>
            <a:r>
              <a:rPr lang="en-US" sz="2800" dirty="0">
                <a:solidFill>
                  <a:srgbClr val="000000"/>
                </a:solidFill>
                <a:effectLst/>
              </a:rPr>
              <a:t> </a:t>
            </a:r>
            <a:r>
              <a:rPr lang="en-US" sz="2800" dirty="0" err="1">
                <a:solidFill>
                  <a:srgbClr val="000000"/>
                </a:solidFill>
                <a:effectLst/>
              </a:rPr>
              <a:t>bất</a:t>
            </a:r>
            <a:r>
              <a:rPr lang="en-US" sz="2800" dirty="0">
                <a:solidFill>
                  <a:srgbClr val="000000"/>
                </a:solidFill>
                <a:effectLst/>
              </a:rPr>
              <a:t> </a:t>
            </a:r>
            <a:r>
              <a:rPr lang="en-US" sz="2800" dirty="0" err="1">
                <a:solidFill>
                  <a:srgbClr val="000000"/>
                </a:solidFill>
                <a:effectLst/>
              </a:rPr>
              <a:t>lợi</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Lịch</a:t>
            </a:r>
            <a:r>
              <a:rPr lang="en-US" sz="2800" dirty="0">
                <a:solidFill>
                  <a:srgbClr val="000000"/>
                </a:solidFill>
                <a:effectLst/>
              </a:rPr>
              <a:t> </a:t>
            </a:r>
            <a:r>
              <a:rPr lang="en-US" sz="2800" dirty="0" err="1">
                <a:solidFill>
                  <a:srgbClr val="000000"/>
                </a:solidFill>
                <a:effectLst/>
              </a:rPr>
              <a:t>sử</a:t>
            </a:r>
            <a:r>
              <a:rPr lang="en-US" sz="2800" dirty="0">
                <a:solidFill>
                  <a:srgbClr val="000000"/>
                </a:solidFill>
                <a:effectLst/>
              </a:rPr>
              <a:t> </a:t>
            </a:r>
            <a:r>
              <a:rPr lang="en-US" sz="2800" dirty="0" err="1">
                <a:solidFill>
                  <a:srgbClr val="000000"/>
                </a:solidFill>
                <a:effectLst/>
              </a:rPr>
              <a:t>khám</a:t>
            </a:r>
            <a:r>
              <a:rPr lang="en-US" sz="2800" dirty="0">
                <a:solidFill>
                  <a:srgbClr val="000000"/>
                </a:solidFill>
                <a:effectLst/>
              </a:rPr>
              <a:t> </a:t>
            </a:r>
            <a:r>
              <a:rPr lang="en-US" sz="2800" dirty="0" err="1">
                <a:solidFill>
                  <a:srgbClr val="000000"/>
                </a:solidFill>
                <a:effectLst/>
              </a:rPr>
              <a:t>bệnh</a:t>
            </a:r>
            <a:endParaRPr lang="en-US" sz="2800" dirty="0">
              <a:solidFill>
                <a:srgbClr val="000000"/>
              </a:solidFill>
              <a:effectLst/>
            </a:endParaRPr>
          </a:p>
          <a:p>
            <a:pPr rtl="0"/>
            <a:endParaRPr lang="en-US" sz="2800" dirty="0">
              <a:solidFill>
                <a:srgbClr val="000000"/>
              </a:solidFill>
              <a:effectLst/>
            </a:endParaRPr>
          </a:p>
          <a:p>
            <a:pPr rtl="0"/>
            <a:r>
              <a:rPr lang="en-US" sz="2800" dirty="0">
                <a:solidFill>
                  <a:srgbClr val="000000"/>
                </a:solidFill>
                <a:effectLst/>
              </a:rPr>
              <a:t>M</a:t>
            </a:r>
            <a:r>
              <a:rPr lang="vi-VN" sz="2800" dirty="0">
                <a:solidFill>
                  <a:srgbClr val="000000"/>
                </a:solidFill>
                <a:effectLst/>
              </a:rPr>
              <a:t>ột mô hình học sâu từ đầu đến cuối lấy cả dữ liệu EHR của bệnh nhân theo chiều dọc và cơ sở kiến ​​thức về thuốc trên DDI làm đầu vào và nhằm mục đích tạo ra khuyến nghị kết hợp thuốc hiệu quả và an toàn .</a:t>
            </a:r>
            <a:endParaRPr lang="en-US" sz="2800" dirty="0">
              <a:solidFill>
                <a:srgbClr val="000000"/>
              </a:solidFill>
              <a:effectLst/>
            </a:endParaRPr>
          </a:p>
          <a:p>
            <a:pPr rtl="0"/>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GAMENet</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bao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gồm</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truy vấn bệnh nhân dựa trên các biểu diễn được học bởi mạng thần kinh hồi quy kép (Dual-RNN)</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mô-đun bộ nhớ tăng cường biểu đồ động và tích hợp. Nó xây dựng và hợp nhất trên nhiều nguồn dữ liệu (thông tin sử dụng thuốc từ kiến ​​thức EHR và DDI từ cơ sở kiến ​​thức về thuốc) với mạng tích chập đồ thị (GCN) trong Ngân hàng bộ nhớ (MB).</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effectLst/>
                <a:latin typeface="Calibri" panose="020F0502020204030204" pitchFamily="34" charset="0"/>
                <a:ea typeface="Calibri" panose="020F0502020204030204" pitchFamily="34" charset="0"/>
                <a:cs typeface="Times New Roman" panose="02020603050405020304" pitchFamily="18" charset="0"/>
              </a:rPr>
              <a:t>Do đó, kiến ​​thức về việc sử dụng kết hợp thuốc và mối quan hệ tương tác thuốc-thuốc được tích hợp.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2800" dirty="0">
                <a:effectLst/>
                <a:latin typeface="Calibri" panose="020F0502020204030204" pitchFamily="34" charset="0"/>
                <a:ea typeface="Calibri" panose="020F0502020204030204" pitchFamily="34" charset="0"/>
                <a:cs typeface="Times New Roman" panose="02020603050405020304" pitchFamily="18" charset="0"/>
              </a:rPr>
              <a:t>Nó tiếp tục ghi lịch sử bệnh nhân vào bộ nhớ động (DM) ở dạng khóa-giá trị</a:t>
            </a:r>
            <a:r>
              <a:rPr lang="en-US" sz="2800" dirty="0">
                <a:effectLst/>
                <a:latin typeface="Calibri" panose="020F0502020204030204" pitchFamily="34" charset="0"/>
                <a:ea typeface="Calibri" panose="020F0502020204030204" pitchFamily="34" charset="0"/>
                <a:cs typeface="Times New Roman" panose="02020603050405020304" pitchFamily="18" charset="0"/>
              </a:rPr>
              <a:t> (key-value)</a:t>
            </a:r>
            <a:r>
              <a:rPr lang="vi-VN" sz="2800" dirty="0">
                <a:effectLst/>
                <a:latin typeface="Calibri" panose="020F0502020204030204" pitchFamily="34" charset="0"/>
                <a:ea typeface="Calibri" panose="020F0502020204030204" pitchFamily="34" charset="0"/>
                <a:cs typeface="Times New Roman" panose="02020603050405020304" pitchFamily="18" charset="0"/>
              </a:rPr>
              <a:t>, bắt chước các truy xuất dựa trên trường hợp trong thực hành lâm sàng, tức là xem xét các biểu hiện bệnh nhân tương tự từ DM. Thông tin từ mô-đun bộ nhớ tăng cường đồ thị có thể được truy xuất bằng biểu diễn bệnh nhân dưới dạng truy vấn để tạo đầu ra bộ nhớ. Sau đó, đầu ra bộ nhớ và truy vấn sẽ được nối để đưa ra các đề xuất hiệu quả và an toàn. </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217892210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2800" dirty="0">
                <a:solidFill>
                  <a:srgbClr val="000000"/>
                </a:solidFill>
                <a:effectLst/>
              </a:rPr>
              <a:t>GAM</a:t>
            </a:r>
            <a:r>
              <a:rPr lang="en-US" sz="2800" dirty="0">
                <a:solidFill>
                  <a:srgbClr val="000000"/>
                </a:solidFill>
                <a:effectLst/>
              </a:rPr>
              <a:t>E</a:t>
            </a:r>
            <a:r>
              <a:rPr lang="vi-VN" sz="2800" dirty="0">
                <a:solidFill>
                  <a:srgbClr val="000000"/>
                </a:solidFill>
                <a:effectLst/>
              </a:rPr>
              <a:t>Net bao gồm các thành phần sau: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nhúng y tế,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biểu diễn bệnh nhân</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bộ nhớ tăng cường đồ thị.</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08448852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100</a:t>
            </a:fld>
            <a:endParaRPr lang="en-US" dirty="0"/>
          </a:p>
        </p:txBody>
      </p:sp>
    </p:spTree>
    <p:extLst>
      <p:ext uri="{BB962C8B-B14F-4D97-AF65-F5344CB8AC3E}">
        <p14:creationId xmlns:p14="http://schemas.microsoft.com/office/powerpoint/2010/main" val="369496752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Để cho phép đề xuất thuốc được cá nhân hóa phù hợp với dữ liệu EHR của bệnh nhân, nhóm nghiên cứu thiết kế Dual-RNN để tìm hiểu các biểu diễn của bệnh nhân từ dữ liệu EHR đa phương thức trong đó mỗi RNN chỉ mã hóa một loại mã y tế. Lý do là rất có thể một cuộc thăm khám lâm sàng thiếu phương thức (ví dụ: chỉ có phương thức chẩn đoán mà không có thủ thuật). Do đó, nhóm nghiên cứu mô hình hóa các phương thức thủ tục và chẩn đoán riêng biệt bằng cách sử dụng hai RNN.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10287121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I, G, O, R</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tận dụng kiến thức về thuốc, nhóm nghiên cứu xây dựng một mô-đun bộ nhớ tăng cường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không chỉ nhúng và lưu trữ biểu đồ EHR và biểu đồ DDI dưới dạng dữ kiện trong Ngân hàng Bộ nhớ (MB), mà còn chèn lịch sử bệnh nhân vào dạng khóa-giá trị Bộ nhớ Động (DM) vào nắm bắt đầy đủ các thông tin từ các quan điểm khác nhau. Lấy cảm hứng 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a:t>Jason Weston </a:t>
            </a:r>
            <a:r>
              <a:rPr lang="en-US" sz="2800" dirty="0" err="1"/>
              <a:t>và</a:t>
            </a:r>
            <a:r>
              <a:rPr lang="en-US" sz="2800" dirty="0"/>
              <a:t> </a:t>
            </a:r>
            <a:r>
              <a:rPr lang="en-US" sz="2800" dirty="0" err="1"/>
              <a:t>các</a:t>
            </a:r>
            <a:r>
              <a:rPr lang="en-US" sz="2800" dirty="0"/>
              <a:t> </a:t>
            </a:r>
            <a:r>
              <a:rPr lang="en-US" sz="2800" dirty="0" err="1"/>
              <a:t>đồng</a:t>
            </a:r>
            <a:r>
              <a:rPr lang="en-US" sz="2800" dirty="0"/>
              <a:t> </a:t>
            </a:r>
            <a:r>
              <a:rPr lang="en-US" sz="2800" dirty="0" err="1"/>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 bốn thành phần bộ nhớ I, G, O, R được đề xuất mô phỏng kiến trúc của máy tính hiện đại theo một cách nào đó: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18486535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engocduc195khtn/KDD2021"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9.xml"/><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0.xml"/><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1.xml"/><Relationship Id="rId1" Type="http://schemas.openxmlformats.org/officeDocument/2006/relationships/slideLayout" Target="../slideLayouts/slideLayout12.xml"/></Relationships>
</file>

<file path=ppt/slides/_rels/slide10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2.xml"/><Relationship Id="rId1" Type="http://schemas.openxmlformats.org/officeDocument/2006/relationships/slideLayout" Target="../slideLayouts/slideLayout12.xml"/></Relationships>
</file>

<file path=ppt/slides/_rels/slide10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03.xml"/><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4.xml"/><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8.xml"/><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09.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0.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1.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3.xml"/><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4.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5.xml"/><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6.xml"/><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7.xml"/><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19.xml"/><Relationship Id="rId1" Type="http://schemas.openxmlformats.org/officeDocument/2006/relationships/slideLayout" Target="../slideLayouts/slideLayout12.xml"/></Relationships>
</file>

<file path=ppt/slides/_rels/slide12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20.xml"/><Relationship Id="rId1" Type="http://schemas.openxmlformats.org/officeDocument/2006/relationships/slideLayout" Target="../slideLayouts/slideLayout1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0.xml"/><Relationship Id="rId1" Type="http://schemas.openxmlformats.org/officeDocument/2006/relationships/slideLayout" Target="../slideLayouts/slideLayout12.xml"/></Relationships>
</file>

<file path=ppt/slides/_rels/slide13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1.xml"/><Relationship Id="rId1" Type="http://schemas.openxmlformats.org/officeDocument/2006/relationships/slideLayout" Target="../slideLayouts/slideLayout12.xml"/></Relationships>
</file>

<file path=ppt/slides/_rels/slide13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2.xml"/><Relationship Id="rId1" Type="http://schemas.openxmlformats.org/officeDocument/2006/relationships/slideLayout" Target="../slideLayouts/slideLayout12.xml"/></Relationships>
</file>

<file path=ppt/slides/_rels/slide1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33.xml"/><Relationship Id="rId1" Type="http://schemas.openxmlformats.org/officeDocument/2006/relationships/slideLayout" Target="../slideLayouts/slideLayout12.xml"/></Relationships>
</file>

<file path=ppt/slides/_rels/slide13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34.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5.xml"/><Relationship Id="rId1" Type="http://schemas.openxmlformats.org/officeDocument/2006/relationships/slideLayout" Target="../slideLayouts/slideLayout1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7.xml"/><Relationship Id="rId1" Type="http://schemas.openxmlformats.org/officeDocument/2006/relationships/slideLayout" Target="../slideLayouts/slideLayout12.xml"/></Relationships>
</file>

<file path=ppt/slides/_rels/slide1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8.xml"/><Relationship Id="rId1" Type="http://schemas.openxmlformats.org/officeDocument/2006/relationships/slideLayout" Target="../slideLayouts/slideLayout12.xml"/></Relationships>
</file>

<file path=ppt/slides/_rels/slide14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39.xml"/><Relationship Id="rId1" Type="http://schemas.openxmlformats.org/officeDocument/2006/relationships/slideLayout" Target="../slideLayouts/slideLayout12.xml"/></Relationships>
</file>

<file path=ppt/slides/_rels/slide14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0.xml"/><Relationship Id="rId1" Type="http://schemas.openxmlformats.org/officeDocument/2006/relationships/slideLayout" Target="../slideLayouts/slideLayout12.xml"/></Relationships>
</file>

<file path=ppt/slides/_rels/slide14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41.xml"/><Relationship Id="rId1" Type="http://schemas.openxmlformats.org/officeDocument/2006/relationships/slideLayout" Target="../slideLayouts/slideLayout12.xml"/></Relationships>
</file>

<file path=ppt/slides/_rels/slide14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42.xml"/><Relationship Id="rId1" Type="http://schemas.openxmlformats.org/officeDocument/2006/relationships/slideLayout" Target="../slideLayouts/slideLayout12.xml"/><Relationship Id="rId4" Type="http://schemas.openxmlformats.org/officeDocument/2006/relationships/image" Target="../media/image76.png"/></Relationships>
</file>

<file path=ppt/slides/_rels/slide1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3.xml"/><Relationship Id="rId1" Type="http://schemas.openxmlformats.org/officeDocument/2006/relationships/slideLayout" Target="../slideLayouts/slideLayout12.xml"/></Relationships>
</file>

<file path=ppt/slides/_rels/slide149.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4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45.xml"/><Relationship Id="rId1" Type="http://schemas.openxmlformats.org/officeDocument/2006/relationships/slideLayout" Target="../slideLayouts/slideLayout12.xml"/></Relationships>
</file>

<file path=ppt/slides/_rels/slide15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6.xml"/><Relationship Id="rId1" Type="http://schemas.openxmlformats.org/officeDocument/2006/relationships/slideLayout" Target="../slideLayouts/slideLayout1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8.xml"/><Relationship Id="rId1" Type="http://schemas.openxmlformats.org/officeDocument/2006/relationships/slideLayout" Target="../slideLayouts/slideLayout12.xml"/></Relationships>
</file>

<file path=ppt/slides/_rels/slide15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49.xml"/><Relationship Id="rId1" Type="http://schemas.openxmlformats.org/officeDocument/2006/relationships/slideLayout" Target="../slideLayouts/slideLayout12.xml"/></Relationships>
</file>

<file path=ppt/slides/_rels/slide15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50.xml"/><Relationship Id="rId1" Type="http://schemas.openxmlformats.org/officeDocument/2006/relationships/slideLayout" Target="../slideLayouts/slideLayout12.xml"/></Relationships>
</file>

<file path=ppt/slides/_rels/slide15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51.xml"/><Relationship Id="rId1" Type="http://schemas.openxmlformats.org/officeDocument/2006/relationships/slideLayout" Target="../slideLayouts/slideLayout1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1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2.xml"/><Relationship Id="rId1" Type="http://schemas.openxmlformats.org/officeDocument/2006/relationships/slideLayout" Target="../slideLayouts/slideLayout12.xml"/><Relationship Id="rId4" Type="http://schemas.openxmlformats.org/officeDocument/2006/relationships/image" Target="../media/image86.png"/></Relationships>
</file>

<file path=ppt/slides/_rels/slide15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53.xml"/><Relationship Id="rId1" Type="http://schemas.openxmlformats.org/officeDocument/2006/relationships/slideLayout" Target="../slideLayouts/slideLayout12.xml"/></Relationships>
</file>

<file path=ppt/slides/_rels/slide15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6.xml"/><Relationship Id="rId1" Type="http://schemas.openxmlformats.org/officeDocument/2006/relationships/slideLayout" Target="../slideLayouts/slideLayout12.xml"/></Relationships>
</file>

<file path=ppt/slides/_rels/slide16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7.xml"/><Relationship Id="rId1" Type="http://schemas.openxmlformats.org/officeDocument/2006/relationships/slideLayout" Target="../slideLayouts/slideLayout12.xml"/></Relationships>
</file>

<file path=ppt/slides/_rels/slide16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58.xml"/><Relationship Id="rId1" Type="http://schemas.openxmlformats.org/officeDocument/2006/relationships/slideLayout" Target="../slideLayouts/slideLayout12.xml"/></Relationships>
</file>

<file path=ppt/slides/_rels/slide16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59.xml"/><Relationship Id="rId1" Type="http://schemas.openxmlformats.org/officeDocument/2006/relationships/slideLayout" Target="../slideLayouts/slideLayout12.xml"/></Relationships>
</file>

<file path=ppt/slides/_rels/slide16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0.xml"/><Relationship Id="rId1" Type="http://schemas.openxmlformats.org/officeDocument/2006/relationships/slideLayout" Target="../slideLayouts/slideLayout12.xml"/></Relationships>
</file>

<file path=ppt/slides/_rels/slide16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61.xml"/><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2.xml"/><Relationship Id="rId1" Type="http://schemas.openxmlformats.org/officeDocument/2006/relationships/slideLayout" Target="../slideLayouts/slideLayout1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5.xml"/><Relationship Id="rId1" Type="http://schemas.openxmlformats.org/officeDocument/2006/relationships/slideLayout" Target="../slideLayouts/slideLayout12.xml"/></Relationships>
</file>

<file path=ppt/slides/_rels/slide17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66.xml"/><Relationship Id="rId1" Type="http://schemas.openxmlformats.org/officeDocument/2006/relationships/slideLayout" Target="../slideLayouts/slideLayout12.xml"/></Relationships>
</file>

<file path=ppt/slides/_rels/slide17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67.xml"/><Relationship Id="rId1" Type="http://schemas.openxmlformats.org/officeDocument/2006/relationships/slideLayout" Target="../slideLayouts/slideLayout12.xml"/></Relationships>
</file>

<file path=ppt/slides/_rels/slide17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68.xml"/><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0.xml"/><Relationship Id="rId1" Type="http://schemas.openxmlformats.org/officeDocument/2006/relationships/slideLayout" Target="../slideLayouts/slideLayout12.xml"/></Relationships>
</file>

<file path=ppt/slides/_rels/slide17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1.xml"/><Relationship Id="rId1" Type="http://schemas.openxmlformats.org/officeDocument/2006/relationships/slideLayout" Target="../slideLayouts/slideLayout1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2.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8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3.xml"/><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4.xml"/><Relationship Id="rId1" Type="http://schemas.openxmlformats.org/officeDocument/2006/relationships/slideLayout" Target="../slideLayouts/slideLayout12.xml"/></Relationships>
</file>

<file path=ppt/slides/_rels/slide18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75.xml"/><Relationship Id="rId1" Type="http://schemas.openxmlformats.org/officeDocument/2006/relationships/slideLayout" Target="../slideLayouts/slideLayout12.xml"/></Relationships>
</file>

<file path=ppt/slides/_rels/slide18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6.xml"/><Relationship Id="rId1" Type="http://schemas.openxmlformats.org/officeDocument/2006/relationships/slideLayout" Target="../slideLayouts/slideLayout12.xml"/></Relationships>
</file>

<file path=ppt/slides/_rels/slide18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7.xml"/><Relationship Id="rId1" Type="http://schemas.openxmlformats.org/officeDocument/2006/relationships/slideLayout" Target="../slideLayouts/slideLayout12.xml"/></Relationships>
</file>

<file path=ppt/slides/_rels/slide18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78.xml"/><Relationship Id="rId1" Type="http://schemas.openxmlformats.org/officeDocument/2006/relationships/slideLayout" Target="../slideLayouts/slideLayout12.xml"/></Relationships>
</file>

<file path=ppt/slides/_rels/slide18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79.xml"/><Relationship Id="rId1" Type="http://schemas.openxmlformats.org/officeDocument/2006/relationships/slideLayout" Target="../slideLayouts/slideLayout1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1.xml"/><Relationship Id="rId1" Type="http://schemas.openxmlformats.org/officeDocument/2006/relationships/slideLayout" Target="../slideLayouts/slideLayout12.xml"/></Relationships>
</file>

<file path=ppt/slides/_rels/slide18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2.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83.xml"/><Relationship Id="rId1" Type="http://schemas.openxmlformats.org/officeDocument/2006/relationships/slideLayout" Target="../slideLayouts/slideLayout12.xml"/></Relationships>
</file>

<file path=ppt/slides/_rels/slide19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84.xml"/><Relationship Id="rId1" Type="http://schemas.openxmlformats.org/officeDocument/2006/relationships/slideLayout" Target="../slideLayouts/slideLayout12.xml"/></Relationships>
</file>

<file path=ppt/slides/_rels/slide19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85.xml"/><Relationship Id="rId1" Type="http://schemas.openxmlformats.org/officeDocument/2006/relationships/slideLayout" Target="../slideLayouts/slideLayout12.xml"/></Relationships>
</file>

<file path=ppt/slides/_rels/slide193.xml.rels><?xml version="1.0" encoding="UTF-8" standalone="yes"?>
<Relationships xmlns="http://schemas.openxmlformats.org/package/2006/relationships"><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7.xml"/><Relationship Id="rId1" Type="http://schemas.openxmlformats.org/officeDocument/2006/relationships/slideLayout" Target="../slideLayouts/slideLayout12.xml"/></Relationships>
</file>

<file path=ppt/slides/_rels/slide19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88.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14.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7.xml"/></Relationships>
</file>

<file path=ppt/slides/_rels/slide19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1.xml"/><Relationship Id="rId1" Type="http://schemas.openxmlformats.org/officeDocument/2006/relationships/slideLayout" Target="../slideLayouts/slideLayout12.xml"/></Relationships>
</file>

<file path=ppt/slides/_rels/slide1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92.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3.xml"/><Relationship Id="rId1" Type="http://schemas.openxmlformats.org/officeDocument/2006/relationships/slideLayout" Target="../slideLayouts/slideLayout12.xml"/></Relationships>
</file>

<file path=ppt/slides/_rels/slide20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4.xml"/><Relationship Id="rId1" Type="http://schemas.openxmlformats.org/officeDocument/2006/relationships/slideLayout" Target="../slideLayouts/slideLayout1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6.xml"/><Relationship Id="rId1" Type="http://schemas.openxmlformats.org/officeDocument/2006/relationships/slideLayout" Target="../slideLayouts/slideLayout12.xml"/></Relationships>
</file>

<file path=ppt/slides/_rels/slide20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197.xml"/><Relationship Id="rId1" Type="http://schemas.openxmlformats.org/officeDocument/2006/relationships/slideLayout" Target="../slideLayouts/slideLayout12.xml"/></Relationships>
</file>

<file path=ppt/slides/_rels/slide20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98.xml"/><Relationship Id="rId1" Type="http://schemas.openxmlformats.org/officeDocument/2006/relationships/slideLayout" Target="../slideLayouts/slideLayout12.xml"/></Relationships>
</file>

<file path=ppt/slides/_rels/slide20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99.xml"/><Relationship Id="rId1" Type="http://schemas.openxmlformats.org/officeDocument/2006/relationships/slideLayout" Target="../slideLayouts/slideLayout12.xml"/></Relationships>
</file>

<file path=ppt/slides/_rels/slide20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0.xml"/><Relationship Id="rId1" Type="http://schemas.openxmlformats.org/officeDocument/2006/relationships/slideLayout" Target="../slideLayouts/slideLayout1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7.xml"/></Relationships>
</file>

<file path=ppt/slides/_rels/slide20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2.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hyperlink" Target="https://d2l.ai/chapter_recurrent-modern/gru.html"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3.xml"/><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4.xml"/><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5.xml"/><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06.xml"/><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07.xml"/><Relationship Id="rId1" Type="http://schemas.openxmlformats.org/officeDocument/2006/relationships/slideLayout" Target="../slideLayouts/slideLayout12.xml"/><Relationship Id="rId4" Type="http://schemas.openxmlformats.org/officeDocument/2006/relationships/image" Target="../media/image104.png"/></Relationships>
</file>

<file path=ppt/slides/_rels/slide21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208.xml"/><Relationship Id="rId1" Type="http://schemas.openxmlformats.org/officeDocument/2006/relationships/slideLayout" Target="../slideLayouts/slideLayout12.xml"/></Relationships>
</file>

<file path=ppt/slides/_rels/slide21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09.xml"/><Relationship Id="rId1" Type="http://schemas.openxmlformats.org/officeDocument/2006/relationships/slideLayout" Target="../slideLayouts/slideLayout1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1.xml"/><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2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3.xml"/><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14.xml"/><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215.xml"/><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2" Type="http://schemas.openxmlformats.org/officeDocument/2006/relationships/notesSlide" Target="../notesSlides/notesSlide216.xml"/><Relationship Id="rId1" Type="http://schemas.openxmlformats.org/officeDocument/2006/relationships/slideLayout" Target="../slideLayouts/slideLayout14.xml"/></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217.xml"/><Relationship Id="rId1" Type="http://schemas.openxmlformats.org/officeDocument/2006/relationships/slideLayout" Target="../slideLayouts/slideLayout7.xml"/></Relationships>
</file>

<file path=ppt/slides/_rels/slide22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8.xml"/><Relationship Id="rId1" Type="http://schemas.openxmlformats.org/officeDocument/2006/relationships/slideLayout" Target="../slideLayouts/slideLayout12.xml"/><Relationship Id="rId4" Type="http://schemas.openxmlformats.org/officeDocument/2006/relationships/image" Target="../media/image110.png"/></Relationships>
</file>

<file path=ppt/slides/_rels/slide22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19.xml"/><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220.xml"/><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221.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22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2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3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3.xml"/><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224.xml"/><Relationship Id="rId1" Type="http://schemas.openxmlformats.org/officeDocument/2006/relationships/slideLayout" Target="../slideLayouts/slideLayout7.xml"/></Relationships>
</file>

<file path=ppt/slides/_rels/slide23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5.xml"/><Relationship Id="rId1" Type="http://schemas.openxmlformats.org/officeDocument/2006/relationships/slideLayout" Target="../slideLayouts/slideLayout12.xml"/><Relationship Id="rId4" Type="http://schemas.openxmlformats.org/officeDocument/2006/relationships/image" Target="../media/image115.png"/></Relationships>
</file>

<file path=ppt/slides/_rels/slide23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6.xml"/><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27.xml"/><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28.xml"/><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229.xml"/><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230.xml"/><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231.xml"/><Relationship Id="rId1" Type="http://schemas.openxmlformats.org/officeDocument/2006/relationships/slideLayout" Target="../slideLayouts/slideLayout12.xml"/></Relationships>
</file>

<file path=ppt/slides/_rels/slide23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23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233.xml"/><Relationship Id="rId1" Type="http://schemas.openxmlformats.org/officeDocument/2006/relationships/slideLayout" Target="../slideLayouts/slideLayout7.xml"/></Relationships>
</file>

<file path=ppt/slides/_rels/slide24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34.xml"/><Relationship Id="rId1" Type="http://schemas.openxmlformats.org/officeDocument/2006/relationships/slideLayout" Target="../slideLayouts/slideLayout12.xml"/></Relationships>
</file>

<file path=ppt/slides/_rels/slide2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5.xml"/><Relationship Id="rId1" Type="http://schemas.openxmlformats.org/officeDocument/2006/relationships/slideLayout" Target="../slideLayouts/slideLayout12.xml"/></Relationships>
</file>

<file path=ppt/slides/_rels/slide2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36.xml"/><Relationship Id="rId1" Type="http://schemas.openxmlformats.org/officeDocument/2006/relationships/slideLayout" Target="../slideLayouts/slideLayout12.xml"/></Relationships>
</file>

<file path=ppt/slides/_rels/slide2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37.xml"/><Relationship Id="rId1" Type="http://schemas.openxmlformats.org/officeDocument/2006/relationships/slideLayout" Target="../slideLayouts/slideLayout12.xml"/></Relationships>
</file>

<file path=ppt/slides/_rels/slide24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238.xml"/><Relationship Id="rId1" Type="http://schemas.openxmlformats.org/officeDocument/2006/relationships/slideLayout" Target="../slideLayouts/slideLayout12.xml"/></Relationships>
</file>

<file path=ppt/slides/_rels/slide24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39.xml"/><Relationship Id="rId1" Type="http://schemas.openxmlformats.org/officeDocument/2006/relationships/slideLayout" Target="../slideLayouts/slideLayout12.xml"/></Relationships>
</file>

<file path=ppt/slides/_rels/slide24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40.xml"/><Relationship Id="rId1" Type="http://schemas.openxmlformats.org/officeDocument/2006/relationships/slideLayout" Target="../slideLayouts/slideLayout1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49.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4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42.xml"/><Relationship Id="rId1" Type="http://schemas.openxmlformats.org/officeDocument/2006/relationships/slideLayout" Target="../slideLayouts/slideLayout7.xml"/></Relationships>
</file>

<file path=ppt/slides/_rels/slide251.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43.xml"/><Relationship Id="rId1" Type="http://schemas.openxmlformats.org/officeDocument/2006/relationships/slideLayout" Target="../slideLayouts/slideLayout7.xml"/></Relationships>
</file>

<file path=ppt/slides/_rels/slide25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44.xml"/><Relationship Id="rId1" Type="http://schemas.openxmlformats.org/officeDocument/2006/relationships/slideLayout" Target="../slideLayouts/slideLayout8.xml"/></Relationships>
</file>

<file path=ppt/slides/_rels/slide253.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45.xml"/><Relationship Id="rId1" Type="http://schemas.openxmlformats.org/officeDocument/2006/relationships/slideLayout" Target="../slideLayouts/slideLayout8.xml"/></Relationships>
</file>

<file path=ppt/slides/_rels/slide254.xml.rels><?xml version="1.0" encoding="UTF-8" standalone="yes"?>
<Relationships xmlns="http://schemas.openxmlformats.org/package/2006/relationships"><Relationship Id="rId2" Type="http://schemas.openxmlformats.org/officeDocument/2006/relationships/notesSlide" Target="../notesSlides/notesSlide246.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abs/1602.05568" TargetMode="External"/><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2.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3.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4.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6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0.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slide" Target="slide42.xml"/><Relationship Id="rId3" Type="http://schemas.openxmlformats.org/officeDocument/2006/relationships/slide" Target="slide10.xml"/><Relationship Id="rId7" Type="http://schemas.openxmlformats.org/officeDocument/2006/relationships/slide" Target="slide45.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slide" Target="slide40.xml"/><Relationship Id="rId5" Type="http://schemas.openxmlformats.org/officeDocument/2006/relationships/slide" Target="slide43.xml"/><Relationship Id="rId4" Type="http://schemas.openxmlformats.org/officeDocument/2006/relationships/slide" Target="slide36.xml"/></Relationships>
</file>

<file path=ppt/slides/_rels/slide9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7.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3.xml"/><Relationship Id="rId1" Type="http://schemas.openxmlformats.org/officeDocument/2006/relationships/slideLayout" Target="../slideLayouts/slideLayout12.xml"/><Relationship Id="rId4" Type="http://schemas.openxmlformats.org/officeDocument/2006/relationships/image" Target="../media/image55.png"/></Relationships>
</file>

<file path=ppt/slides/_rels/slide9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4.xml"/><Relationship Id="rId1" Type="http://schemas.openxmlformats.org/officeDocument/2006/relationships/slideLayout" Target="../slideLayouts/slideLayout12.xml"/><Relationship Id="rId4" Type="http://schemas.openxmlformats.org/officeDocument/2006/relationships/image" Target="../media/image56.png"/></Relationships>
</file>

<file path=ppt/slides/_rels/slide9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3322732"/>
            <a:ext cx="4941771" cy="1122202"/>
          </a:xfrm>
        </p:spPr>
        <p:txBody>
          <a:bodyPr/>
          <a:lstStyle/>
          <a:p>
            <a:r>
              <a:rPr lang="en-US" dirty="0" err="1"/>
              <a:t>Báo</a:t>
            </a:r>
            <a:r>
              <a:rPr lang="en-US" dirty="0"/>
              <a:t> </a:t>
            </a:r>
            <a:r>
              <a:rPr lang="en-US" dirty="0" err="1"/>
              <a:t>cáo</a:t>
            </a:r>
            <a:r>
              <a:rPr lang="en-US" dirty="0"/>
              <a:t> quá </a:t>
            </a:r>
            <a:r>
              <a:rPr lang="en-US" dirty="0" err="1"/>
              <a:t>trình</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4474782"/>
            <a:ext cx="4941770" cy="396660"/>
          </a:xfrm>
        </p:spPr>
        <p:txBody>
          <a:bodyPr>
            <a:normAutofit/>
          </a:bodyPr>
          <a:lstStyle/>
          <a:p>
            <a:r>
              <a:rPr lang="en-US" dirty="0"/>
              <a:t>KDD2021</a:t>
            </a:r>
          </a:p>
        </p:txBody>
      </p:sp>
      <p:sp>
        <p:nvSpPr>
          <p:cNvPr id="5" name="TextBox 4">
            <a:extLst>
              <a:ext uri="{FF2B5EF4-FFF2-40B4-BE49-F238E27FC236}">
                <a16:creationId xmlns:a16="http://schemas.microsoft.com/office/drawing/2014/main" id="{6D0DEBFF-1907-4F70-AF69-E860CB039325}"/>
              </a:ext>
            </a:extLst>
          </p:cNvPr>
          <p:cNvSpPr txBox="1"/>
          <p:nvPr/>
        </p:nvSpPr>
        <p:spPr>
          <a:xfrm>
            <a:off x="0" y="6211669"/>
            <a:ext cx="8196290" cy="646331"/>
          </a:xfrm>
          <a:prstGeom prst="rect">
            <a:avLst/>
          </a:prstGeom>
          <a:noFill/>
        </p:spPr>
        <p:txBody>
          <a:bodyPr wrap="square">
            <a:spAutoFit/>
          </a:bodyPr>
          <a:lstStyle/>
          <a:p>
            <a:r>
              <a:rPr lang="en-US" dirty="0">
                <a:hlinkClick r:id="rId3"/>
              </a:rPr>
              <a:t>lengocduc195khtn/KDD2021: The annual KDD International Conference on Knowledge Discovery and Data Mining 2021 (github.com)</a:t>
            </a:r>
            <a:endParaRPr lang="en-US" dirty="0"/>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RNN</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10</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530046"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nhúng</a:t>
            </a:r>
            <a:r>
              <a:rPr lang="en-US" sz="3600" b="1" kern="1200" dirty="0">
                <a:solidFill>
                  <a:srgbClr val="FFFFFF"/>
                </a:solidFill>
                <a:latin typeface="Times New Roman" panose="02020603050405020304" pitchFamily="18" charset="0"/>
                <a:cs typeface="Times New Roman" panose="02020603050405020304" pitchFamily="18" charset="0"/>
              </a:rPr>
              <a:t> </a:t>
            </a:r>
            <a:br>
              <a:rPr lang="en-US" sz="3600" b="1" kern="1200" dirty="0">
                <a:solidFill>
                  <a:srgbClr val="FFFFFF"/>
                </a:solidFill>
                <a:latin typeface="Times New Roman" panose="02020603050405020304" pitchFamily="18" charset="0"/>
                <a:cs typeface="Times New Roman" panose="02020603050405020304" pitchFamily="18" charset="0"/>
              </a:rPr>
            </a:br>
            <a:r>
              <a:rPr lang="en-US" sz="3600" b="1" kern="1200" dirty="0">
                <a:solidFill>
                  <a:srgbClr val="FFFFFF"/>
                </a:solidFill>
                <a:latin typeface="Times New Roman" panose="02020603050405020304" pitchFamily="18" charset="0"/>
                <a:cs typeface="Times New Roman" panose="02020603050405020304" pitchFamily="18" charset="0"/>
              </a:rPr>
              <a:t>y </a:t>
            </a:r>
            <a:r>
              <a:rPr lang="en-US" sz="3600" b="1" kern="1200" dirty="0" err="1">
                <a:solidFill>
                  <a:srgbClr val="FFFFFF"/>
                </a:solidFill>
                <a:latin typeface="Times New Roman" panose="02020603050405020304" pitchFamily="18" charset="0"/>
                <a:cs typeface="Times New Roman" panose="02020603050405020304" pitchFamily="18" charset="0"/>
              </a:rPr>
              <a:t>tế</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51AD8F-07AD-C97D-7C4A-656C05598DC7}"/>
              </a:ext>
            </a:extLst>
          </p:cNvPr>
          <p:cNvPicPr>
            <a:picLocks noChangeAspect="1"/>
          </p:cNvPicPr>
          <p:nvPr/>
        </p:nvPicPr>
        <p:blipFill>
          <a:blip r:embed="rId3"/>
          <a:stretch>
            <a:fillRect/>
          </a:stretch>
        </p:blipFill>
        <p:spPr>
          <a:xfrm>
            <a:off x="7522075" y="276438"/>
            <a:ext cx="2931742" cy="5824908"/>
          </a:xfrm>
          <a:prstGeom prst="rect">
            <a:avLst/>
          </a:prstGeom>
        </p:spPr>
      </p:pic>
    </p:spTree>
    <p:extLst>
      <p:ext uri="{BB962C8B-B14F-4D97-AF65-F5344CB8AC3E}">
        <p14:creationId xmlns:p14="http://schemas.microsoft.com/office/powerpoint/2010/main" val="32909861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đại</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diện</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bệnh</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nhân</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930A06-E5A7-781A-AFE3-045ED1DBB075}"/>
              </a:ext>
            </a:extLst>
          </p:cNvPr>
          <p:cNvPicPr>
            <a:picLocks noChangeAspect="1"/>
          </p:cNvPicPr>
          <p:nvPr/>
        </p:nvPicPr>
        <p:blipFill>
          <a:blip r:embed="rId3"/>
          <a:stretch>
            <a:fillRect/>
          </a:stretch>
        </p:blipFill>
        <p:spPr>
          <a:xfrm>
            <a:off x="6909861" y="630850"/>
            <a:ext cx="3136182" cy="5596300"/>
          </a:xfrm>
          <a:prstGeom prst="rect">
            <a:avLst/>
          </a:prstGeom>
        </p:spPr>
      </p:pic>
    </p:spTree>
    <p:extLst>
      <p:ext uri="{BB962C8B-B14F-4D97-AF65-F5344CB8AC3E}">
        <p14:creationId xmlns:p14="http://schemas.microsoft.com/office/powerpoint/2010/main" val="17447335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Module </a:t>
            </a:r>
            <a:r>
              <a:rPr lang="en-US" sz="3200" b="1" kern="1200" dirty="0" err="1">
                <a:solidFill>
                  <a:srgbClr val="FFFFFF"/>
                </a:solidFill>
                <a:latin typeface="Times New Roman" panose="02020603050405020304" pitchFamily="18" charset="0"/>
                <a:cs typeface="Times New Roman" panose="02020603050405020304" pitchFamily="18" charset="0"/>
              </a:rPr>
              <a:t>bộ</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nhớ</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tăng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cường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đồ</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thị</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4096A4-F8F8-4F77-1649-26F4BC84BDFB}"/>
              </a:ext>
            </a:extLst>
          </p:cNvPr>
          <p:cNvPicPr>
            <a:picLocks noChangeAspect="1"/>
          </p:cNvPicPr>
          <p:nvPr/>
        </p:nvPicPr>
        <p:blipFill>
          <a:blip r:embed="rId3"/>
          <a:stretch>
            <a:fillRect/>
          </a:stretch>
        </p:blipFill>
        <p:spPr>
          <a:xfrm>
            <a:off x="469401" y="1878867"/>
            <a:ext cx="10737528" cy="4286846"/>
          </a:xfrm>
          <a:prstGeom prst="rect">
            <a:avLst/>
          </a:prstGeom>
        </p:spPr>
      </p:pic>
    </p:spTree>
    <p:extLst>
      <p:ext uri="{BB962C8B-B14F-4D97-AF65-F5344CB8AC3E}">
        <p14:creationId xmlns:p14="http://schemas.microsoft.com/office/powerpoint/2010/main" val="110801326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Input memory representation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0BCC39-9E05-57E8-E776-36313FA02D95}"/>
              </a:ext>
            </a:extLst>
          </p:cNvPr>
          <p:cNvPicPr>
            <a:picLocks noChangeAspect="1"/>
          </p:cNvPicPr>
          <p:nvPr/>
        </p:nvPicPr>
        <p:blipFill>
          <a:blip r:embed="rId3"/>
          <a:stretch>
            <a:fillRect/>
          </a:stretch>
        </p:blipFill>
        <p:spPr>
          <a:xfrm>
            <a:off x="1718217" y="1766655"/>
            <a:ext cx="8755565" cy="4447878"/>
          </a:xfrm>
          <a:prstGeom prst="rect">
            <a:avLst/>
          </a:prstGeom>
        </p:spPr>
      </p:pic>
    </p:spTree>
    <p:extLst>
      <p:ext uri="{BB962C8B-B14F-4D97-AF65-F5344CB8AC3E}">
        <p14:creationId xmlns:p14="http://schemas.microsoft.com/office/powerpoint/2010/main" val="409860510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Generalization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6DBBE1-D01A-CD92-4B3A-7D959918F644}"/>
              </a:ext>
            </a:extLst>
          </p:cNvPr>
          <p:cNvPicPr>
            <a:picLocks noChangeAspect="1"/>
          </p:cNvPicPr>
          <p:nvPr/>
        </p:nvPicPr>
        <p:blipFill>
          <a:blip r:embed="rId3"/>
          <a:stretch>
            <a:fillRect/>
          </a:stretch>
        </p:blipFill>
        <p:spPr>
          <a:xfrm>
            <a:off x="1295956" y="1764844"/>
            <a:ext cx="9600088" cy="4320646"/>
          </a:xfrm>
          <a:prstGeom prst="rect">
            <a:avLst/>
          </a:prstGeom>
        </p:spPr>
      </p:pic>
    </p:spTree>
    <p:extLst>
      <p:ext uri="{BB962C8B-B14F-4D97-AF65-F5344CB8AC3E}">
        <p14:creationId xmlns:p14="http://schemas.microsoft.com/office/powerpoint/2010/main" val="334205509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Output memory representation and response</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24B33-7A99-C983-5833-19BA6CACCF24}"/>
              </a:ext>
            </a:extLst>
          </p:cNvPr>
          <p:cNvPicPr>
            <a:picLocks noChangeAspect="1"/>
          </p:cNvPicPr>
          <p:nvPr/>
        </p:nvPicPr>
        <p:blipFill>
          <a:blip r:embed="rId3"/>
          <a:stretch>
            <a:fillRect/>
          </a:stretch>
        </p:blipFill>
        <p:spPr>
          <a:xfrm>
            <a:off x="362415" y="1837164"/>
            <a:ext cx="11405042" cy="4486789"/>
          </a:xfrm>
          <a:prstGeom prst="rect">
            <a:avLst/>
          </a:prstGeom>
        </p:spPr>
      </p:pic>
    </p:spTree>
    <p:extLst>
      <p:ext uri="{BB962C8B-B14F-4D97-AF65-F5344CB8AC3E}">
        <p14:creationId xmlns:p14="http://schemas.microsoft.com/office/powerpoint/2010/main" val="15481438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 </a:t>
            </a:r>
            <a:r>
              <a:rPr lang="en-US" sz="3200" b="1" kern="1200" dirty="0" err="1">
                <a:solidFill>
                  <a:schemeClr val="bg1"/>
                </a:solidFill>
                <a:latin typeface="Times New Roman" panose="02020603050405020304" pitchFamily="18" charset="0"/>
                <a:cs typeface="Times New Roman" panose="02020603050405020304" pitchFamily="18" charset="0"/>
              </a:rPr>
              <a:t>kết</a:t>
            </a:r>
            <a:r>
              <a:rPr lang="en-US" sz="3200" b="1" kern="1200" dirty="0">
                <a:solidFill>
                  <a:schemeClr val="bg1"/>
                </a:solidFill>
                <a:latin typeface="Times New Roman" panose="02020603050405020304" pitchFamily="18" charset="0"/>
                <a:cs typeface="Times New Roman" panose="02020603050405020304" pitchFamily="18" charset="0"/>
              </a:rPr>
              <a:t> </a:t>
            </a:r>
            <a:r>
              <a:rPr lang="en-US" sz="3200" b="1" kern="1200" dirty="0" err="1">
                <a:solidFill>
                  <a:schemeClr val="bg1"/>
                </a:solidFill>
                <a:latin typeface="Times New Roman" panose="02020603050405020304" pitchFamily="18" charset="0"/>
                <a:cs typeface="Times New Roman" panose="02020603050405020304" pitchFamily="18" charset="0"/>
              </a:rPr>
              <a:t>qu</a:t>
            </a:r>
            <a:r>
              <a:rPr lang="en-US" sz="3200" b="1" dirty="0" err="1">
                <a:solidFill>
                  <a:schemeClr val="bg1"/>
                </a:solidFill>
                <a:latin typeface="Times New Roman" panose="02020603050405020304" pitchFamily="18" charset="0"/>
                <a:cs typeface="Times New Roman" panose="02020603050405020304" pitchFamily="18" charset="0"/>
              </a:rPr>
              <a:t>ả</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29BA5B-2B69-D317-C62F-09D48E44A391}"/>
              </a:ext>
            </a:extLst>
          </p:cNvPr>
          <p:cNvPicPr>
            <a:picLocks noChangeAspect="1"/>
          </p:cNvPicPr>
          <p:nvPr/>
        </p:nvPicPr>
        <p:blipFill>
          <a:blip r:embed="rId3"/>
          <a:stretch>
            <a:fillRect/>
          </a:stretch>
        </p:blipFill>
        <p:spPr>
          <a:xfrm>
            <a:off x="221984" y="3144556"/>
            <a:ext cx="11755427" cy="2578327"/>
          </a:xfrm>
          <a:prstGeom prst="rect">
            <a:avLst/>
          </a:prstGeom>
        </p:spPr>
      </p:pic>
    </p:spTree>
    <p:extLst>
      <p:ext uri="{BB962C8B-B14F-4D97-AF65-F5344CB8AC3E}">
        <p14:creationId xmlns:p14="http://schemas.microsoft.com/office/powerpoint/2010/main" val="117261588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Hiệu</a:t>
            </a:r>
            <a:r>
              <a:rPr lang="en-US" sz="2400" dirty="0"/>
              <a:t> </a:t>
            </a:r>
            <a:r>
              <a:rPr lang="en-US" sz="2400" dirty="0" err="1"/>
              <a:t>quả</a:t>
            </a:r>
            <a:r>
              <a:rPr lang="en-US" sz="2400" dirty="0"/>
              <a:t> </a:t>
            </a:r>
            <a:r>
              <a:rPr lang="en-US" sz="2400" dirty="0" err="1"/>
              <a:t>trong</a:t>
            </a:r>
            <a:r>
              <a:rPr lang="en-US" sz="2400" dirty="0"/>
              <a:t> </a:t>
            </a:r>
            <a:r>
              <a:rPr lang="en-US" sz="2400" dirty="0" err="1"/>
              <a:t>việc</a:t>
            </a:r>
            <a:r>
              <a:rPr lang="en-US" sz="2400" dirty="0"/>
              <a:t> </a:t>
            </a:r>
            <a:r>
              <a:rPr lang="en-US" sz="2400" dirty="0" err="1"/>
              <a:t>giảm</a:t>
            </a:r>
            <a:r>
              <a:rPr lang="en-US" sz="2400" dirty="0"/>
              <a:t> </a:t>
            </a:r>
            <a:r>
              <a:rPr lang="en-US" sz="2400" dirty="0" err="1"/>
              <a:t>tỉ</a:t>
            </a:r>
            <a:r>
              <a:rPr lang="en-US" sz="2400" dirty="0"/>
              <a:t> </a:t>
            </a:r>
            <a:r>
              <a:rPr lang="en-US" sz="2400" dirty="0" err="1"/>
              <a:t>lệ</a:t>
            </a:r>
            <a:r>
              <a:rPr lang="en-US" sz="2400" dirty="0"/>
              <a:t> DDI.</a:t>
            </a:r>
          </a:p>
        </p:txBody>
      </p:sp>
    </p:spTree>
    <p:extLst>
      <p:ext uri="{BB962C8B-B14F-4D97-AF65-F5344CB8AC3E}">
        <p14:creationId xmlns:p14="http://schemas.microsoft.com/office/powerpoint/2010/main" val="11483756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B57CCA-3D9F-2358-539B-28F4301759EE}"/>
              </a:ext>
            </a:extLst>
          </p:cNvPr>
          <p:cNvSpPr>
            <a:spLocks noGrp="1"/>
          </p:cNvSpPr>
          <p:nvPr>
            <p:ph type="ctrTitle"/>
          </p:nvPr>
        </p:nvSpPr>
        <p:spPr/>
        <p:txBody>
          <a:bodyPr/>
          <a:lstStyle/>
          <a:p>
            <a:r>
              <a:rPr lang="en-US" dirty="0" err="1"/>
              <a:t>Khám</a:t>
            </a:r>
            <a:r>
              <a:rPr lang="en-US" dirty="0"/>
              <a:t> </a:t>
            </a:r>
            <a:r>
              <a:rPr lang="en-US" dirty="0" err="1"/>
              <a:t>phá</a:t>
            </a:r>
            <a:r>
              <a:rPr lang="en-US" dirty="0"/>
              <a:t> </a:t>
            </a:r>
            <a:r>
              <a:rPr lang="en-US" dirty="0" err="1"/>
              <a:t>dữ</a:t>
            </a:r>
            <a:r>
              <a:rPr lang="en-US" dirty="0"/>
              <a:t> </a:t>
            </a:r>
            <a:r>
              <a:rPr lang="en-US" dirty="0" err="1"/>
              <a:t>liệu</a:t>
            </a:r>
            <a:r>
              <a:rPr lang="en-US" dirty="0"/>
              <a:t> </a:t>
            </a:r>
            <a:r>
              <a:rPr lang="en-US" dirty="0" err="1"/>
              <a:t>không</a:t>
            </a:r>
            <a:r>
              <a:rPr lang="en-US" dirty="0"/>
              <a:t> </a:t>
            </a:r>
            <a:r>
              <a:rPr lang="en-US" dirty="0" err="1"/>
              <a:t>cấu</a:t>
            </a:r>
            <a:r>
              <a:rPr lang="en-US" dirty="0"/>
              <a:t> </a:t>
            </a:r>
            <a:r>
              <a:rPr lang="en-US" dirty="0" err="1"/>
              <a:t>trúc</a:t>
            </a:r>
            <a:endParaRPr lang="en-US" dirty="0"/>
          </a:p>
        </p:txBody>
      </p:sp>
      <p:sp>
        <p:nvSpPr>
          <p:cNvPr id="7" name="Subtitle 6">
            <a:extLst>
              <a:ext uri="{FF2B5EF4-FFF2-40B4-BE49-F238E27FC236}">
                <a16:creationId xmlns:a16="http://schemas.microsoft.com/office/drawing/2014/main" id="{80E81814-90D0-07E1-3677-203C38513644}"/>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DE15ACA0-B8BE-D787-0421-B9B0E053060B}"/>
              </a:ext>
            </a:extLst>
          </p:cNvPr>
          <p:cNvSpPr>
            <a:spLocks noGrp="1"/>
          </p:cNvSpPr>
          <p:nvPr>
            <p:ph type="ftr" sz="quarter" idx="4294967295"/>
          </p:nvPr>
        </p:nvSpPr>
        <p:spPr>
          <a:xfrm>
            <a:off x="0" y="6356350"/>
            <a:ext cx="3479800" cy="365125"/>
          </a:xfrm>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D527BA9-C788-6219-E142-AA0904CE47D2}"/>
              </a:ext>
            </a:extLst>
          </p:cNvPr>
          <p:cNvSpPr>
            <a:spLocks noGrp="1"/>
          </p:cNvSpPr>
          <p:nvPr>
            <p:ph type="sldNum" sz="quarter" idx="4294967295"/>
          </p:nvPr>
        </p:nvSpPr>
        <p:spPr>
          <a:xfrm>
            <a:off x="9448800" y="6356350"/>
            <a:ext cx="2743200" cy="365125"/>
          </a:xfrm>
        </p:spPr>
        <p:txBody>
          <a:bodyPr/>
          <a:lstStyle/>
          <a:p>
            <a:fld id="{A49DFD55-3C28-40EF-9E31-A92D2E4017FF}" type="slidenum">
              <a:rPr lang="en-US" smtClean="0"/>
              <a:pPr/>
              <a:t>108</a:t>
            </a:fld>
            <a:endParaRPr lang="en-US" dirty="0"/>
          </a:p>
        </p:txBody>
      </p:sp>
    </p:spTree>
    <p:extLst>
      <p:ext uri="{BB962C8B-B14F-4D97-AF65-F5344CB8AC3E}">
        <p14:creationId xmlns:p14="http://schemas.microsoft.com/office/powerpoint/2010/main" val="277150041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ICD</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277006" y="725904"/>
            <a:ext cx="5439103" cy="736980"/>
          </a:xfrm>
        </p:spPr>
        <p:txBody>
          <a:bodyPr vert="horz" lIns="91440" tIns="45720" rIns="91440" bIns="45720" rtlCol="0">
            <a:normAutofit/>
          </a:bodyPr>
          <a:lstStyle/>
          <a:p>
            <a:pPr algn="l">
              <a:spcAft>
                <a:spcPts val="600"/>
              </a:spcAft>
            </a:pPr>
            <a:r>
              <a:rPr lang="en-US" sz="2400" dirty="0">
                <a:solidFill>
                  <a:schemeClr val="bg1"/>
                </a:solidFill>
                <a:latin typeface="Times New Roman" panose="02020603050405020304" pitchFamily="18" charset="0"/>
                <a:cs typeface="Times New Roman" panose="02020603050405020304" pitchFamily="18" charset="0"/>
              </a:rPr>
              <a:t>International Classification of Diseases </a:t>
            </a: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kern="1200" dirty="0">
                <a:solidFill>
                  <a:schemeClr val="tx1"/>
                </a:solidFill>
                <a:latin typeface="Times New Roman" panose="02020603050405020304" pitchFamily="18" charset="0"/>
                <a:cs typeface="Times New Roman" panose="02020603050405020304" pitchFamily="18" charset="0"/>
              </a:rPr>
              <a:t>Là </a:t>
            </a:r>
            <a:r>
              <a:rPr lang="en-US" sz="4000" dirty="0" err="1">
                <a:solidFill>
                  <a:schemeClr val="tx1"/>
                </a:solidFill>
                <a:latin typeface="Times New Roman" panose="02020603050405020304" pitchFamily="18" charset="0"/>
                <a:cs typeface="Times New Roman" panose="02020603050405020304" pitchFamily="18" charset="0"/>
              </a:rPr>
              <a:t>p</a:t>
            </a:r>
            <a:r>
              <a:rPr lang="en-US" sz="4000" kern="1200" dirty="0" err="1">
                <a:solidFill>
                  <a:schemeClr val="tx1"/>
                </a:solidFill>
                <a:latin typeface="Times New Roman" panose="02020603050405020304" pitchFamily="18" charset="0"/>
                <a:cs typeface="Times New Roman" panose="02020603050405020304" pitchFamily="18" charset="0"/>
              </a:rPr>
              <a:t>hân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loại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bệnh</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tật</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quốc</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tế</a:t>
            </a:r>
            <a:r>
              <a:rPr lang="en-US" sz="4000" kern="12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kern="1200" dirty="0" err="1">
                <a:solidFill>
                  <a:schemeClr val="tx1"/>
                </a:solidFill>
                <a:latin typeface="Times New Roman" panose="02020603050405020304" pitchFamily="18" charset="0"/>
                <a:cs typeface="Times New Roman" panose="02020603050405020304" pitchFamily="18" charset="0"/>
              </a:rPr>
              <a:t>Tổ</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chức</a:t>
            </a:r>
            <a:r>
              <a:rPr lang="en-US" sz="4000" kern="1200" dirty="0">
                <a:solidFill>
                  <a:schemeClr val="tx1"/>
                </a:solidFill>
                <a:latin typeface="Times New Roman" panose="02020603050405020304" pitchFamily="18" charset="0"/>
                <a:cs typeface="Times New Roman" panose="02020603050405020304" pitchFamily="18" charset="0"/>
              </a:rPr>
              <a:t> Y </a:t>
            </a:r>
            <a:r>
              <a:rPr lang="en-US" sz="4000" kern="1200" dirty="0" err="1">
                <a:solidFill>
                  <a:schemeClr val="tx1"/>
                </a:solidFill>
                <a:latin typeface="Times New Roman" panose="02020603050405020304" pitchFamily="18" charset="0"/>
                <a:cs typeface="Times New Roman" panose="02020603050405020304" pitchFamily="18" charset="0"/>
              </a:rPr>
              <a:t>tế</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Thế</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giới</a:t>
            </a:r>
            <a:r>
              <a:rPr lang="en-US" sz="4000" kern="1200" dirty="0">
                <a:solidFill>
                  <a:schemeClr val="tx1"/>
                </a:solidFill>
                <a:latin typeface="Times New Roman" panose="02020603050405020304" pitchFamily="18" charset="0"/>
                <a:cs typeface="Times New Roman" panose="02020603050405020304" pitchFamily="18" charset="0"/>
              </a:rPr>
              <a:t> (WHO).</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109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42545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Đặc</a:t>
            </a:r>
            <a:r>
              <a:rPr lang="en-US" sz="2400" dirty="0">
                <a:solidFill>
                  <a:schemeClr val="bg1"/>
                </a:solidFill>
              </a:rPr>
              <a:t> </a:t>
            </a:r>
            <a:r>
              <a:rPr lang="en-US" sz="2400" dirty="0" err="1">
                <a:solidFill>
                  <a:schemeClr val="bg1"/>
                </a:solidFill>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Thời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gian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đơn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r>
              <a:rPr lang="en-US" sz="4000" kern="1200" dirty="0">
                <a:solidFill>
                  <a:schemeClr val="tx1"/>
                </a:solidFill>
                <a:latin typeface="Times New Roman" panose="02020603050405020304" pitchFamily="18" charset="0"/>
                <a:cs typeface="Times New Roman" panose="02020603050405020304" pitchFamily="18" charset="0"/>
              </a:rPr>
              <a:t>.</a:t>
            </a: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cận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11</a:t>
            </a:fld>
            <a:endParaRPr lang="en-US" sz="1200">
              <a:solidFill>
                <a:schemeClr val="bg1"/>
              </a:solidFill>
            </a:endParaRPr>
          </a:p>
        </p:txBody>
      </p:sp>
    </p:spTree>
    <p:extLst>
      <p:ext uri="{BB962C8B-B14F-4D97-AF65-F5344CB8AC3E}">
        <p14:creationId xmlns:p14="http://schemas.microsoft.com/office/powerpoint/2010/main" val="51774037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0" name="Rectangle 59">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945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699723" y="1622066"/>
            <a:ext cx="3554226" cy="2663688"/>
          </a:xfrm>
        </p:spPr>
        <p:txBody>
          <a:bodyPr vert="horz" lIns="91440" tIns="45720" rIns="91440" bIns="45720" rtlCol="0" anchor="b">
            <a:normAutofit/>
          </a:bodyPr>
          <a:lstStyle/>
          <a:p>
            <a:r>
              <a:rPr lang="en-US" sz="4400" b="1" kern="1200" cap="none">
                <a:solidFill>
                  <a:schemeClr val="bg1"/>
                </a:solidFill>
                <a:latin typeface="+mj-lt"/>
                <a:ea typeface="+mj-ea"/>
                <a:cs typeface="+mj-cs"/>
              </a:rPr>
              <a:t>Nhiệm vụ mã hóa ICD tự động</a:t>
            </a:r>
          </a:p>
        </p:txBody>
      </p:sp>
      <p:sp>
        <p:nvSpPr>
          <p:cNvPr id="4" name="Subtitle 3">
            <a:extLst>
              <a:ext uri="{FF2B5EF4-FFF2-40B4-BE49-F238E27FC236}">
                <a16:creationId xmlns:a16="http://schemas.microsoft.com/office/drawing/2014/main" id="{670F7821-0495-A001-F79F-F5423DDE7DF8}"/>
              </a:ext>
            </a:extLst>
          </p:cNvPr>
          <p:cNvSpPr>
            <a:spLocks noGrp="1"/>
          </p:cNvSpPr>
          <p:nvPr>
            <p:ph type="subTitle" idx="1"/>
          </p:nvPr>
        </p:nvSpPr>
        <p:spPr>
          <a:xfrm>
            <a:off x="767290" y="4532243"/>
            <a:ext cx="3300457" cy="1256307"/>
          </a:xfrm>
        </p:spPr>
        <p:txBody>
          <a:bodyPr vert="horz" lIns="91440" tIns="45720" rIns="91440" bIns="45720" rtlCol="0" anchor="t">
            <a:normAutofit/>
          </a:bodyPr>
          <a:lstStyle/>
          <a:p>
            <a:endParaRPr lang="en-US" sz="2400" kern="1200">
              <a:solidFill>
                <a:schemeClr val="bg1"/>
              </a:solidFill>
              <a:latin typeface="+mn-lt"/>
              <a:ea typeface="+mn-ea"/>
              <a:cs typeface="+mn-cs"/>
            </a:endParaRPr>
          </a:p>
        </p:txBody>
      </p:sp>
      <p:grpSp>
        <p:nvGrpSpPr>
          <p:cNvPr id="64" name="Group 63">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7290" y="681628"/>
            <a:ext cx="1128382" cy="847206"/>
            <a:chOff x="668003" y="1684057"/>
            <a:chExt cx="1128382" cy="847206"/>
          </a:xfrm>
        </p:grpSpPr>
        <p:sp>
          <p:nvSpPr>
            <p:cNvPr id="65"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66"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7" name="Picture 6" descr="Diagram&#10;&#10;Description automatically generated">
            <a:extLst>
              <a:ext uri="{FF2B5EF4-FFF2-40B4-BE49-F238E27FC236}">
                <a16:creationId xmlns:a16="http://schemas.microsoft.com/office/drawing/2014/main" id="{D397D915-F2A8-C134-FFB7-88035CD6BFB3}"/>
              </a:ext>
            </a:extLst>
          </p:cNvPr>
          <p:cNvPicPr>
            <a:picLocks noChangeAspect="1"/>
          </p:cNvPicPr>
          <p:nvPr/>
        </p:nvPicPr>
        <p:blipFill>
          <a:blip r:embed="rId3"/>
          <a:stretch>
            <a:fillRect/>
          </a:stretch>
        </p:blipFill>
        <p:spPr>
          <a:xfrm>
            <a:off x="5208104" y="1648927"/>
            <a:ext cx="6472362" cy="2974292"/>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10925908" y="6025662"/>
            <a:ext cx="769268" cy="558018"/>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110</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064840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668392" y="3429000"/>
            <a:ext cx="5111750"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pPr marL="514350" indent="-514350">
              <a:buAutoNum type="arabicPlain" startAt="2017"/>
            </a:pPr>
            <a:r>
              <a:rPr lang="en-US" sz="2800" dirty="0"/>
              <a:t>	C-</a:t>
            </a:r>
            <a:r>
              <a:rPr lang="en-US" sz="2800" dirty="0" err="1"/>
              <a:t>MemNN</a:t>
            </a:r>
            <a:endParaRPr lang="en-US" sz="2800" dirty="0"/>
          </a:p>
          <a:p>
            <a:pPr marL="514350" indent="-514350">
              <a:buAutoNum type="arabicPlain" startAt="2017"/>
            </a:pPr>
            <a:r>
              <a:rPr lang="en-US" sz="2800" dirty="0"/>
              <a:t>	CAML</a:t>
            </a:r>
          </a:p>
          <a:p>
            <a:pPr marL="514350" indent="-514350">
              <a:buAutoNum type="arabicPlain" startAt="2017"/>
            </a:pPr>
            <a:r>
              <a:rPr lang="en-US" sz="2800" dirty="0"/>
              <a:t> 	</a:t>
            </a:r>
            <a:r>
              <a:rPr lang="en-US" sz="2800" dirty="0" err="1"/>
              <a:t>MultiResCNN</a:t>
            </a:r>
            <a:endParaRPr lang="en-US" sz="2800" dirty="0"/>
          </a:p>
          <a:p>
            <a:pPr marL="514350" indent="-514350">
              <a:buAutoNum type="arabicPlain" startAt="2019"/>
            </a:pPr>
            <a:r>
              <a:rPr lang="en-US" sz="2800" dirty="0"/>
              <a:t>  MSATT-KG</a:t>
            </a:r>
          </a:p>
          <a:p>
            <a:pPr marL="514350" indent="-514350">
              <a:buAutoNum type="arabicPlain" startAt="2019"/>
            </a:pPr>
            <a:r>
              <a:rPr lang="en-US" sz="2800" dirty="0"/>
              <a:t> 	</a:t>
            </a:r>
            <a:r>
              <a:rPr lang="en-US" sz="2800" dirty="0" err="1"/>
              <a:t>HyperCore</a:t>
            </a:r>
            <a:endParaRPr lang="en-US" sz="2800" dirty="0"/>
          </a:p>
          <a:p>
            <a:pPr marL="514350" indent="-514350">
              <a:buAutoNum type="arabicPlain" startAt="2019"/>
            </a:pPr>
            <a:r>
              <a:rPr lang="en-US" sz="2800" dirty="0"/>
              <a:t> 	Fusion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111</a:t>
            </a:fld>
            <a:endParaRPr lang="en-US" dirty="0"/>
          </a:p>
        </p:txBody>
      </p:sp>
    </p:spTree>
    <p:extLst>
      <p:ext uri="{BB962C8B-B14F-4D97-AF65-F5344CB8AC3E}">
        <p14:creationId xmlns:p14="http://schemas.microsoft.com/office/powerpoint/2010/main" val="382967537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Memory network</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2015</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112</a:t>
            </a:fld>
            <a:endParaRPr lang="en-US" dirty="0"/>
          </a:p>
        </p:txBody>
      </p:sp>
    </p:spTree>
    <p:extLst>
      <p:ext uri="{BB962C8B-B14F-4D97-AF65-F5344CB8AC3E}">
        <p14:creationId xmlns:p14="http://schemas.microsoft.com/office/powerpoint/2010/main" val="36847110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Thiếu</a:t>
            </a:r>
            <a:r>
              <a:rPr lang="en-US" sz="2400" dirty="0"/>
              <a:t> </a:t>
            </a:r>
            <a:r>
              <a:rPr lang="en-US" sz="2400" dirty="0" err="1"/>
              <a:t>cách</a:t>
            </a:r>
            <a:r>
              <a:rPr lang="en-US" sz="2400" dirty="0"/>
              <a:t> </a:t>
            </a:r>
            <a:r>
              <a:rPr lang="en-US" sz="2400" dirty="0" err="1"/>
              <a:t>để</a:t>
            </a:r>
            <a:r>
              <a:rPr lang="en-US" sz="2400" dirty="0"/>
              <a:t> </a:t>
            </a:r>
            <a:r>
              <a:rPr lang="en-US" sz="2400" dirty="0" err="1"/>
              <a:t>đọc</a:t>
            </a:r>
            <a:r>
              <a:rPr lang="en-US" sz="2400" dirty="0"/>
              <a:t> </a:t>
            </a:r>
            <a:r>
              <a:rPr lang="en-US" sz="2400" dirty="0" err="1"/>
              <a:t>và</a:t>
            </a:r>
            <a:r>
              <a:rPr lang="en-US" sz="2400" dirty="0"/>
              <a:t> </a:t>
            </a:r>
            <a:r>
              <a:rPr lang="en-US" sz="2400" dirty="0" err="1"/>
              <a:t>ghi</a:t>
            </a:r>
            <a:r>
              <a:rPr lang="en-US" sz="2400" dirty="0"/>
              <a:t> </a:t>
            </a:r>
            <a:r>
              <a:rPr lang="en-US" sz="2400" dirty="0" err="1"/>
              <a:t>thành</a:t>
            </a:r>
            <a:r>
              <a:rPr lang="en-US" sz="2400" dirty="0"/>
              <a:t> </a:t>
            </a:r>
            <a:r>
              <a:rPr lang="en-US" sz="2400" dirty="0" err="1"/>
              <a:t>phần</a:t>
            </a:r>
            <a:r>
              <a:rPr lang="en-US" sz="2400" dirty="0"/>
              <a:t> </a:t>
            </a:r>
            <a:r>
              <a:rPr lang="en-US" sz="2400" dirty="0" err="1"/>
              <a:t>bộ</a:t>
            </a:r>
            <a:r>
              <a:rPr lang="en-US" sz="2400" dirty="0"/>
              <a:t> </a:t>
            </a:r>
            <a:r>
              <a:rPr lang="en-US" sz="2400" dirty="0" err="1"/>
              <a:t>nhớ</a:t>
            </a:r>
            <a:r>
              <a:rPr lang="en-US" sz="2400" dirty="0"/>
              <a:t> </a:t>
            </a:r>
            <a:r>
              <a:rPr lang="en-US" sz="2400" dirty="0" err="1"/>
              <a:t>dài</a:t>
            </a:r>
            <a:r>
              <a:rPr lang="en-US" sz="2400" dirty="0"/>
              <a:t> </a:t>
            </a:r>
            <a:r>
              <a:rPr lang="en-US" sz="2400" dirty="0" err="1"/>
              <a:t>hạn</a:t>
            </a:r>
            <a:r>
              <a:rPr lang="en-US" sz="2400" dirty="0"/>
              <a:t> </a:t>
            </a:r>
            <a:r>
              <a:rPr lang="en-US" sz="2400" dirty="0" err="1"/>
              <a:t>một</a:t>
            </a:r>
            <a:r>
              <a:rPr lang="en-US" sz="2400" dirty="0"/>
              <a:t> </a:t>
            </a:r>
            <a:r>
              <a:rPr lang="en-US" sz="2400" dirty="0" err="1"/>
              <a:t>cách</a:t>
            </a:r>
            <a:r>
              <a:rPr lang="en-US" sz="2400" dirty="0"/>
              <a:t> </a:t>
            </a:r>
            <a:r>
              <a:rPr lang="en-US" sz="2400" dirty="0" err="1"/>
              <a:t>dễ</a:t>
            </a:r>
            <a:r>
              <a:rPr lang="en-US" sz="2400" dirty="0"/>
              <a:t> </a:t>
            </a:r>
            <a:r>
              <a:rPr lang="en-US" sz="2400" dirty="0" err="1"/>
              <a:t>dàng</a:t>
            </a:r>
            <a:r>
              <a:rPr lang="en-US" sz="2400" dirty="0"/>
              <a:t>.</a:t>
            </a:r>
          </a:p>
          <a:p>
            <a:r>
              <a:rPr lang="vi-VN" sz="2400" dirty="0"/>
              <a:t>o	</a:t>
            </a:r>
            <a:r>
              <a:rPr lang="en-US" sz="2400" dirty="0" err="1"/>
              <a:t>Bộ</a:t>
            </a:r>
            <a:r>
              <a:rPr lang="en-US" sz="2400" dirty="0"/>
              <a:t> </a:t>
            </a:r>
            <a:r>
              <a:rPr lang="en-US" sz="2400" dirty="0" err="1"/>
              <a:t>nhớ</a:t>
            </a:r>
            <a:r>
              <a:rPr lang="en-US" sz="2400" dirty="0"/>
              <a:t> </a:t>
            </a:r>
            <a:r>
              <a:rPr lang="en-US" sz="2400" dirty="0" err="1"/>
              <a:t>của</a:t>
            </a:r>
            <a:r>
              <a:rPr lang="en-US" sz="2400" dirty="0"/>
              <a:t> RNN </a:t>
            </a:r>
            <a:r>
              <a:rPr lang="en-US" sz="2400" dirty="0" err="1"/>
              <a:t>thường</a:t>
            </a:r>
            <a:r>
              <a:rPr lang="en-US" sz="2400" dirty="0"/>
              <a:t> </a:t>
            </a:r>
            <a:r>
              <a:rPr lang="en-US" sz="2400" dirty="0" err="1"/>
              <a:t>khá</a:t>
            </a:r>
            <a:r>
              <a:rPr lang="en-US" sz="2400" dirty="0"/>
              <a:t> </a:t>
            </a:r>
            <a:r>
              <a:rPr lang="en-US" sz="2400" dirty="0" err="1"/>
              <a:t>nhỏ</a:t>
            </a:r>
            <a:r>
              <a:rPr lang="en-US" sz="2400" dirty="0"/>
              <a:t>.</a:t>
            </a:r>
          </a:p>
        </p:txBody>
      </p:sp>
    </p:spTree>
    <p:extLst>
      <p:ext uri="{BB962C8B-B14F-4D97-AF65-F5344CB8AC3E}">
        <p14:creationId xmlns:p14="http://schemas.microsoft.com/office/powerpoint/2010/main" val="20806650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Kiến</a:t>
            </a:r>
            <a:r>
              <a:rPr lang="en-US" dirty="0"/>
              <a:t> </a:t>
            </a:r>
            <a:r>
              <a:rPr lang="en-US" dirty="0" err="1"/>
              <a:t>trúc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I</a:t>
            </a:r>
            <a:r>
              <a:rPr lang="vi-VN" sz="2400" dirty="0"/>
              <a:t>nput feature map</a:t>
            </a:r>
            <a:r>
              <a:rPr lang="en-US" sz="2400" dirty="0"/>
              <a:t>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vào</a:t>
            </a:r>
            <a:r>
              <a:rPr lang="en-US" sz="2400" dirty="0"/>
              <a:t>.</a:t>
            </a:r>
          </a:p>
          <a:p>
            <a:r>
              <a:rPr lang="vi-VN" sz="2400" dirty="0"/>
              <a:t>o	</a:t>
            </a:r>
            <a:r>
              <a:rPr lang="en-US" sz="2400" dirty="0"/>
              <a:t>G</a:t>
            </a:r>
            <a:r>
              <a:rPr lang="vi-VN" sz="2400" dirty="0"/>
              <a:t>eneralization</a:t>
            </a:r>
            <a:r>
              <a:rPr lang="en-US" sz="2400" dirty="0"/>
              <a:t> – </a:t>
            </a:r>
            <a:r>
              <a:rPr lang="en-US" sz="2400" dirty="0" err="1"/>
              <a:t>Khái</a:t>
            </a:r>
            <a:r>
              <a:rPr lang="en-US" sz="2400" dirty="0"/>
              <a:t> </a:t>
            </a:r>
            <a:r>
              <a:rPr lang="en-US" sz="2400" dirty="0" err="1"/>
              <a:t>quát</a:t>
            </a:r>
            <a:r>
              <a:rPr lang="en-US" sz="2400" dirty="0"/>
              <a:t> </a:t>
            </a:r>
            <a:r>
              <a:rPr lang="en-US" sz="2400" dirty="0" err="1"/>
              <a:t>hóa</a:t>
            </a:r>
            <a:r>
              <a:rPr lang="en-US" sz="2400" dirty="0"/>
              <a:t>.</a:t>
            </a:r>
          </a:p>
          <a:p>
            <a:r>
              <a:rPr lang="vi-VN" sz="2400" dirty="0"/>
              <a:t>o	O</a:t>
            </a:r>
            <a:r>
              <a:rPr lang="en-US" sz="2400" dirty="0" err="1"/>
              <a:t>utput</a:t>
            </a:r>
            <a:r>
              <a:rPr lang="en-US" sz="2400" dirty="0"/>
              <a:t> feature map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ra.</a:t>
            </a:r>
            <a:endParaRPr lang="en-US" sz="2400" dirty="0"/>
          </a:p>
          <a:p>
            <a:r>
              <a:rPr lang="vi-VN" sz="2400" dirty="0"/>
              <a:t>o	</a:t>
            </a:r>
            <a:r>
              <a:rPr lang="en-US" sz="2400" dirty="0"/>
              <a:t>Response – </a:t>
            </a:r>
            <a:r>
              <a:rPr lang="en-US" sz="2400" dirty="0" err="1"/>
              <a:t>Hồi</a:t>
            </a:r>
            <a:r>
              <a:rPr lang="en-US" sz="2400" dirty="0"/>
              <a:t> </a:t>
            </a:r>
            <a:r>
              <a:rPr lang="en-US" sz="2400" dirty="0" err="1"/>
              <a:t>đáp</a:t>
            </a:r>
            <a:r>
              <a:rPr lang="en-US" sz="2400" dirty="0"/>
              <a:t>.</a:t>
            </a:r>
          </a:p>
        </p:txBody>
      </p:sp>
    </p:spTree>
    <p:extLst>
      <p:ext uri="{BB962C8B-B14F-4D97-AF65-F5344CB8AC3E}">
        <p14:creationId xmlns:p14="http://schemas.microsoft.com/office/powerpoint/2010/main" val="325884202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Kiến</a:t>
            </a:r>
            <a:r>
              <a:rPr lang="en-US" dirty="0"/>
              <a:t> </a:t>
            </a:r>
            <a:r>
              <a:rPr lang="en-US" dirty="0" err="1"/>
              <a:t>trúc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I</a:t>
            </a:r>
            <a:r>
              <a:rPr lang="vi-VN" sz="2400" dirty="0"/>
              <a:t>nput feature map</a:t>
            </a:r>
            <a:r>
              <a:rPr lang="en-US" sz="2400" dirty="0"/>
              <a:t>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vào</a:t>
            </a:r>
            <a:r>
              <a:rPr lang="en-US" sz="2400" dirty="0"/>
              <a:t>.</a:t>
            </a:r>
          </a:p>
          <a:p>
            <a:r>
              <a:rPr lang="vi-VN" sz="2400" dirty="0"/>
              <a:t>o	</a:t>
            </a:r>
            <a:r>
              <a:rPr lang="en-US" sz="2400" dirty="0"/>
              <a:t>G</a:t>
            </a:r>
            <a:r>
              <a:rPr lang="vi-VN" sz="2400" dirty="0"/>
              <a:t>eneralization</a:t>
            </a:r>
            <a:r>
              <a:rPr lang="en-US" sz="2400" dirty="0"/>
              <a:t> – </a:t>
            </a:r>
            <a:r>
              <a:rPr lang="en-US" sz="2400" dirty="0" err="1"/>
              <a:t>Khái</a:t>
            </a:r>
            <a:r>
              <a:rPr lang="en-US" sz="2400" dirty="0"/>
              <a:t> </a:t>
            </a:r>
            <a:r>
              <a:rPr lang="en-US" sz="2400" dirty="0" err="1"/>
              <a:t>quát</a:t>
            </a:r>
            <a:r>
              <a:rPr lang="en-US" sz="2400" dirty="0"/>
              <a:t> </a:t>
            </a:r>
            <a:r>
              <a:rPr lang="en-US" sz="2400" dirty="0" err="1"/>
              <a:t>hóa</a:t>
            </a:r>
            <a:r>
              <a:rPr lang="en-US" sz="2400" dirty="0"/>
              <a:t>.</a:t>
            </a:r>
          </a:p>
          <a:p>
            <a:r>
              <a:rPr lang="vi-VN" sz="2400" dirty="0"/>
              <a:t>o	O</a:t>
            </a:r>
            <a:r>
              <a:rPr lang="en-US" sz="2400" dirty="0" err="1"/>
              <a:t>utput</a:t>
            </a:r>
            <a:r>
              <a:rPr lang="en-US" sz="2400" dirty="0"/>
              <a:t> feature map – Bản </a:t>
            </a:r>
            <a:r>
              <a:rPr lang="en-US" sz="2400" dirty="0" err="1"/>
              <a:t>đồ</a:t>
            </a:r>
            <a:r>
              <a:rPr lang="en-US" sz="2400" dirty="0"/>
              <a:t> </a:t>
            </a:r>
            <a:r>
              <a:rPr lang="en-US" sz="2400" dirty="0" err="1"/>
              <a:t>đặc</a:t>
            </a:r>
            <a:r>
              <a:rPr lang="en-US" sz="2400" dirty="0"/>
              <a:t> </a:t>
            </a:r>
            <a:r>
              <a:rPr lang="en-US" sz="2400" dirty="0" err="1"/>
              <a:t>trưng</a:t>
            </a:r>
            <a:r>
              <a:rPr lang="en-US" sz="2400" dirty="0"/>
              <a:t> </a:t>
            </a:r>
            <a:r>
              <a:rPr lang="en-US" sz="2400" dirty="0" err="1"/>
              <a:t>đầu</a:t>
            </a:r>
            <a:r>
              <a:rPr lang="en-US" sz="2400" dirty="0"/>
              <a:t> </a:t>
            </a:r>
            <a:r>
              <a:rPr lang="en-US" sz="2400" dirty="0" err="1"/>
              <a:t>ra.</a:t>
            </a:r>
            <a:endParaRPr lang="en-US" sz="2400" dirty="0"/>
          </a:p>
          <a:p>
            <a:r>
              <a:rPr lang="vi-VN" sz="2400" dirty="0"/>
              <a:t>o	</a:t>
            </a:r>
            <a:r>
              <a:rPr lang="en-US" sz="2400" dirty="0"/>
              <a:t>Response – </a:t>
            </a:r>
            <a:r>
              <a:rPr lang="en-US" sz="2400" dirty="0" err="1"/>
              <a:t>Hồi</a:t>
            </a:r>
            <a:r>
              <a:rPr lang="en-US" sz="2400" dirty="0"/>
              <a:t> </a:t>
            </a:r>
            <a:r>
              <a:rPr lang="en-US" sz="2400" dirty="0" err="1"/>
              <a:t>đáp</a:t>
            </a:r>
            <a:r>
              <a:rPr lang="en-US" sz="2400" dirty="0"/>
              <a:t>.</a:t>
            </a:r>
          </a:p>
        </p:txBody>
      </p:sp>
    </p:spTree>
    <p:extLst>
      <p:ext uri="{BB962C8B-B14F-4D97-AF65-F5344CB8AC3E}">
        <p14:creationId xmlns:p14="http://schemas.microsoft.com/office/powerpoint/2010/main" val="191375381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Tối</a:t>
            </a:r>
            <a:r>
              <a:rPr lang="en-US" dirty="0"/>
              <a:t> </a:t>
            </a:r>
            <a:r>
              <a:rPr lang="en-US" dirty="0" err="1"/>
              <a:t>ưu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Sử</a:t>
            </a:r>
            <a:r>
              <a:rPr lang="en-US" sz="2400" dirty="0"/>
              <a:t> </a:t>
            </a:r>
            <a:r>
              <a:rPr lang="en-US" sz="2400" dirty="0" err="1"/>
              <a:t>dụng</a:t>
            </a:r>
            <a:r>
              <a:rPr lang="en-US" sz="2400" dirty="0"/>
              <a:t> </a:t>
            </a:r>
            <a:r>
              <a:rPr lang="en-US" sz="2400" dirty="0" err="1"/>
              <a:t>hàm</a:t>
            </a:r>
            <a:r>
              <a:rPr lang="en-US" sz="2400" dirty="0"/>
              <a:t> </a:t>
            </a:r>
            <a:r>
              <a:rPr lang="en-US" sz="2400" dirty="0" err="1"/>
              <a:t>băm</a:t>
            </a:r>
            <a:r>
              <a:rPr lang="en-US" sz="2400" dirty="0"/>
              <a:t>.</a:t>
            </a:r>
          </a:p>
          <a:p>
            <a:r>
              <a:rPr lang="en-US" sz="2400" dirty="0"/>
              <a:t>	</a:t>
            </a:r>
            <a:r>
              <a:rPr lang="vi-VN" sz="2400" dirty="0"/>
              <a:t>o	</a:t>
            </a:r>
            <a:r>
              <a:rPr lang="en-US" sz="2400" dirty="0" err="1"/>
              <a:t>Băm</a:t>
            </a:r>
            <a:r>
              <a:rPr lang="en-US" sz="2400" dirty="0"/>
              <a:t> </a:t>
            </a:r>
            <a:r>
              <a:rPr lang="en-US" sz="2400" dirty="0" err="1"/>
              <a:t>từ</a:t>
            </a:r>
            <a:r>
              <a:rPr lang="en-US" sz="2400" dirty="0"/>
              <a:t>.</a:t>
            </a:r>
          </a:p>
          <a:p>
            <a:r>
              <a:rPr lang="en-US" sz="2400" dirty="0"/>
              <a:t>	</a:t>
            </a:r>
            <a:r>
              <a:rPr lang="vi-VN" sz="2400" dirty="0"/>
              <a:t>o	</a:t>
            </a:r>
            <a:r>
              <a:rPr lang="en-US" sz="2400" dirty="0" err="1"/>
              <a:t>Phân</a:t>
            </a:r>
            <a:r>
              <a:rPr lang="en-US" sz="2400" dirty="0"/>
              <a:t> </a:t>
            </a:r>
            <a:r>
              <a:rPr lang="en-US" sz="2400" dirty="0" err="1"/>
              <a:t>cụm</a:t>
            </a:r>
            <a:r>
              <a:rPr lang="en-US" sz="2400" dirty="0"/>
              <a:t> </a:t>
            </a:r>
            <a:r>
              <a:rPr lang="en-US" sz="2400" dirty="0" err="1"/>
              <a:t>nhúng</a:t>
            </a:r>
            <a:r>
              <a:rPr lang="en-US" sz="2400" dirty="0"/>
              <a:t> </a:t>
            </a:r>
            <a:r>
              <a:rPr lang="en-US" sz="2400" dirty="0" err="1"/>
              <a:t>từ</a:t>
            </a:r>
            <a:r>
              <a:rPr lang="en-US" sz="2400" dirty="0"/>
              <a:t>.</a:t>
            </a:r>
          </a:p>
        </p:txBody>
      </p:sp>
    </p:spTree>
    <p:extLst>
      <p:ext uri="{BB962C8B-B14F-4D97-AF65-F5344CB8AC3E}">
        <p14:creationId xmlns:p14="http://schemas.microsoft.com/office/powerpoint/2010/main" val="332428600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2015</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117</a:t>
            </a:fld>
            <a:endParaRPr lang="en-US" dirty="0"/>
          </a:p>
        </p:txBody>
      </p:sp>
    </p:spTree>
    <p:extLst>
      <p:ext uri="{BB962C8B-B14F-4D97-AF65-F5344CB8AC3E}">
        <p14:creationId xmlns:p14="http://schemas.microsoft.com/office/powerpoint/2010/main" val="2293422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Phiên</a:t>
            </a:r>
            <a:r>
              <a:rPr lang="en-US" sz="2400" dirty="0"/>
              <a:t> bản </a:t>
            </a:r>
            <a:r>
              <a:rPr lang="en-US" sz="2400" dirty="0" err="1"/>
              <a:t>mở</a:t>
            </a:r>
            <a:r>
              <a:rPr lang="en-US" sz="2400" dirty="0"/>
              <a:t> </a:t>
            </a:r>
            <a:r>
              <a:rPr lang="en-US" sz="2400" dirty="0" err="1"/>
              <a:t>rộng</a:t>
            </a:r>
            <a:r>
              <a:rPr lang="en-US" sz="2400" dirty="0"/>
              <a:t> </a:t>
            </a:r>
            <a:r>
              <a:rPr lang="en-US" sz="2400" dirty="0" err="1"/>
              <a:t>của</a:t>
            </a:r>
            <a:r>
              <a:rPr lang="en-US" sz="2400" dirty="0"/>
              <a:t> RNN Encoder–Decoder </a:t>
            </a:r>
            <a:br>
              <a:rPr lang="en-US" sz="2000" dirty="0"/>
            </a:br>
            <a:endParaRPr lang="en-US" sz="2400" dirty="0"/>
          </a:p>
        </p:txBody>
      </p:sp>
    </p:spTree>
    <p:extLst>
      <p:ext uri="{BB962C8B-B14F-4D97-AF65-F5344CB8AC3E}">
        <p14:creationId xmlns:p14="http://schemas.microsoft.com/office/powerpoint/2010/main" val="343085790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Ứng</a:t>
            </a:r>
            <a:r>
              <a:rPr lang="en-US" dirty="0"/>
              <a:t> </a:t>
            </a:r>
            <a:r>
              <a:rPr lang="en-US" dirty="0" err="1"/>
              <a:t>dụng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Trả</a:t>
            </a:r>
            <a:r>
              <a:rPr lang="en-US" sz="2400" dirty="0"/>
              <a:t> </a:t>
            </a:r>
            <a:r>
              <a:rPr lang="en-US" sz="2400" dirty="0" err="1"/>
              <a:t>lời</a:t>
            </a:r>
            <a:r>
              <a:rPr lang="en-US" sz="2400" dirty="0"/>
              <a:t> </a:t>
            </a:r>
            <a:r>
              <a:rPr lang="en-US" sz="2400" dirty="0" err="1"/>
              <a:t>câu</a:t>
            </a:r>
            <a:r>
              <a:rPr lang="en-US" sz="2400" dirty="0"/>
              <a:t> </a:t>
            </a:r>
            <a:r>
              <a:rPr lang="en-US" sz="2400" dirty="0" err="1"/>
              <a:t>hỏi</a:t>
            </a:r>
            <a:r>
              <a:rPr lang="en-US" sz="2400" dirty="0"/>
              <a:t>.</a:t>
            </a:r>
          </a:p>
          <a:p>
            <a:r>
              <a:rPr lang="vi-VN" sz="2400" dirty="0"/>
              <a:t>o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ngôn</a:t>
            </a:r>
            <a:r>
              <a:rPr lang="en-US" sz="2400" dirty="0"/>
              <a:t> </a:t>
            </a:r>
            <a:r>
              <a:rPr lang="en-US" sz="2400" dirty="0" err="1"/>
              <a:t>ngữ</a:t>
            </a:r>
            <a:r>
              <a:rPr lang="en-US" sz="2400" dirty="0"/>
              <a:t>.</a:t>
            </a:r>
            <a:br>
              <a:rPr lang="en-US" sz="2000" dirty="0"/>
            </a:br>
            <a:endParaRPr lang="en-US" sz="2400" dirty="0"/>
          </a:p>
        </p:txBody>
      </p:sp>
    </p:spTree>
    <p:extLst>
      <p:ext uri="{BB962C8B-B14F-4D97-AF65-F5344CB8AC3E}">
        <p14:creationId xmlns:p14="http://schemas.microsoft.com/office/powerpoint/2010/main" val="2366241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Nhược</a:t>
            </a:r>
            <a:r>
              <a:rPr lang="en-US" sz="2400" dirty="0">
                <a:solidFill>
                  <a:schemeClr val="bg1"/>
                </a:solidFill>
              </a:rPr>
              <a:t> </a:t>
            </a:r>
            <a:r>
              <a:rPr lang="en-US" sz="2400" dirty="0" err="1">
                <a:solidFill>
                  <a:schemeClr val="bg1"/>
                </a:solidFill>
              </a:rPr>
              <a:t>điểm</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một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chiều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tuần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a:t>
            </a:r>
            <a:endParaRPr lang="en-US" sz="4000" kern="1200" dirty="0">
              <a:solidFill>
                <a:schemeClr val="tx1"/>
              </a:solidFill>
              <a:latin typeface="Times New Roman" panose="02020603050405020304" pitchFamily="18" charset="0"/>
              <a:cs typeface="Times New Roman" panose="02020603050405020304" pitchFamily="18" charset="0"/>
            </a:endParaRP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suất</a:t>
            </a:r>
            <a:r>
              <a:rPr lang="en-US" sz="4000" dirty="0">
                <a:solidFill>
                  <a:schemeClr val="tx1"/>
                </a:solidFill>
                <a:latin typeface="Times New Roman" panose="02020603050405020304" pitchFamily="18" charset="0"/>
                <a:cs typeface="Times New Roman" panose="02020603050405020304" pitchFamily="18" charset="0"/>
              </a:rPr>
              <a:t> bị </a:t>
            </a:r>
            <a:r>
              <a:rPr lang="en-US" sz="4000" dirty="0" err="1">
                <a:solidFill>
                  <a:schemeClr val="tx1"/>
                </a:solidFill>
                <a:latin typeface="Times New Roman" panose="02020603050405020304" pitchFamily="18" charset="0"/>
                <a:cs typeface="Times New Roman" panose="02020603050405020304" pitchFamily="18" charset="0"/>
              </a:rPr>
              <a:t>giảm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độ</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dài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chuỗi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a:t>
            </a:fld>
            <a:endParaRPr lang="en-US" sz="1200">
              <a:solidFill>
                <a:schemeClr val="bg1"/>
              </a:solidFill>
            </a:endParaRPr>
          </a:p>
        </p:txBody>
      </p:sp>
    </p:spTree>
    <p:extLst>
      <p:ext uri="{BB962C8B-B14F-4D97-AF65-F5344CB8AC3E}">
        <p14:creationId xmlns:p14="http://schemas.microsoft.com/office/powerpoint/2010/main" val="402466843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b="1" kern="1200">
                <a:solidFill>
                  <a:schemeClr val="tx1"/>
                </a:solidFill>
                <a:latin typeface="+mj-lt"/>
                <a:ea typeface="+mj-ea"/>
                <a:cs typeface="+mj-cs"/>
              </a:rPr>
              <a:t>End to end</a:t>
            </a:r>
            <a:br>
              <a:rPr lang="en-US" sz="3700" b="1" kern="1200">
                <a:solidFill>
                  <a:schemeClr val="tx1"/>
                </a:solidFill>
                <a:latin typeface="+mj-lt"/>
                <a:ea typeface="+mj-ea"/>
                <a:cs typeface="+mj-cs"/>
              </a:rPr>
            </a:br>
            <a:r>
              <a:rPr lang="en-US" sz="3700" b="1" kern="1200">
                <a:solidFill>
                  <a:schemeClr val="tx1"/>
                </a:solidFill>
                <a:latin typeface="+mj-lt"/>
                <a:ea typeface="+mj-ea"/>
                <a:cs typeface="+mj-cs"/>
              </a:rPr>
              <a:t>Memory network</a:t>
            </a:r>
          </a:p>
        </p:txBody>
      </p:sp>
      <p:sp>
        <p:nvSpPr>
          <p:cNvPr id="7" name="Text Placeholder 6">
            <a:extLst>
              <a:ext uri="{FF2B5EF4-FFF2-40B4-BE49-F238E27FC236}">
                <a16:creationId xmlns:a16="http://schemas.microsoft.com/office/drawing/2014/main" id="{8BE4219E-9360-7350-31E1-D570E5B95EEB}"/>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a:latin typeface="+mn-lt"/>
                <a:ea typeface="+mn-ea"/>
                <a:cs typeface="+mn-cs"/>
              </a:rPr>
              <a:t>Kiến trúc</a:t>
            </a:r>
          </a:p>
          <a:p>
            <a:pPr indent="-228600" algn="ctr">
              <a:buFont typeface="Arial" panose="020B0604020202020204" pitchFamily="34" charset="0"/>
              <a:buChar char="•"/>
            </a:pPr>
            <a:endParaRPr lang="en-US">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655FCB97-6AA7-685E-FA9D-5C8A69705A2E}"/>
              </a:ext>
            </a:extLst>
          </p:cNvPr>
          <p:cNvPicPr>
            <a:picLocks noChangeAspect="1"/>
          </p:cNvPicPr>
          <p:nvPr/>
        </p:nvPicPr>
        <p:blipFill>
          <a:blip r:embed="rId3"/>
          <a:stretch>
            <a:fillRect/>
          </a:stretch>
        </p:blipFill>
        <p:spPr>
          <a:xfrm>
            <a:off x="1061476" y="2405149"/>
            <a:ext cx="10062950" cy="3899393"/>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0333374C-2867-7D11-E734-7CC998378EBD}"/>
              </a:ext>
            </a:extLst>
          </p:cNvPr>
          <p:cNvSpPr txBox="1"/>
          <p:nvPr/>
        </p:nvSpPr>
        <p:spPr>
          <a:xfrm>
            <a:off x="2252780" y="6158714"/>
            <a:ext cx="5915447" cy="646331"/>
          </a:xfrm>
          <a:prstGeom prst="rect">
            <a:avLst/>
          </a:prstGeom>
          <a:noFill/>
        </p:spPr>
        <p:txBody>
          <a:bodyPr wrap="square">
            <a:spAutoFit/>
          </a:bodyPr>
          <a:lstStyle/>
          <a:p>
            <a:r>
              <a:rPr lang="en-US" sz="1800" b="0" i="0" dirty="0" err="1">
                <a:solidFill>
                  <a:srgbClr val="000000"/>
                </a:solidFill>
                <a:effectLst/>
                <a:latin typeface="Times New Roman" panose="02020603050405020304" pitchFamily="18" charset="0"/>
                <a:cs typeface="Times New Roman" panose="02020603050405020304" pitchFamily="18" charset="0"/>
              </a:rPr>
              <a:t>Phiên</a:t>
            </a:r>
            <a:r>
              <a:rPr lang="en-US" sz="1800" b="0" i="0" dirty="0">
                <a:solidFill>
                  <a:srgbClr val="000000"/>
                </a:solidFill>
                <a:effectLst/>
                <a:latin typeface="Times New Roman" panose="02020603050405020304" pitchFamily="18" charset="0"/>
                <a:cs typeface="Times New Roman" panose="02020603050405020304" pitchFamily="18" charset="0"/>
              </a:rPr>
              <a:t> bản </a:t>
            </a:r>
            <a:r>
              <a:rPr lang="en-US" sz="1800" b="0" i="0" dirty="0" err="1">
                <a:solidFill>
                  <a:srgbClr val="000000"/>
                </a:solidFill>
                <a:effectLst/>
                <a:latin typeface="Times New Roman" panose="02020603050405020304" pitchFamily="18" charset="0"/>
                <a:cs typeface="Times New Roman" panose="02020603050405020304" pitchFamily="18" charset="0"/>
              </a:rPr>
              <a:t>đơn</a:t>
            </a:r>
            <a:r>
              <a:rPr lang="en-US" sz="1800" b="0" i="0" dirty="0">
                <a:solidFill>
                  <a:srgbClr val="000000"/>
                </a:solidFill>
                <a:effectLst/>
                <a:latin typeface="Times New Roman" panose="02020603050405020304" pitchFamily="18" charset="0"/>
                <a:cs typeface="Times New Roman" panose="02020603050405020304" pitchFamily="18" charset="0"/>
              </a:rPr>
              <a:t> </a:t>
            </a:r>
            <a:r>
              <a:rPr lang="en-US" sz="1800" b="0" i="0" dirty="0" err="1">
                <a:solidFill>
                  <a:srgbClr val="000000"/>
                </a:solidFill>
                <a:effectLst/>
                <a:latin typeface="Times New Roman" panose="02020603050405020304" pitchFamily="18" charset="0"/>
                <a:cs typeface="Times New Roman" panose="02020603050405020304" pitchFamily="18" charset="0"/>
              </a:rPr>
              <a:t>lớp</a:t>
            </a:r>
            <a:r>
              <a:rPr lang="en-US" sz="1800" b="0" i="0" dirty="0">
                <a:solidFill>
                  <a:srgbClr val="000000"/>
                </a:solidFill>
                <a:effectLst/>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id="{4DC2C52D-0E9A-E9A0-7C6E-8070EEDC45A2}"/>
              </a:ext>
            </a:extLst>
          </p:cNvPr>
          <p:cNvSpPr txBox="1"/>
          <p:nvPr/>
        </p:nvSpPr>
        <p:spPr>
          <a:xfrm>
            <a:off x="7371190" y="6158714"/>
            <a:ext cx="5915447" cy="646331"/>
          </a:xfrm>
          <a:prstGeom prst="rect">
            <a:avLst/>
          </a:prstGeom>
          <a:noFill/>
        </p:spPr>
        <p:txBody>
          <a:bodyPr wrap="square">
            <a:spAutoFit/>
          </a:bodyPr>
          <a:lstStyle/>
          <a:p>
            <a:r>
              <a:rPr lang="en-US" sz="1800" b="0" i="0" dirty="0" err="1">
                <a:solidFill>
                  <a:srgbClr val="000000"/>
                </a:solidFill>
                <a:effectLst/>
                <a:latin typeface="NimbusRomNo9L-Regu"/>
              </a:rPr>
              <a:t>Phiên</a:t>
            </a:r>
            <a:r>
              <a:rPr lang="en-US" sz="1800" b="0" i="0" dirty="0">
                <a:solidFill>
                  <a:srgbClr val="000000"/>
                </a:solidFill>
                <a:effectLst/>
                <a:latin typeface="NimbusRomNo9L-Regu"/>
              </a:rPr>
              <a:t> bản 3 </a:t>
            </a:r>
            <a:r>
              <a:rPr lang="en-US" sz="1800" b="0" i="0" dirty="0" err="1">
                <a:solidFill>
                  <a:srgbClr val="000000"/>
                </a:solidFill>
                <a:effectLst/>
                <a:latin typeface="NimbusRomNo9L-Regu"/>
              </a:rPr>
              <a:t>lớp</a:t>
            </a:r>
            <a:r>
              <a:rPr lang="en-US" sz="1800" b="0" i="0" dirty="0">
                <a:solidFill>
                  <a:srgbClr val="000000"/>
                </a:solidFill>
                <a:effectLst/>
                <a:latin typeface="NimbusRomNo9L-Regu"/>
              </a:rPr>
              <a:t>.</a:t>
            </a:r>
            <a:r>
              <a:rPr lang="en-US" dirty="0"/>
              <a:t> </a:t>
            </a:r>
            <a:br>
              <a:rPr lang="en-US" dirty="0"/>
            </a:br>
            <a:endParaRPr lang="en-US" dirty="0"/>
          </a:p>
        </p:txBody>
      </p:sp>
    </p:spTree>
    <p:extLst>
      <p:ext uri="{BB962C8B-B14F-4D97-AF65-F5344CB8AC3E}">
        <p14:creationId xmlns:p14="http://schemas.microsoft.com/office/powerpoint/2010/main" val="372587324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3700" b="1" kern="1200">
                <a:solidFill>
                  <a:schemeClr val="tx1"/>
                </a:solidFill>
                <a:latin typeface="+mj-lt"/>
                <a:ea typeface="+mj-ea"/>
                <a:cs typeface="+mj-cs"/>
              </a:rPr>
              <a:t>End to end</a:t>
            </a:r>
            <a:br>
              <a:rPr lang="en-US" sz="3700" b="1" kern="1200">
                <a:solidFill>
                  <a:schemeClr val="tx1"/>
                </a:solidFill>
                <a:latin typeface="+mj-lt"/>
                <a:ea typeface="+mj-ea"/>
                <a:cs typeface="+mj-cs"/>
              </a:rPr>
            </a:br>
            <a:r>
              <a:rPr lang="en-US" sz="3700" b="1" kern="1200">
                <a:solidFill>
                  <a:schemeClr val="tx1"/>
                </a:solidFill>
                <a:latin typeface="+mj-lt"/>
                <a:ea typeface="+mj-ea"/>
                <a:cs typeface="+mj-cs"/>
              </a:rPr>
              <a:t>Memory network</a:t>
            </a:r>
          </a:p>
        </p:txBody>
      </p:sp>
      <p:sp>
        <p:nvSpPr>
          <p:cNvPr id="7" name="Text Placeholder 6">
            <a:extLst>
              <a:ext uri="{FF2B5EF4-FFF2-40B4-BE49-F238E27FC236}">
                <a16:creationId xmlns:a16="http://schemas.microsoft.com/office/drawing/2014/main" id="{8BE4219E-9360-7350-31E1-D570E5B95EEB}"/>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dirty="0" err="1">
                <a:latin typeface="+mn-lt"/>
                <a:ea typeface="+mn-ea"/>
                <a:cs typeface="+mn-cs"/>
              </a:rPr>
              <a:t>Ứng</a:t>
            </a:r>
            <a:r>
              <a:rPr lang="en-US" dirty="0">
                <a:latin typeface="+mn-lt"/>
                <a:ea typeface="+mn-ea"/>
                <a:cs typeface="+mn-cs"/>
              </a:rPr>
              <a:t> </a:t>
            </a:r>
            <a:r>
              <a:rPr lang="en-US" dirty="0" err="1">
                <a:latin typeface="+mn-lt"/>
                <a:ea typeface="+mn-ea"/>
                <a:cs typeface="+mn-cs"/>
              </a:rPr>
              <a:t>dụng</a:t>
            </a:r>
            <a:endParaRPr lang="en-US" dirty="0">
              <a:latin typeface="+mn-lt"/>
              <a:ea typeface="+mn-ea"/>
              <a:cs typeface="+mn-cs"/>
            </a:endParaRPr>
          </a:p>
          <a:p>
            <a:pPr indent="-228600" algn="ctr">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67DA5A8F-E99B-AF4E-82C6-1FDD4589BEFB}"/>
              </a:ext>
            </a:extLst>
          </p:cNvPr>
          <p:cNvPicPr>
            <a:picLocks noChangeAspect="1"/>
          </p:cNvPicPr>
          <p:nvPr/>
        </p:nvPicPr>
        <p:blipFill>
          <a:blip r:embed="rId3"/>
          <a:stretch>
            <a:fillRect/>
          </a:stretch>
        </p:blipFill>
        <p:spPr>
          <a:xfrm>
            <a:off x="3017239" y="2991959"/>
            <a:ext cx="6380225" cy="2615495"/>
          </a:xfrm>
          <a:prstGeom prst="rect">
            <a:avLst/>
          </a:prstGeom>
        </p:spPr>
      </p:pic>
    </p:spTree>
    <p:extLst>
      <p:ext uri="{BB962C8B-B14F-4D97-AF65-F5344CB8AC3E}">
        <p14:creationId xmlns:p14="http://schemas.microsoft.com/office/powerpoint/2010/main" val="329822775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a:latin typeface="Times New Roman" panose="02020603050405020304" pitchFamily="18" charset="0"/>
                <a:cs typeface="Times New Roman" panose="02020603050405020304" pitchFamily="18" charset="0"/>
              </a:rPr>
              <a:t>End to end</a:t>
            </a:r>
            <a:br>
              <a:rPr lang="en-US" sz="4000" b="1" dirty="0">
                <a:latin typeface="Times New Roman" panose="02020603050405020304" pitchFamily="18" charset="0"/>
                <a:cs typeface="Times New Roman" panose="02020603050405020304" pitchFamily="18" charset="0"/>
              </a:rPr>
            </a:br>
            <a:r>
              <a:rPr lang="en-US" sz="4000" b="1" dirty="0">
                <a:latin typeface="Times New Roman" panose="02020603050405020304" pitchFamily="18" charset="0"/>
                <a:cs typeface="Times New Roman" panose="02020603050405020304" pitchFamily="18" charset="0"/>
              </a:rPr>
              <a:t>Memory network</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Không</a:t>
            </a:r>
            <a:r>
              <a:rPr lang="en-US" sz="2400" dirty="0"/>
              <a:t> có </a:t>
            </a:r>
            <a:r>
              <a:rPr lang="en-US" sz="2400" dirty="0" err="1"/>
              <a:t>sự</a:t>
            </a:r>
            <a:r>
              <a:rPr lang="en-US" sz="2400" dirty="0"/>
              <a:t> </a:t>
            </a:r>
            <a:r>
              <a:rPr lang="en-US" sz="2400" dirty="0" err="1"/>
              <a:t>giám</a:t>
            </a:r>
            <a:r>
              <a:rPr lang="en-US" sz="2400" dirty="0"/>
              <a:t> </a:t>
            </a:r>
            <a:r>
              <a:rPr lang="en-US" sz="2400" dirty="0" err="1"/>
              <a:t>sát</a:t>
            </a:r>
            <a:r>
              <a:rPr lang="en-US" sz="2400" dirty="0"/>
              <a:t>.</a:t>
            </a:r>
          </a:p>
          <a:p>
            <a:r>
              <a:rPr lang="vi-VN" sz="2400" dirty="0"/>
              <a:t>o	</a:t>
            </a:r>
            <a:r>
              <a:rPr lang="en-US" sz="2400" dirty="0" err="1"/>
              <a:t>Phạm</a:t>
            </a:r>
            <a:r>
              <a:rPr lang="en-US" sz="2400" dirty="0"/>
              <a:t> vi </a:t>
            </a:r>
            <a:r>
              <a:rPr lang="en-US" sz="2400" dirty="0" err="1"/>
              <a:t>cài</a:t>
            </a:r>
            <a:r>
              <a:rPr lang="en-US" sz="2400" dirty="0"/>
              <a:t> </a:t>
            </a:r>
            <a:r>
              <a:rPr lang="en-US" sz="2400" dirty="0" err="1"/>
              <a:t>đặt</a:t>
            </a:r>
            <a:r>
              <a:rPr lang="en-US" sz="2400" dirty="0"/>
              <a:t> </a:t>
            </a:r>
            <a:r>
              <a:rPr lang="en-US" sz="2400" dirty="0" err="1"/>
              <a:t>rộng</a:t>
            </a:r>
            <a:r>
              <a:rPr lang="en-US" sz="2400" dirty="0"/>
              <a:t> </a:t>
            </a:r>
            <a:r>
              <a:rPr lang="en-US" sz="2400" dirty="0" err="1"/>
              <a:t>hơn</a:t>
            </a:r>
            <a:r>
              <a:rPr lang="en-US" sz="2400" dirty="0"/>
              <a:t>.</a:t>
            </a:r>
          </a:p>
          <a:p>
            <a:r>
              <a:rPr lang="vi-VN" sz="2400" dirty="0"/>
              <a:t>o	</a:t>
            </a:r>
            <a:r>
              <a:rPr lang="en-US" sz="2400" dirty="0" err="1"/>
              <a:t>Vượt</a:t>
            </a:r>
            <a:r>
              <a:rPr lang="en-US" sz="2400" dirty="0"/>
              <a:t> </a:t>
            </a:r>
            <a:r>
              <a:rPr lang="en-US" sz="2400" dirty="0" err="1"/>
              <a:t>trội</a:t>
            </a:r>
            <a:r>
              <a:rPr lang="en-US" sz="2400" dirty="0"/>
              <a:t> </a:t>
            </a:r>
            <a:r>
              <a:rPr lang="en-US" sz="2400" dirty="0" err="1"/>
              <a:t>hơn</a:t>
            </a:r>
            <a:r>
              <a:rPr lang="en-US" sz="2400" dirty="0"/>
              <a:t> RNN, LSTM (</a:t>
            </a:r>
            <a:r>
              <a:rPr lang="en-US" sz="2400" dirty="0" err="1"/>
              <a:t>không</a:t>
            </a:r>
            <a:r>
              <a:rPr lang="en-US" sz="2400" dirty="0"/>
              <a:t> </a:t>
            </a:r>
            <a:r>
              <a:rPr lang="en-US" sz="2400" dirty="0" err="1"/>
              <a:t>đáng</a:t>
            </a:r>
            <a:r>
              <a:rPr lang="en-US" sz="2400" dirty="0"/>
              <a:t> </a:t>
            </a:r>
            <a:r>
              <a:rPr lang="en-US" sz="2400" dirty="0" err="1"/>
              <a:t>kể</a:t>
            </a:r>
            <a:r>
              <a:rPr lang="en-US" sz="2400" dirty="0"/>
              <a:t>).</a:t>
            </a:r>
            <a:br>
              <a:rPr lang="en-US" sz="2000" dirty="0"/>
            </a:br>
            <a:endParaRPr lang="en-US" sz="2400" dirty="0"/>
          </a:p>
        </p:txBody>
      </p:sp>
    </p:spTree>
    <p:extLst>
      <p:ext uri="{BB962C8B-B14F-4D97-AF65-F5344CB8AC3E}">
        <p14:creationId xmlns:p14="http://schemas.microsoft.com/office/powerpoint/2010/main" val="3066751787"/>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a:t>
            </a:r>
            <a:r>
              <a:rPr lang="en-US" sz="4000" b="1" dirty="0" err="1">
                <a:latin typeface="Times New Roman" panose="02020603050405020304" pitchFamily="18" charset="0"/>
                <a:cs typeface="Times New Roman" panose="02020603050405020304" pitchFamily="18" charset="0"/>
              </a:rPr>
              <a:t>Memnn</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Condensed Memory Networks for Clinical Diagnostic Inferencing</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123</a:t>
            </a:fld>
            <a:endParaRPr lang="en-US" dirty="0"/>
          </a:p>
        </p:txBody>
      </p:sp>
      <p:sp>
        <p:nvSpPr>
          <p:cNvPr id="3" name="Subtitle 1">
            <a:extLst>
              <a:ext uri="{FF2B5EF4-FFF2-40B4-BE49-F238E27FC236}">
                <a16:creationId xmlns:a16="http://schemas.microsoft.com/office/drawing/2014/main" id="{57B986ED-A3E9-9927-A016-90E82009149D}"/>
              </a:ext>
            </a:extLst>
          </p:cNvPr>
          <p:cNvSpPr txBox="1">
            <a:spLocks/>
          </p:cNvSpPr>
          <p:nvPr/>
        </p:nvSpPr>
        <p:spPr>
          <a:xfrm>
            <a:off x="4657724" y="568206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2017</a:t>
            </a:r>
          </a:p>
        </p:txBody>
      </p:sp>
    </p:spTree>
    <p:extLst>
      <p:ext uri="{BB962C8B-B14F-4D97-AF65-F5344CB8AC3E}">
        <p14:creationId xmlns:p14="http://schemas.microsoft.com/office/powerpoint/2010/main" val="3447623455"/>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t>C-</a:t>
            </a:r>
            <a:r>
              <a:rPr lang="en-US" sz="4000" b="1" dirty="0" err="1"/>
              <a:t>MeMNN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Lấy</a:t>
            </a:r>
            <a:r>
              <a:rPr lang="en-US" sz="2400" dirty="0"/>
              <a:t> </a:t>
            </a:r>
            <a:r>
              <a:rPr lang="en-US" sz="2400" dirty="0" err="1"/>
              <a:t>cảm</a:t>
            </a:r>
            <a:r>
              <a:rPr lang="en-US" sz="2400" dirty="0"/>
              <a:t> </a:t>
            </a:r>
            <a:r>
              <a:rPr lang="en-US" sz="2400" dirty="0" err="1"/>
              <a:t>hứng</a:t>
            </a:r>
            <a:r>
              <a:rPr lang="en-US" sz="2400" dirty="0"/>
              <a:t> </a:t>
            </a:r>
            <a:r>
              <a:rPr lang="en-US" sz="2400" dirty="0" err="1"/>
              <a:t>từ</a:t>
            </a:r>
            <a:r>
              <a:rPr lang="en-US" sz="2400" dirty="0"/>
              <a:t> </a:t>
            </a:r>
            <a:r>
              <a:rPr lang="en-US" sz="2400" dirty="0" err="1"/>
              <a:t>MemNN</a:t>
            </a:r>
            <a:r>
              <a:rPr lang="en-US" sz="2400" dirty="0"/>
              <a:t>.</a:t>
            </a:r>
          </a:p>
        </p:txBody>
      </p:sp>
    </p:spTree>
    <p:extLst>
      <p:ext uri="{BB962C8B-B14F-4D97-AF65-F5344CB8AC3E}">
        <p14:creationId xmlns:p14="http://schemas.microsoft.com/office/powerpoint/2010/main" val="158372612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643467"/>
            <a:ext cx="3888526" cy="1800526"/>
          </a:xfrm>
        </p:spPr>
        <p:txBody>
          <a:bodyPr vert="horz" lIns="91440" tIns="45720" rIns="91440" bIns="45720" rtlCol="0" anchor="ctr">
            <a:normAutofit/>
          </a:bodyPr>
          <a:lstStyle/>
          <a:p>
            <a:r>
              <a:rPr lang="en-US" sz="4400" b="1" kern="1200">
                <a:solidFill>
                  <a:schemeClr val="tx1"/>
                </a:solidFill>
                <a:latin typeface="+mj-lt"/>
                <a:ea typeface="+mj-ea"/>
                <a:cs typeface="+mj-cs"/>
              </a:rPr>
              <a:t>C-MeMNN</a:t>
            </a:r>
          </a:p>
        </p:txBody>
      </p:sp>
      <p:sp>
        <p:nvSpPr>
          <p:cNvPr id="7" name="Text Placeholder 6">
            <a:extLst>
              <a:ext uri="{FF2B5EF4-FFF2-40B4-BE49-F238E27FC236}">
                <a16:creationId xmlns:a16="http://schemas.microsoft.com/office/drawing/2014/main" id="{68B6805E-C79D-BB4D-EB89-2A30C1897443}"/>
              </a:ext>
            </a:extLst>
          </p:cNvPr>
          <p:cNvSpPr>
            <a:spLocks noGrp="1"/>
          </p:cNvSpPr>
          <p:nvPr>
            <p:ph type="body" idx="1"/>
          </p:nvPr>
        </p:nvSpPr>
        <p:spPr>
          <a:xfrm>
            <a:off x="838201" y="2623381"/>
            <a:ext cx="3888528" cy="3553581"/>
          </a:xfrm>
        </p:spPr>
        <p:txBody>
          <a:bodyPr vert="horz" lIns="91440" tIns="45720" rIns="91440" bIns="45720" rtlCol="0">
            <a:normAutofit/>
          </a:bodyPr>
          <a:lstStyle/>
          <a:p>
            <a:pPr indent="-228600">
              <a:buFont typeface="Arial" panose="020B0604020202020204" pitchFamily="34" charset="0"/>
              <a:buChar char="•"/>
            </a:pPr>
            <a:r>
              <a:rPr lang="en-US">
                <a:latin typeface="+mn-lt"/>
                <a:ea typeface="+mn-ea"/>
                <a:cs typeface="+mn-cs"/>
              </a:rPr>
              <a:t>Đặc trưng</a:t>
            </a:r>
          </a:p>
          <a:p>
            <a:pPr indent="-228600">
              <a:buFont typeface="Arial" panose="020B0604020202020204" pitchFamily="34" charset="0"/>
              <a:buChar char="•"/>
            </a:pPr>
            <a:endParaRPr lang="en-US">
              <a:latin typeface="+mn-lt"/>
              <a:ea typeface="+mn-ea"/>
              <a:cs typeface="+mn-cs"/>
            </a:endParaRPr>
          </a:p>
        </p:txBody>
      </p:sp>
      <p:pic>
        <p:nvPicPr>
          <p:cNvPr id="9" name="Picture 8" descr="Chart&#10;&#10;Description automatically generated">
            <a:extLst>
              <a:ext uri="{FF2B5EF4-FFF2-40B4-BE49-F238E27FC236}">
                <a16:creationId xmlns:a16="http://schemas.microsoft.com/office/drawing/2014/main" id="{386D1A97-8860-A31C-69D9-D6922AEA6B7F}"/>
              </a:ext>
            </a:extLst>
          </p:cNvPr>
          <p:cNvPicPr>
            <a:picLocks noChangeAspect="1"/>
          </p:cNvPicPr>
          <p:nvPr/>
        </p:nvPicPr>
        <p:blipFill>
          <a:blip r:embed="rId3"/>
          <a:stretch>
            <a:fillRect/>
          </a:stretch>
        </p:blipFill>
        <p:spPr>
          <a:xfrm>
            <a:off x="6800986" y="996837"/>
            <a:ext cx="4747547" cy="489267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936356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Input memory representation</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126</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224279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Generalization</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127</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3202747"/>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Output memory representation</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128</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8437047"/>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43">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Freeform: Shape 45">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sz="4400" b="1" kern="1200" cap="none">
                <a:solidFill>
                  <a:schemeClr val="tx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996287" y="4121253"/>
            <a:ext cx="3125337" cy="1136843"/>
          </a:xfrm>
        </p:spPr>
        <p:txBody>
          <a:bodyPr vert="horz" lIns="91440" tIns="45720" rIns="91440" bIns="45720" rtlCol="0">
            <a:normAutofit/>
          </a:bodyPr>
          <a:lstStyle/>
          <a:p>
            <a:pPr algn="ctr"/>
            <a:r>
              <a:rPr lang="en-US" sz="1800" kern="1200">
                <a:solidFill>
                  <a:schemeClr val="tx1"/>
                </a:solidFill>
                <a:latin typeface="+mn-lt"/>
                <a:ea typeface="+mn-ea"/>
                <a:cs typeface="+mn-cs"/>
              </a:rPr>
              <a:t>Kiến trúc</a:t>
            </a:r>
          </a:p>
        </p:txBody>
      </p:sp>
      <p:pic>
        <p:nvPicPr>
          <p:cNvPr id="9" name="Picture 8">
            <a:extLst>
              <a:ext uri="{FF2B5EF4-FFF2-40B4-BE49-F238E27FC236}">
                <a16:creationId xmlns:a16="http://schemas.microsoft.com/office/drawing/2014/main" id="{284E2ED4-0D84-2B29-94E4-7ACD023AEE6E}"/>
              </a:ext>
            </a:extLst>
          </p:cNvPr>
          <p:cNvPicPr>
            <a:picLocks noChangeAspect="1"/>
          </p:cNvPicPr>
          <p:nvPr/>
        </p:nvPicPr>
        <p:blipFill>
          <a:blip r:embed="rId3"/>
          <a:stretch>
            <a:fillRect/>
          </a:stretch>
        </p:blipFill>
        <p:spPr>
          <a:xfrm>
            <a:off x="5895751" y="659590"/>
            <a:ext cx="5708649" cy="5508845"/>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A49DFD55-3C28-40EF-9E31-A92D2E4017FF}" type="slidenum">
              <a:rPr lang="en-US" sz="1000"/>
              <a:pPr>
                <a:spcAft>
                  <a:spcPts val="600"/>
                </a:spcAft>
              </a:pPr>
              <a:t>129</a:t>
            </a:fld>
            <a:endParaRPr lang="en-US" sz="1000"/>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4296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Vanishing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học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cận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a:t>
            </a:fld>
            <a:endParaRPr lang="en-US" sz="1200">
              <a:solidFill>
                <a:schemeClr val="bg1"/>
              </a:solidFill>
            </a:endParaRPr>
          </a:p>
        </p:txBody>
      </p:sp>
    </p:spTree>
    <p:extLst>
      <p:ext uri="{BB962C8B-B14F-4D97-AF65-F5344CB8AC3E}">
        <p14:creationId xmlns:p14="http://schemas.microsoft.com/office/powerpoint/2010/main" val="134546081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130</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0CAA9214-2439-1F37-AB31-E46712021712}"/>
              </a:ext>
            </a:extLst>
          </p:cNvPr>
          <p:cNvPicPr>
            <a:picLocks noChangeAspect="1"/>
          </p:cNvPicPr>
          <p:nvPr/>
        </p:nvPicPr>
        <p:blipFill>
          <a:blip r:embed="rId3"/>
          <a:stretch>
            <a:fillRect/>
          </a:stretch>
        </p:blipFill>
        <p:spPr>
          <a:xfrm>
            <a:off x="3322886" y="3087568"/>
            <a:ext cx="5284076" cy="1158787"/>
          </a:xfrm>
          <a:prstGeom prst="rect">
            <a:avLst/>
          </a:prstGeom>
        </p:spPr>
      </p:pic>
    </p:spTree>
    <p:extLst>
      <p:ext uri="{BB962C8B-B14F-4D97-AF65-F5344CB8AC3E}">
        <p14:creationId xmlns:p14="http://schemas.microsoft.com/office/powerpoint/2010/main" val="168572099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1340069" y="61219"/>
            <a:ext cx="6463862" cy="887097"/>
          </a:xfrm>
        </p:spPr>
        <p:txBody>
          <a:bodyPr vert="horz" lIns="91440" tIns="45720" rIns="91440" bIns="45720" rtlCol="0" anchor="b">
            <a:normAutofit/>
          </a:bodyPr>
          <a:lstStyle/>
          <a:p>
            <a:r>
              <a:rPr lang="en-US" sz="4800" b="1" kern="1200" cap="none" dirty="0">
                <a:solidFill>
                  <a:schemeClr val="bg1"/>
                </a:solidFill>
                <a:latin typeface="Times New Roman" panose="02020603050405020304" pitchFamily="18" charset="0"/>
                <a:cs typeface="Times New Roman" panose="02020603050405020304" pitchFamily="18" charset="0"/>
              </a:rPr>
              <a:t>C-</a:t>
            </a:r>
            <a:r>
              <a:rPr lang="en-US" sz="4800" b="1" kern="1200" cap="none" dirty="0" err="1">
                <a:solidFill>
                  <a:schemeClr val="bg1"/>
                </a:solidFill>
                <a:latin typeface="Times New Roman" panose="02020603050405020304" pitchFamily="18" charset="0"/>
                <a:cs typeface="Times New Roman" panose="02020603050405020304" pitchFamily="18" charset="0"/>
              </a:rPr>
              <a:t>MemNN</a:t>
            </a:r>
            <a:endParaRPr lang="en-US" sz="4800" b="1" kern="1200" cap="none" dirty="0">
              <a:solidFill>
                <a:schemeClr val="bg1"/>
              </a:solidFill>
              <a:latin typeface="Times New Roman" panose="02020603050405020304" pitchFamily="18" charset="0"/>
              <a:cs typeface="Times New Roman" panose="02020603050405020304" pitchFamily="18" charset="0"/>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340068" y="725904"/>
            <a:ext cx="4587765" cy="736980"/>
          </a:xfrm>
        </p:spPr>
        <p:txBody>
          <a:bodyPr vert="horz" lIns="91440" tIns="45720" rIns="91440" bIns="45720" rtlCol="0">
            <a:normAutofit/>
          </a:bodyPr>
          <a:lstStyle/>
          <a:p>
            <a:r>
              <a:rPr lang="en-US" sz="2400" kern="1200" dirty="0" err="1">
                <a:solidFill>
                  <a:schemeClr val="bg1"/>
                </a:solidFill>
                <a:latin typeface="+mn-lt"/>
                <a:ea typeface="+mn-ea"/>
                <a:cs typeface="+mn-cs"/>
              </a:rPr>
              <a:t>Kiến</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trúc</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dirty="0">
                <a:solidFill>
                  <a:schemeClr val="tx1"/>
                </a:solidFill>
                <a:latin typeface="Times New Roman" panose="02020603050405020304" pitchFamily="18" charset="0"/>
                <a:cs typeface="Times New Roman" panose="02020603050405020304" pitchFamily="18" charset="0"/>
              </a:rPr>
              <a:t>Response</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131</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8A062B2-BBFC-81A5-02C4-E94CFEF91D13}"/>
              </a:ext>
            </a:extLst>
          </p:cNvPr>
          <p:cNvPicPr>
            <a:picLocks noChangeAspect="1"/>
          </p:cNvPicPr>
          <p:nvPr/>
        </p:nvPicPr>
        <p:blipFill>
          <a:blip r:embed="rId3"/>
          <a:stretch>
            <a:fillRect/>
          </a:stretch>
        </p:blipFill>
        <p:spPr>
          <a:xfrm>
            <a:off x="5599109" y="2390801"/>
            <a:ext cx="4810578" cy="2328524"/>
          </a:xfrm>
          <a:prstGeom prst="rect">
            <a:avLst/>
          </a:prstGeom>
        </p:spPr>
      </p:pic>
    </p:spTree>
    <p:extLst>
      <p:ext uri="{BB962C8B-B14F-4D97-AF65-F5344CB8AC3E}">
        <p14:creationId xmlns:p14="http://schemas.microsoft.com/office/powerpoint/2010/main" val="254987074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cap="none">
                <a:solidFill>
                  <a:schemeClr val="bg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524000" y="1548499"/>
            <a:ext cx="9144000" cy="420001"/>
          </a:xfrm>
        </p:spPr>
        <p:txBody>
          <a:bodyPr vert="horz" lIns="91440" tIns="45720" rIns="91440" bIns="45720" rtlCol="0">
            <a:normAutofit/>
          </a:bodyPr>
          <a:lstStyle/>
          <a:p>
            <a:pPr algn="ctr"/>
            <a:r>
              <a:rPr lang="en-US" sz="2000" kern="1200" dirty="0" err="1">
                <a:solidFill>
                  <a:srgbClr val="99E9FF"/>
                </a:solidFill>
                <a:latin typeface="+mn-lt"/>
                <a:ea typeface="+mn-ea"/>
                <a:cs typeface="+mn-cs"/>
              </a:rPr>
              <a:t>Kết</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quả</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thực</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nghiệm</a:t>
            </a:r>
            <a:endParaRPr lang="en-US" sz="2000" kern="1200" dirty="0">
              <a:solidFill>
                <a:srgbClr val="99E9FF"/>
              </a:solidFill>
              <a:latin typeface="+mn-lt"/>
              <a:ea typeface="+mn-ea"/>
              <a:cs typeface="+mn-cs"/>
            </a:endParaRPr>
          </a:p>
        </p:txBody>
      </p:sp>
      <p:cxnSp>
        <p:nvCxnSpPr>
          <p:cNvPr id="48" name="Straight Connector 4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9BF8B6D7-AE06-DEC3-FDC9-BECA503ED8B6}"/>
              </a:ext>
            </a:extLst>
          </p:cNvPr>
          <p:cNvPicPr>
            <a:picLocks noChangeAspect="1"/>
          </p:cNvPicPr>
          <p:nvPr/>
        </p:nvPicPr>
        <p:blipFill>
          <a:blip r:embed="rId3"/>
          <a:stretch>
            <a:fillRect/>
          </a:stretch>
        </p:blipFill>
        <p:spPr>
          <a:xfrm>
            <a:off x="1746681" y="2427541"/>
            <a:ext cx="8643539" cy="3997637"/>
          </a:xfrm>
          <a:prstGeom prst="rect">
            <a:avLst/>
          </a:prstGeom>
        </p:spPr>
      </p:pic>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132</a:t>
            </a:fld>
            <a:endParaRPr lang="en-US" sz="1200">
              <a:solidFill>
                <a:srgbClr val="89898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7892875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44" name="Straight Connector 4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cap="none">
                <a:solidFill>
                  <a:schemeClr val="bg1"/>
                </a:solidFill>
                <a:latin typeface="+mj-lt"/>
                <a:ea typeface="+mj-ea"/>
                <a:cs typeface="+mj-cs"/>
              </a:rPr>
              <a:t>C-MemNN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1524000" y="1548499"/>
            <a:ext cx="9144000" cy="420001"/>
          </a:xfrm>
        </p:spPr>
        <p:txBody>
          <a:bodyPr vert="horz" lIns="91440" tIns="45720" rIns="91440" bIns="45720" rtlCol="0">
            <a:normAutofit/>
          </a:bodyPr>
          <a:lstStyle/>
          <a:p>
            <a:pPr algn="ctr"/>
            <a:r>
              <a:rPr lang="en-US" sz="2000" kern="1200" dirty="0" err="1">
                <a:solidFill>
                  <a:srgbClr val="99E9FF"/>
                </a:solidFill>
                <a:latin typeface="+mn-lt"/>
                <a:ea typeface="+mn-ea"/>
                <a:cs typeface="+mn-cs"/>
              </a:rPr>
              <a:t>Đánh</a:t>
            </a:r>
            <a:r>
              <a:rPr lang="en-US" sz="2000" kern="1200" dirty="0">
                <a:solidFill>
                  <a:srgbClr val="99E9FF"/>
                </a:solidFill>
                <a:latin typeface="+mn-lt"/>
                <a:ea typeface="+mn-ea"/>
                <a:cs typeface="+mn-cs"/>
              </a:rPr>
              <a:t> </a:t>
            </a:r>
            <a:r>
              <a:rPr lang="en-US" sz="2000" kern="1200" dirty="0" err="1">
                <a:solidFill>
                  <a:srgbClr val="99E9FF"/>
                </a:solidFill>
                <a:latin typeface="+mn-lt"/>
                <a:ea typeface="+mn-ea"/>
                <a:cs typeface="+mn-cs"/>
              </a:rPr>
              <a:t>giá</a:t>
            </a:r>
            <a:endParaRPr lang="en-US" sz="2000" kern="1200" dirty="0">
              <a:solidFill>
                <a:srgbClr val="99E9FF"/>
              </a:solidFill>
              <a:latin typeface="+mn-lt"/>
              <a:ea typeface="+mn-ea"/>
              <a:cs typeface="+mn-cs"/>
            </a:endParaRPr>
          </a:p>
        </p:txBody>
      </p:sp>
      <p:cxnSp>
        <p:nvCxnSpPr>
          <p:cNvPr id="48" name="Straight Connector 4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522430"/>
            <a:ext cx="2743200" cy="347472"/>
          </a:xfrm>
        </p:spPr>
        <p:txBody>
          <a:bodyPr vert="horz" lIns="91440" tIns="45720" rIns="91440" bIns="45720" rtlCol="0" anchor="ctr">
            <a:normAutofit/>
          </a:bodyPr>
          <a:lstStyle/>
          <a:p>
            <a:pPr>
              <a:spcAft>
                <a:spcPts val="600"/>
              </a:spcAft>
            </a:pPr>
            <a:fld id="{A49DFD55-3C28-40EF-9E31-A92D2E4017FF}" type="slidenum">
              <a:rPr lang="en-US" sz="1200">
                <a:solidFill>
                  <a:srgbClr val="898989"/>
                </a:solidFill>
              </a:rPr>
              <a:pPr>
                <a:spcAft>
                  <a:spcPts val="600"/>
                </a:spcAft>
              </a:pPr>
              <a:t>133</a:t>
            </a:fld>
            <a:endParaRPr lang="en-US" sz="1200">
              <a:solidFill>
                <a:srgbClr val="89898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0779DBE-DD51-A1EA-33AD-B415B48E5CC1}"/>
              </a:ext>
            </a:extLst>
          </p:cNvPr>
          <p:cNvSpPr txBox="1"/>
          <p:nvPr/>
        </p:nvSpPr>
        <p:spPr>
          <a:xfrm>
            <a:off x="4493172" y="3026979"/>
            <a:ext cx="6860628" cy="1077218"/>
          </a:xfrm>
          <a:prstGeom prst="rect">
            <a:avLst/>
          </a:prstGeom>
          <a:noFill/>
        </p:spPr>
        <p:txBody>
          <a:bodyPr wrap="square" rtlCol="0">
            <a:spAutoFit/>
          </a:bodyPr>
          <a:lstStyle/>
          <a:p>
            <a:r>
              <a:rPr lang="en-US" sz="3200" dirty="0" err="1"/>
              <a:t>Biểu</a:t>
            </a:r>
            <a:r>
              <a:rPr lang="en-US" sz="3200" dirty="0"/>
              <a:t> </a:t>
            </a:r>
            <a:r>
              <a:rPr lang="en-US" sz="3200" dirty="0" err="1"/>
              <a:t>diễn</a:t>
            </a:r>
            <a:r>
              <a:rPr lang="en-US" sz="3200" dirty="0"/>
              <a:t> </a:t>
            </a:r>
            <a:r>
              <a:rPr lang="en-US" sz="3200" dirty="0" err="1"/>
              <a:t>bộ</a:t>
            </a:r>
            <a:r>
              <a:rPr lang="en-US" sz="3200" dirty="0"/>
              <a:t> </a:t>
            </a:r>
            <a:r>
              <a:rPr lang="en-US" sz="3200" dirty="0" err="1"/>
              <a:t>nhớ</a:t>
            </a:r>
            <a:r>
              <a:rPr lang="en-US" sz="3200" dirty="0"/>
              <a:t> </a:t>
            </a:r>
            <a:r>
              <a:rPr lang="en-US" sz="3200" dirty="0" err="1"/>
              <a:t>tốt</a:t>
            </a:r>
            <a:r>
              <a:rPr lang="en-US" sz="3200" dirty="0"/>
              <a:t> </a:t>
            </a:r>
            <a:r>
              <a:rPr lang="en-US" sz="3200" dirty="0" err="1"/>
              <a:t>hơn</a:t>
            </a:r>
            <a:r>
              <a:rPr lang="en-US" sz="3200" dirty="0"/>
              <a:t>.</a:t>
            </a:r>
          </a:p>
          <a:p>
            <a:r>
              <a:rPr lang="en-US" sz="3200" dirty="0" err="1"/>
              <a:t>Tốn</a:t>
            </a:r>
            <a:r>
              <a:rPr lang="en-US" sz="3200" dirty="0"/>
              <a:t> chi </a:t>
            </a:r>
            <a:r>
              <a:rPr lang="en-US" sz="3200" dirty="0" err="1"/>
              <a:t>phí</a:t>
            </a:r>
            <a:r>
              <a:rPr lang="en-US" sz="3200" dirty="0"/>
              <a:t> </a:t>
            </a:r>
            <a:r>
              <a:rPr lang="en-US" sz="3200" dirty="0" err="1"/>
              <a:t>tính</a:t>
            </a:r>
            <a:r>
              <a:rPr lang="en-US" sz="3200" dirty="0"/>
              <a:t> </a:t>
            </a:r>
            <a:r>
              <a:rPr lang="en-US" sz="3200" dirty="0" err="1"/>
              <a:t>toán</a:t>
            </a:r>
            <a:r>
              <a:rPr lang="en-US" sz="3200" dirty="0"/>
              <a:t>.</a:t>
            </a:r>
          </a:p>
        </p:txBody>
      </p:sp>
    </p:spTree>
    <p:extLst>
      <p:ext uri="{BB962C8B-B14F-4D97-AF65-F5344CB8AC3E}">
        <p14:creationId xmlns:p14="http://schemas.microsoft.com/office/powerpoint/2010/main" val="143328663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CAML</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Convolutional Attention for Multi-Label classification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134</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36274607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a:t>T</a:t>
            </a:r>
            <a:r>
              <a:rPr lang="vi-VN" sz="2400" dirty="0"/>
              <a:t>hông tin quan trọng </a:t>
            </a:r>
            <a:r>
              <a:rPr lang="en-US" sz="2400" dirty="0" err="1"/>
              <a:t>được</a:t>
            </a:r>
            <a:r>
              <a:rPr lang="en-US" sz="2400" dirty="0"/>
              <a:t> </a:t>
            </a:r>
            <a:r>
              <a:rPr lang="en-US" sz="2400" dirty="0" err="1"/>
              <a:t>chứa</a:t>
            </a:r>
            <a:r>
              <a:rPr lang="vi-VN" sz="2400" dirty="0"/>
              <a:t> trong các đoạn văn bản ngắn có thể ở bất kỳ đâu trong tài liệu</a:t>
            </a:r>
            <a:r>
              <a:rPr lang="en-US" sz="2400" dirty="0"/>
              <a:t>.</a:t>
            </a:r>
          </a:p>
        </p:txBody>
      </p:sp>
    </p:spTree>
    <p:extLst>
      <p:ext uri="{BB962C8B-B14F-4D97-AF65-F5344CB8AC3E}">
        <p14:creationId xmlns:p14="http://schemas.microsoft.com/office/powerpoint/2010/main" val="277699180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Không</a:t>
            </a:r>
            <a:r>
              <a:rPr lang="en-US" sz="2400" dirty="0"/>
              <a:t> </a:t>
            </a:r>
            <a:r>
              <a:rPr lang="en-US" sz="2400" dirty="0" err="1"/>
              <a:t>gian</a:t>
            </a:r>
            <a:r>
              <a:rPr lang="en-US" sz="2400" dirty="0"/>
              <a:t> </a:t>
            </a:r>
            <a:r>
              <a:rPr lang="en-US" sz="2400" dirty="0" err="1"/>
              <a:t>nhãn</a:t>
            </a:r>
            <a:r>
              <a:rPr lang="en-US" sz="2400" dirty="0"/>
              <a:t> </a:t>
            </a:r>
            <a:r>
              <a:rPr lang="en-US" sz="2400" dirty="0" err="1"/>
              <a:t>rất</a:t>
            </a:r>
            <a:r>
              <a:rPr lang="en-US" sz="2400" dirty="0"/>
              <a:t> </a:t>
            </a:r>
            <a:r>
              <a:rPr lang="en-US" sz="2400" dirty="0" err="1"/>
              <a:t>lớn</a:t>
            </a:r>
            <a:r>
              <a:rPr lang="en-US" sz="2400" dirty="0"/>
              <a:t>.</a:t>
            </a:r>
          </a:p>
          <a:p>
            <a:r>
              <a:rPr lang="vi-VN" sz="2400" dirty="0"/>
              <a:t>o	</a:t>
            </a:r>
            <a:r>
              <a:rPr lang="en-US" sz="2400" dirty="0" err="1"/>
              <a:t>Thông</a:t>
            </a:r>
            <a:r>
              <a:rPr lang="en-US" sz="2400" dirty="0"/>
              <a:t> tin </a:t>
            </a:r>
            <a:r>
              <a:rPr lang="en-US" sz="2400" dirty="0" err="1"/>
              <a:t>nhiễu</a:t>
            </a:r>
            <a:r>
              <a:rPr lang="en-US" sz="2400" dirty="0"/>
              <a:t>.</a:t>
            </a:r>
          </a:p>
          <a:p>
            <a:r>
              <a:rPr lang="vi-VN" sz="2400" dirty="0"/>
              <a:t>o	</a:t>
            </a:r>
            <a:r>
              <a:rPr lang="en-US" sz="2400" dirty="0" err="1"/>
              <a:t>Từ</a:t>
            </a:r>
            <a:r>
              <a:rPr lang="en-US" sz="2400" dirty="0"/>
              <a:t> </a:t>
            </a:r>
            <a:r>
              <a:rPr lang="en-US" sz="2400" dirty="0" err="1"/>
              <a:t>vựng</a:t>
            </a:r>
            <a:r>
              <a:rPr lang="en-US" sz="2400" dirty="0"/>
              <a:t> y khoa.</a:t>
            </a:r>
          </a:p>
          <a:p>
            <a:r>
              <a:rPr lang="vi-VN" sz="2400" dirty="0"/>
              <a:t>o	</a:t>
            </a:r>
            <a:r>
              <a:rPr lang="en-US" sz="2400" dirty="0" err="1"/>
              <a:t>Chữ</a:t>
            </a:r>
            <a:r>
              <a:rPr lang="en-US" sz="2400" dirty="0"/>
              <a:t> </a:t>
            </a:r>
            <a:r>
              <a:rPr lang="en-US" sz="2400" dirty="0" err="1"/>
              <a:t>viết</a:t>
            </a:r>
            <a:r>
              <a:rPr lang="en-US" sz="2400" dirty="0"/>
              <a:t> </a:t>
            </a:r>
            <a:r>
              <a:rPr lang="en-US" sz="2400" dirty="0" err="1"/>
              <a:t>tắt</a:t>
            </a:r>
            <a:r>
              <a:rPr lang="en-US" sz="2400" dirty="0"/>
              <a:t>.</a:t>
            </a:r>
          </a:p>
          <a:p>
            <a:r>
              <a:rPr lang="vi-VN" sz="2400" dirty="0"/>
              <a:t>o	</a:t>
            </a:r>
            <a:r>
              <a:rPr lang="en-US" sz="2400" dirty="0" err="1"/>
              <a:t>Thiếu</a:t>
            </a:r>
            <a:r>
              <a:rPr lang="en-US" sz="2400" dirty="0"/>
              <a:t> </a:t>
            </a:r>
            <a:r>
              <a:rPr lang="en-US" sz="2400" dirty="0" err="1"/>
              <a:t>dữ</a:t>
            </a:r>
            <a:r>
              <a:rPr lang="en-US" sz="2400" dirty="0"/>
              <a:t> </a:t>
            </a:r>
            <a:r>
              <a:rPr lang="en-US" sz="2400" dirty="0" err="1"/>
              <a:t>liệu</a:t>
            </a:r>
            <a:r>
              <a:rPr lang="en-US" sz="2400" dirty="0"/>
              <a:t>.</a:t>
            </a:r>
          </a:p>
        </p:txBody>
      </p:sp>
    </p:spTree>
    <p:extLst>
      <p:ext uri="{BB962C8B-B14F-4D97-AF65-F5344CB8AC3E}">
        <p14:creationId xmlns:p14="http://schemas.microsoft.com/office/powerpoint/2010/main" val="117350016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	</a:t>
            </a:r>
            <a:r>
              <a:rPr lang="en-US" sz="2400" dirty="0" err="1"/>
              <a:t>Dựa</a:t>
            </a:r>
            <a:r>
              <a:rPr lang="en-US" sz="2400" dirty="0"/>
              <a:t> </a:t>
            </a:r>
            <a:r>
              <a:rPr lang="en-US" sz="2400" dirty="0" err="1"/>
              <a:t>trên</a:t>
            </a:r>
            <a:r>
              <a:rPr lang="en-US" sz="2400" dirty="0"/>
              <a:t> CNN.</a:t>
            </a:r>
          </a:p>
          <a:p>
            <a:r>
              <a:rPr lang="vi-VN" sz="2400" dirty="0"/>
              <a:t>o	</a:t>
            </a:r>
            <a:r>
              <a:rPr lang="en-US" sz="2400" dirty="0"/>
              <a:t>T</a:t>
            </a:r>
            <a:r>
              <a:rPr lang="vi-VN" sz="2400" dirty="0"/>
              <a:t>ự động gán mã ICD</a:t>
            </a:r>
            <a:r>
              <a:rPr lang="en-US" sz="2400" dirty="0"/>
              <a:t>.</a:t>
            </a:r>
          </a:p>
          <a:p>
            <a:r>
              <a:rPr lang="vi-VN" sz="2400" dirty="0"/>
              <a:t>o	</a:t>
            </a:r>
            <a:r>
              <a:rPr lang="en-US" sz="2400" dirty="0"/>
              <a:t>C</a:t>
            </a:r>
            <a:r>
              <a:rPr lang="vi-VN" sz="2400" dirty="0"/>
              <a:t>ơ chế chú ý trên mỗi nhãn</a:t>
            </a:r>
            <a:r>
              <a:rPr lang="en-US" sz="2400" dirty="0"/>
              <a:t>.</a:t>
            </a:r>
          </a:p>
          <a:p>
            <a:r>
              <a:rPr lang="vi-VN" sz="2400" dirty="0"/>
              <a:t>o	</a:t>
            </a:r>
            <a:r>
              <a:rPr lang="en-US" sz="2400" dirty="0"/>
              <a:t>K</a:t>
            </a:r>
            <a:r>
              <a:rPr lang="vi-VN" sz="2400" dirty="0"/>
              <a:t>hai thác các mô tả văn bản của từng mã</a:t>
            </a:r>
            <a:r>
              <a:rPr lang="en-US" sz="2400" dirty="0"/>
              <a:t>.</a:t>
            </a:r>
          </a:p>
        </p:txBody>
      </p:sp>
    </p:spTree>
    <p:extLst>
      <p:ext uri="{BB962C8B-B14F-4D97-AF65-F5344CB8AC3E}">
        <p14:creationId xmlns:p14="http://schemas.microsoft.com/office/powerpoint/2010/main" val="85592711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CAML</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C5ACE2DA-9D98-CA72-952F-56C918AE9FC5}"/>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Đặc trưng</a:t>
            </a:r>
          </a:p>
          <a:p>
            <a:pPr indent="-228600">
              <a:buFont typeface="Arial" panose="020B0604020202020204" pitchFamily="34" charset="0"/>
              <a:buChar char="•"/>
            </a:pPr>
            <a:endParaRPr lang="en-US" sz="2200">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EEF4B704-44A2-2CCF-EFD6-C744C88D2D4D}"/>
              </a:ext>
            </a:extLst>
          </p:cNvPr>
          <p:cNvPicPr>
            <a:picLocks noChangeAspect="1"/>
          </p:cNvPicPr>
          <p:nvPr/>
        </p:nvPicPr>
        <p:blipFill>
          <a:blip r:embed="rId3"/>
          <a:stretch>
            <a:fillRect/>
          </a:stretch>
        </p:blipFill>
        <p:spPr>
          <a:xfrm>
            <a:off x="1376388" y="2290936"/>
            <a:ext cx="9427031"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105377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1">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CAML</a:t>
            </a:r>
          </a:p>
        </p:txBody>
      </p:sp>
      <p:sp>
        <p:nvSpPr>
          <p:cNvPr id="1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4654295" y="502920"/>
            <a:ext cx="6894576" cy="146304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2200" dirty="0" err="1">
                <a:latin typeface="+mn-lt"/>
                <a:ea typeface="+mn-ea"/>
                <a:cs typeface="+mn-cs"/>
              </a:rPr>
              <a:t>Đánh</a:t>
            </a:r>
            <a:r>
              <a:rPr lang="en-US" sz="2200" dirty="0">
                <a:latin typeface="+mn-lt"/>
                <a:ea typeface="+mn-ea"/>
                <a:cs typeface="+mn-cs"/>
              </a:rPr>
              <a:t> </a:t>
            </a:r>
            <a:r>
              <a:rPr lang="en-US" sz="2200" dirty="0" err="1">
                <a:latin typeface="+mn-lt"/>
                <a:ea typeface="+mn-ea"/>
                <a:cs typeface="+mn-cs"/>
              </a:rPr>
              <a:t>giá</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pic>
        <p:nvPicPr>
          <p:cNvPr id="7" name="Picture 6">
            <a:extLst>
              <a:ext uri="{FF2B5EF4-FFF2-40B4-BE49-F238E27FC236}">
                <a16:creationId xmlns:a16="http://schemas.microsoft.com/office/drawing/2014/main" id="{F46C5456-656A-2FF7-53C6-D820C255599A}"/>
              </a:ext>
            </a:extLst>
          </p:cNvPr>
          <p:cNvPicPr>
            <a:picLocks noChangeAspect="1"/>
          </p:cNvPicPr>
          <p:nvPr/>
        </p:nvPicPr>
        <p:blipFill>
          <a:blip r:embed="rId3"/>
          <a:stretch>
            <a:fillRect/>
          </a:stretch>
        </p:blipFill>
        <p:spPr>
          <a:xfrm>
            <a:off x="630936" y="2591979"/>
            <a:ext cx="10917936" cy="335726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8" name="Text Placeholder 6">
            <a:extLst>
              <a:ext uri="{FF2B5EF4-FFF2-40B4-BE49-F238E27FC236}">
                <a16:creationId xmlns:a16="http://schemas.microsoft.com/office/drawing/2014/main" id="{EB3B7551-4FF5-20EC-A410-551EC186CC3E}"/>
              </a:ext>
            </a:extLst>
          </p:cNvPr>
          <p:cNvSpPr txBox="1">
            <a:spLocks/>
          </p:cNvSpPr>
          <p:nvPr/>
        </p:nvSpPr>
        <p:spPr>
          <a:xfrm>
            <a:off x="3708364" y="5798024"/>
            <a:ext cx="6894576" cy="146304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2200" dirty="0" err="1">
                <a:latin typeface="+mn-lt"/>
                <a:ea typeface="+mn-ea"/>
                <a:cs typeface="+mn-cs"/>
              </a:rPr>
              <a:t>Bộ</a:t>
            </a:r>
            <a:r>
              <a:rPr lang="en-US" sz="2200" dirty="0">
                <a:latin typeface="+mn-lt"/>
                <a:ea typeface="+mn-ea"/>
                <a:cs typeface="+mn-cs"/>
              </a:rPr>
              <a:t> </a:t>
            </a:r>
            <a:r>
              <a:rPr lang="en-US" sz="2200" dirty="0" err="1">
                <a:latin typeface="+mn-lt"/>
                <a:ea typeface="+mn-ea"/>
                <a:cs typeface="+mn-cs"/>
              </a:rPr>
              <a:t>dữ</a:t>
            </a:r>
            <a:r>
              <a:rPr lang="en-US" sz="2200" dirty="0">
                <a:latin typeface="+mn-lt"/>
                <a:ea typeface="+mn-ea"/>
                <a:cs typeface="+mn-cs"/>
              </a:rPr>
              <a:t> </a:t>
            </a:r>
            <a:r>
              <a:rPr lang="en-US" sz="2200" dirty="0" err="1">
                <a:latin typeface="+mn-lt"/>
                <a:ea typeface="+mn-ea"/>
                <a:cs typeface="+mn-cs"/>
              </a:rPr>
              <a:t>liệu</a:t>
            </a:r>
            <a:r>
              <a:rPr lang="en-US" sz="2200" dirty="0">
                <a:latin typeface="+mn-lt"/>
                <a:ea typeface="+mn-ea"/>
                <a:cs typeface="+mn-cs"/>
              </a:rPr>
              <a:t> MIMIC-III </a:t>
            </a:r>
            <a:r>
              <a:rPr lang="en-US" sz="2200" dirty="0" err="1">
                <a:latin typeface="+mn-lt"/>
                <a:ea typeface="+mn-ea"/>
                <a:cs typeface="+mn-cs"/>
              </a:rPr>
              <a:t>đầy</a:t>
            </a:r>
            <a:r>
              <a:rPr lang="en-US" sz="2200" dirty="0">
                <a:latin typeface="+mn-lt"/>
                <a:ea typeface="+mn-ea"/>
                <a:cs typeface="+mn-cs"/>
              </a:rPr>
              <a:t> </a:t>
            </a:r>
            <a:r>
              <a:rPr lang="en-US" sz="2200" dirty="0" err="1">
                <a:latin typeface="+mn-lt"/>
                <a:ea typeface="+mn-ea"/>
                <a:cs typeface="+mn-cs"/>
              </a:rPr>
              <a:t>đủ</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spTree>
    <p:extLst>
      <p:ext uri="{BB962C8B-B14F-4D97-AF65-F5344CB8AC3E}">
        <p14:creationId xmlns:p14="http://schemas.microsoft.com/office/powerpoint/2010/main" val="6067809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Exploding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neural </a:t>
            </a:r>
            <a:r>
              <a:rPr lang="en-US" sz="4000" dirty="0" err="1">
                <a:solidFill>
                  <a:schemeClr val="tx1"/>
                </a:solidFill>
                <a:latin typeface="Times New Roman" panose="02020603050405020304" pitchFamily="18" charset="0"/>
                <a:cs typeface="Times New Roman" panose="02020603050405020304" pitchFamily="18" charset="0"/>
              </a:rPr>
              <a:t>không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ổn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14</a:t>
            </a:fld>
            <a:endParaRPr lang="en-US" sz="1200">
              <a:solidFill>
                <a:schemeClr val="bg1"/>
              </a:solidFill>
            </a:endParaRPr>
          </a:p>
        </p:txBody>
      </p:sp>
    </p:spTree>
    <p:extLst>
      <p:ext uri="{BB962C8B-B14F-4D97-AF65-F5344CB8AC3E}">
        <p14:creationId xmlns:p14="http://schemas.microsoft.com/office/powerpoint/2010/main" val="2597223879"/>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CAML</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a:t>
            </a:r>
            <a:r>
              <a:rPr lang="en-US" sz="2400" dirty="0"/>
              <a:t>	</a:t>
            </a:r>
            <a:r>
              <a:rPr lang="en-US" sz="2400" dirty="0" err="1"/>
              <a:t>Cải</a:t>
            </a:r>
            <a:r>
              <a:rPr lang="en-US" sz="2400" dirty="0"/>
              <a:t> </a:t>
            </a:r>
            <a:r>
              <a:rPr lang="en-US" sz="2400" dirty="0" err="1"/>
              <a:t>tiến</a:t>
            </a:r>
            <a:r>
              <a:rPr lang="en-US" sz="2400" dirty="0"/>
              <a:t> </a:t>
            </a:r>
            <a:r>
              <a:rPr lang="en-US" sz="2400" dirty="0" err="1"/>
              <a:t>công</a:t>
            </a:r>
            <a:r>
              <a:rPr lang="en-US" sz="2400" dirty="0"/>
              <a:t> </a:t>
            </a:r>
            <a:r>
              <a:rPr lang="en-US" sz="2400" dirty="0" err="1"/>
              <a:t>thức</a:t>
            </a:r>
            <a:r>
              <a:rPr lang="en-US" sz="2400" dirty="0"/>
              <a:t>.</a:t>
            </a:r>
          </a:p>
          <a:p>
            <a:r>
              <a:rPr lang="vi-VN" sz="2400" dirty="0"/>
              <a:t>o</a:t>
            </a:r>
            <a:r>
              <a:rPr lang="en-US" sz="2400" dirty="0"/>
              <a:t>	</a:t>
            </a:r>
            <a:r>
              <a:rPr lang="en-US" sz="2400" dirty="0" err="1"/>
              <a:t>Diễn</a:t>
            </a:r>
            <a:r>
              <a:rPr lang="en-US" sz="2400" dirty="0"/>
              <a:t> </a:t>
            </a:r>
            <a:r>
              <a:rPr lang="en-US" sz="2400" dirty="0" err="1"/>
              <a:t>giải</a:t>
            </a:r>
            <a:r>
              <a:rPr lang="en-US" sz="2400" dirty="0"/>
              <a:t> </a:t>
            </a:r>
            <a:r>
              <a:rPr lang="en-US" sz="2400" dirty="0" err="1"/>
              <a:t>thỏa</a:t>
            </a:r>
            <a:r>
              <a:rPr lang="en-US" sz="2400" dirty="0"/>
              <a:t> </a:t>
            </a:r>
            <a:r>
              <a:rPr lang="en-US" sz="2400" dirty="0" err="1"/>
              <a:t>đáng</a:t>
            </a:r>
            <a:r>
              <a:rPr lang="en-US" sz="2400" dirty="0"/>
              <a:t>.</a:t>
            </a:r>
          </a:p>
          <a:p>
            <a:r>
              <a:rPr lang="vi-VN" sz="2400" dirty="0"/>
              <a:t>o	</a:t>
            </a:r>
            <a:r>
              <a:rPr lang="en-US" sz="2400" dirty="0"/>
              <a:t>Có </a:t>
            </a:r>
            <a:r>
              <a:rPr lang="en-US" sz="2400" dirty="0" err="1"/>
              <a:t>thể</a:t>
            </a:r>
            <a:r>
              <a:rPr lang="en-US" sz="2400" dirty="0"/>
              <a:t> </a:t>
            </a:r>
            <a:r>
              <a:rPr lang="en-US" sz="2400" dirty="0" err="1"/>
              <a:t>mở</a:t>
            </a:r>
            <a:r>
              <a:rPr lang="en-US" sz="2400" dirty="0"/>
              <a:t> </a:t>
            </a:r>
            <a:r>
              <a:rPr lang="en-US" sz="2400" dirty="0" err="1"/>
              <a:t>rộng</a:t>
            </a:r>
            <a:r>
              <a:rPr lang="en-US" sz="2400" dirty="0"/>
              <a:t> </a:t>
            </a:r>
            <a:r>
              <a:rPr lang="en-US" sz="2400" dirty="0" err="1"/>
              <a:t>với</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 </a:t>
            </a:r>
            <a:r>
              <a:rPr lang="en-US" sz="2400" dirty="0" err="1"/>
              <a:t>khác</a:t>
            </a:r>
            <a:r>
              <a:rPr lang="en-US" sz="2400" dirty="0"/>
              <a:t>.</a:t>
            </a:r>
          </a:p>
        </p:txBody>
      </p:sp>
    </p:spTree>
    <p:extLst>
      <p:ext uri="{BB962C8B-B14F-4D97-AF65-F5344CB8AC3E}">
        <p14:creationId xmlns:p14="http://schemas.microsoft.com/office/powerpoint/2010/main" val="443755108"/>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Multi-Filter Residual Convolutional Neural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141</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77006855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709698"/>
          </a:xfrm>
        </p:spPr>
        <p:txBody>
          <a:bodyPr/>
          <a:lstStyle/>
          <a:p>
            <a:r>
              <a:rPr lang="vi-VN" sz="2400" dirty="0"/>
              <a:t>o</a:t>
            </a:r>
            <a:r>
              <a:rPr lang="en-US" sz="2400" dirty="0"/>
              <a:t>	</a:t>
            </a:r>
            <a:r>
              <a:rPr lang="en-US" sz="2400" dirty="0" err="1"/>
              <a:t>Độ</a:t>
            </a:r>
            <a:r>
              <a:rPr lang="en-US" sz="2400" dirty="0"/>
              <a:t> </a:t>
            </a:r>
            <a:r>
              <a:rPr lang="en-US" sz="2400" dirty="0" err="1"/>
              <a:t>dài</a:t>
            </a:r>
            <a:r>
              <a:rPr lang="en-US" sz="2400" dirty="0"/>
              <a:t> </a:t>
            </a:r>
            <a:r>
              <a:rPr lang="en-US" sz="2400" dirty="0" err="1"/>
              <a:t>của</a:t>
            </a:r>
            <a:r>
              <a:rPr lang="en-US" sz="2400" dirty="0"/>
              <a:t> </a:t>
            </a:r>
            <a:r>
              <a:rPr lang="en-US" sz="2400" dirty="0" err="1"/>
              <a:t>văn</a:t>
            </a:r>
            <a:r>
              <a:rPr lang="en-US" sz="2400" dirty="0"/>
              <a:t> bản </a:t>
            </a:r>
            <a:r>
              <a:rPr lang="en-US" sz="2400" dirty="0" err="1"/>
              <a:t>và</a:t>
            </a:r>
            <a:r>
              <a:rPr lang="en-US" sz="2400" dirty="0"/>
              <a:t> </a:t>
            </a:r>
            <a:r>
              <a:rPr lang="en-US" sz="2400" dirty="0" err="1"/>
              <a:t>ngữ</a:t>
            </a:r>
            <a:r>
              <a:rPr lang="en-US" sz="2400" dirty="0"/>
              <a:t> </a:t>
            </a:r>
            <a:r>
              <a:rPr lang="en-US" sz="2400" dirty="0" err="1"/>
              <a:t>pháp</a:t>
            </a:r>
            <a:r>
              <a:rPr lang="en-US" sz="2400" dirty="0"/>
              <a:t> </a:t>
            </a:r>
            <a:r>
              <a:rPr lang="en-US" sz="2400" dirty="0" err="1"/>
              <a:t>khác</a:t>
            </a:r>
            <a:r>
              <a:rPr lang="en-US" sz="2400" dirty="0"/>
              <a:t> </a:t>
            </a:r>
            <a:r>
              <a:rPr lang="en-US" sz="2400" dirty="0" err="1"/>
              <a:t>nhau</a:t>
            </a:r>
            <a:r>
              <a:rPr lang="en-US" sz="2400" dirty="0"/>
              <a:t> </a:t>
            </a:r>
            <a:r>
              <a:rPr lang="en-US" sz="2400" dirty="0" err="1"/>
              <a:t>rất</a:t>
            </a:r>
            <a:r>
              <a:rPr lang="en-US" sz="2400" dirty="0"/>
              <a:t> </a:t>
            </a:r>
            <a:r>
              <a:rPr lang="en-US" sz="2400" dirty="0" err="1"/>
              <a:t>nhiều</a:t>
            </a:r>
            <a:r>
              <a:rPr lang="en-US" sz="2400" dirty="0"/>
              <a:t> </a:t>
            </a:r>
            <a:r>
              <a:rPr lang="en-US" sz="2400" dirty="0" err="1"/>
              <a:t>trong</a:t>
            </a:r>
            <a:r>
              <a:rPr lang="en-US" sz="2400" dirty="0"/>
              <a:t> </a:t>
            </a:r>
            <a:r>
              <a:rPr lang="en-US" sz="2400" dirty="0" err="1"/>
              <a:t>bộ</a:t>
            </a:r>
            <a:r>
              <a:rPr lang="en-US" sz="2400" dirty="0"/>
              <a:t> </a:t>
            </a:r>
            <a:r>
              <a:rPr lang="en-US" sz="2400" dirty="0" err="1"/>
              <a:t>dữ</a:t>
            </a:r>
            <a:r>
              <a:rPr lang="en-US" sz="2400" dirty="0"/>
              <a:t> </a:t>
            </a:r>
            <a:r>
              <a:rPr lang="en-US" sz="2400" dirty="0" err="1"/>
              <a:t>liệu</a:t>
            </a:r>
            <a:r>
              <a:rPr lang="en-US" sz="2400" dirty="0"/>
              <a:t>.</a:t>
            </a:r>
          </a:p>
          <a:p>
            <a:r>
              <a:rPr lang="vi-VN" sz="2400" dirty="0"/>
              <a:t>o</a:t>
            </a:r>
            <a:r>
              <a:rPr lang="en-US" sz="2400" dirty="0"/>
              <a:t>	C</a:t>
            </a:r>
            <a:r>
              <a:rPr lang="vi-VN" sz="2400" dirty="0"/>
              <a:t>ó thể không đủ để học các biểu diễn tài liệu phù hợp từ một kiến trúc tích chập phẳng và có độ dài cố định.</a:t>
            </a:r>
            <a:endParaRPr lang="en-US" sz="2400" dirty="0"/>
          </a:p>
        </p:txBody>
      </p:sp>
    </p:spTree>
    <p:extLst>
      <p:ext uri="{BB962C8B-B14F-4D97-AF65-F5344CB8AC3E}">
        <p14:creationId xmlns:p14="http://schemas.microsoft.com/office/powerpoint/2010/main" val="405451056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50221"/>
          </a:xfrm>
        </p:spPr>
        <p:txBody>
          <a:bodyPr/>
          <a:lstStyle/>
          <a:p>
            <a:endParaRPr lang="en-US" sz="2400" dirty="0"/>
          </a:p>
          <a:p>
            <a:r>
              <a:rPr lang="vi-VN" sz="2400" dirty="0"/>
              <a:t>o</a:t>
            </a:r>
            <a:r>
              <a:rPr lang="en-US" sz="2400" dirty="0"/>
              <a:t>	L</a:t>
            </a:r>
            <a:r>
              <a:rPr lang="vi-VN" sz="2400" dirty="0"/>
              <a:t>ớp đầu vào</a:t>
            </a:r>
            <a:r>
              <a:rPr lang="en-US" sz="2400" dirty="0"/>
              <a:t>.</a:t>
            </a:r>
          </a:p>
          <a:p>
            <a:r>
              <a:rPr lang="vi-VN" sz="2400" dirty="0"/>
              <a:t>o</a:t>
            </a:r>
            <a:r>
              <a:rPr lang="en-US" sz="2400" dirty="0"/>
              <a:t>	</a:t>
            </a:r>
            <a:r>
              <a:rPr lang="en-US" sz="2400" dirty="0" err="1"/>
              <a:t>Lớp</a:t>
            </a:r>
            <a:r>
              <a:rPr lang="en-US" sz="2400" dirty="0"/>
              <a:t> </a:t>
            </a:r>
            <a:r>
              <a:rPr lang="vi-VN" sz="2400" dirty="0"/>
              <a:t>tích chập đa bộ</a:t>
            </a:r>
            <a:r>
              <a:rPr lang="en-US" sz="2400" dirty="0"/>
              <a:t> </a:t>
            </a:r>
            <a:r>
              <a:rPr lang="en-US" sz="2400" dirty="0" err="1"/>
              <a:t>lọc</a:t>
            </a:r>
            <a:r>
              <a:rPr lang="en-US" sz="2400" dirty="0"/>
              <a:t>.</a:t>
            </a:r>
          </a:p>
          <a:p>
            <a:r>
              <a:rPr lang="vi-VN" sz="2400" dirty="0"/>
              <a:t>o</a:t>
            </a:r>
            <a:r>
              <a:rPr lang="en-US" sz="2400" dirty="0"/>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Một lớp tích chập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2400" dirty="0">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vi-VN" sz="2400" dirty="0"/>
              <a:t>o</a:t>
            </a:r>
            <a:r>
              <a:rPr lang="en-US" sz="2400" dirty="0"/>
              <a:t>	</a:t>
            </a:r>
            <a:r>
              <a:rPr lang="en-US" sz="2400" dirty="0" err="1"/>
              <a:t>Lớp</a:t>
            </a:r>
            <a:r>
              <a:rPr lang="en-US" sz="2400" dirty="0"/>
              <a:t> </a:t>
            </a:r>
            <a:r>
              <a:rPr lang="en-US" sz="2400" dirty="0" err="1"/>
              <a:t>chú</a:t>
            </a:r>
            <a:r>
              <a:rPr lang="en-US" sz="2400" dirty="0"/>
              <a:t> ý.</a:t>
            </a:r>
          </a:p>
          <a:p>
            <a:r>
              <a:rPr lang="vi-VN" sz="2400" dirty="0"/>
              <a:t>o</a:t>
            </a:r>
            <a:r>
              <a:rPr lang="en-US" sz="2400" dirty="0"/>
              <a:t>	</a:t>
            </a:r>
            <a:r>
              <a:rPr lang="en-US" sz="2400" dirty="0" err="1"/>
              <a:t>Lớp</a:t>
            </a:r>
            <a:r>
              <a:rPr lang="en-US" sz="2400" dirty="0"/>
              <a:t> </a:t>
            </a:r>
            <a:r>
              <a:rPr lang="en-US" sz="2400" dirty="0" err="1"/>
              <a:t>đầu</a:t>
            </a:r>
            <a:r>
              <a:rPr lang="en-US" sz="2400" dirty="0"/>
              <a:t> </a:t>
            </a:r>
            <a:r>
              <a:rPr lang="en-US" sz="2400" dirty="0" err="1"/>
              <a:t>ra.</a:t>
            </a:r>
            <a:endParaRPr lang="en-US" sz="2400" dirty="0"/>
          </a:p>
        </p:txBody>
      </p:sp>
    </p:spTree>
    <p:extLst>
      <p:ext uri="{BB962C8B-B14F-4D97-AF65-F5344CB8AC3E}">
        <p14:creationId xmlns:p14="http://schemas.microsoft.com/office/powerpoint/2010/main" val="388057720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50221"/>
          </a:xfrm>
        </p:spPr>
        <p:txBody>
          <a:bodyPr/>
          <a:lstStyle/>
          <a:p>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L</a:t>
            </a:r>
            <a:r>
              <a:rPr lang="vi-VN" sz="2400" dirty="0">
                <a:latin typeface="Times New Roman" panose="02020603050405020304" pitchFamily="18" charset="0"/>
                <a:cs typeface="Times New Roman" panose="02020603050405020304" pitchFamily="18" charset="0"/>
              </a:rPr>
              <a:t>ớp đầu và</a:t>
            </a:r>
            <a:r>
              <a:rPr lang="en-US" sz="2400" dirty="0">
                <a:latin typeface="Times New Roman" panose="02020603050405020304" pitchFamily="18" charset="0"/>
                <a:cs typeface="Times New Roman" panose="02020603050405020304" pitchFamily="18" charset="0"/>
              </a:rPr>
              <a:t>o.</a:t>
            </a:r>
          </a:p>
          <a:p>
            <a:r>
              <a:rPr lang="vi-VN"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a:t>
            </a:r>
            <a:r>
              <a:rPr lang="en-US" sz="2400" b="1" dirty="0" err="1">
                <a:latin typeface="Times New Roman" panose="02020603050405020304" pitchFamily="18" charset="0"/>
                <a:cs typeface="Times New Roman" panose="02020603050405020304" pitchFamily="18" charset="0"/>
              </a:rPr>
              <a:t>Lớp</a:t>
            </a:r>
            <a:r>
              <a:rPr lang="en-US" sz="2400" b="1" dirty="0">
                <a:latin typeface="Times New Roman" panose="02020603050405020304" pitchFamily="18" charset="0"/>
                <a:cs typeface="Times New Roman" panose="02020603050405020304" pitchFamily="18" charset="0"/>
              </a:rPr>
              <a:t> </a:t>
            </a:r>
            <a:r>
              <a:rPr lang="vi-VN" sz="2400" b="1" dirty="0">
                <a:latin typeface="Times New Roman" panose="02020603050405020304" pitchFamily="18" charset="0"/>
                <a:cs typeface="Times New Roman" panose="02020603050405020304" pitchFamily="18" charset="0"/>
              </a:rPr>
              <a:t>tích chập đa bộ lọc bao gồm nhiều bộ lọc tích chập</a:t>
            </a:r>
            <a:r>
              <a:rPr lang="en-US" sz="2400" b="1"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để ghi lại sự thay đổi của tỷ lệ</a:t>
            </a:r>
            <a:r>
              <a:rPr lang="en-US" sz="2400" b="1" dirty="0">
                <a:latin typeface="Times New Roman" panose="02020603050405020304" pitchFamily="18" charset="0"/>
                <a:cs typeface="Times New Roman" panose="02020603050405020304" pitchFamily="18" charset="0"/>
              </a:rPr>
              <a:t>.</a:t>
            </a:r>
          </a:p>
          <a:p>
            <a:r>
              <a:rPr lang="vi-VN" sz="2400" b="1" dirty="0">
                <a:latin typeface="Times New Roman" panose="02020603050405020304" pitchFamily="18" charset="0"/>
                <a:cs typeface="Times New Roman" panose="02020603050405020304" pitchFamily="18" charset="0"/>
              </a:rPr>
              <a:t>o</a:t>
            </a:r>
            <a:r>
              <a:rPr lang="en-US" sz="2400" b="1" dirty="0">
                <a:latin typeface="Times New Roman" panose="02020603050405020304" pitchFamily="18" charset="0"/>
                <a:cs typeface="Times New Roman" panose="02020603050405020304" pitchFamily="18" charset="0"/>
              </a:rPr>
              <a:t>	</a:t>
            </a:r>
            <a:r>
              <a:rPr lang="vi-VN" sz="2400" b="1" dirty="0">
                <a:effectLst/>
                <a:latin typeface="Times New Roman" panose="02020603050405020304" pitchFamily="18" charset="0"/>
                <a:ea typeface="Calibri" panose="020F0502020204030204" pitchFamily="34" charset="0"/>
                <a:cs typeface="Times New Roman" panose="02020603050405020304" pitchFamily="18" charset="0"/>
              </a:rPr>
              <a:t>Một lớp tích chập </a:t>
            </a:r>
            <a:r>
              <a:rPr lang="en-US" sz="2400" b="1" dirty="0" err="1">
                <a:effectLst/>
                <a:latin typeface="Times New Roman" panose="02020603050405020304" pitchFamily="18" charset="0"/>
                <a:ea typeface="Calibri" panose="020F0502020204030204" pitchFamily="34" charset="0"/>
                <a:cs typeface="Times New Roman" panose="02020603050405020304" pitchFamily="18" charset="0"/>
              </a:rPr>
              <a:t>dư</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dirty="0">
                <a:effectLst/>
                <a:latin typeface="Times New Roman" panose="02020603050405020304" pitchFamily="18" charset="0"/>
                <a:ea typeface="Calibri" panose="020F0502020204030204" pitchFamily="34" charset="0"/>
                <a:cs typeface="Times New Roman" panose="02020603050405020304" pitchFamily="18" charset="0"/>
              </a:rPr>
              <a:t>chứa nhiều khối dư</a:t>
            </a:r>
            <a:r>
              <a:rPr lang="en-US" sz="2400" b="1" dirty="0">
                <a:effectLst/>
                <a:latin typeface="Times New Roman" panose="02020603050405020304" pitchFamily="18" charset="0"/>
                <a:ea typeface="Calibri" panose="020F0502020204030204" pitchFamily="34" charset="0"/>
                <a:cs typeface="Times New Roman" panose="02020603050405020304" pitchFamily="18" charset="0"/>
              </a:rPr>
              <a:t>, </a:t>
            </a:r>
            <a:r>
              <a:rPr lang="vi-VN" sz="2400" b="1" dirty="0">
                <a:effectLst/>
                <a:latin typeface="Times New Roman" panose="02020603050405020304" pitchFamily="18" charset="0"/>
                <a:ea typeface="Calibri" panose="020F0502020204030204" pitchFamily="34" charset="0"/>
                <a:cs typeface="Times New Roman" panose="02020603050405020304" pitchFamily="18" charset="0"/>
              </a:rPr>
              <a:t>được sử dụng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để mở rộng trường tiếp nhận</a:t>
            </a:r>
            <a:r>
              <a:rPr lang="vi-VN" sz="2400" b="1" dirty="0">
                <a:latin typeface="Times New Roman" panose="02020603050405020304" pitchFamily="18" charset="0"/>
                <a:cs typeface="Times New Roman" panose="02020603050405020304" pitchFamily="18" charset="0"/>
              </a:rPr>
              <a:t>.</a:t>
            </a:r>
            <a:endParaRPr lang="en-US" sz="2400" b="1"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chú</a:t>
            </a:r>
            <a:r>
              <a:rPr lang="en-US" sz="2400" dirty="0">
                <a:latin typeface="Times New Roman" panose="02020603050405020304" pitchFamily="18" charset="0"/>
                <a:cs typeface="Times New Roman" panose="02020603050405020304" pitchFamily="18" charset="0"/>
              </a:rPr>
              <a:t> ý.</a:t>
            </a:r>
          </a:p>
          <a:p>
            <a:r>
              <a:rPr lang="vi-VN"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Lớp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đầu</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ra.</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7066747"/>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Ưu</a:t>
            </a:r>
            <a:r>
              <a:rPr lang="en-US" dirty="0"/>
              <a:t> </a:t>
            </a:r>
            <a:r>
              <a:rPr lang="en-US" dirty="0" err="1"/>
              <a:t>điểm</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Nắm</a:t>
            </a:r>
            <a:r>
              <a:rPr lang="en-US" sz="2400" dirty="0"/>
              <a:t> </a:t>
            </a:r>
            <a:r>
              <a:rPr lang="en-US" sz="2400" dirty="0" err="1"/>
              <a:t>bắt</a:t>
            </a:r>
            <a:r>
              <a:rPr lang="en-US" sz="2400" dirty="0"/>
              <a:t> </a:t>
            </a:r>
            <a:r>
              <a:rPr lang="en-US" sz="2400" dirty="0" err="1"/>
              <a:t>các</a:t>
            </a:r>
            <a:r>
              <a:rPr lang="en-US" sz="2400" dirty="0"/>
              <a:t> </a:t>
            </a:r>
            <a:r>
              <a:rPr lang="en-US" sz="2400" dirty="0" err="1"/>
              <a:t>mẫu</a:t>
            </a:r>
            <a:r>
              <a:rPr lang="en-US" sz="2400" dirty="0"/>
              <a:t> </a:t>
            </a:r>
            <a:r>
              <a:rPr lang="en-US" sz="2400" dirty="0" err="1"/>
              <a:t>văn</a:t>
            </a:r>
            <a:r>
              <a:rPr lang="en-US" sz="2400" dirty="0"/>
              <a:t> bản </a:t>
            </a:r>
            <a:r>
              <a:rPr lang="en-US" sz="2400" dirty="0" err="1"/>
              <a:t>khác</a:t>
            </a:r>
            <a:r>
              <a:rPr lang="en-US" sz="2400" dirty="0"/>
              <a:t> </a:t>
            </a:r>
            <a:r>
              <a:rPr lang="en-US" sz="2400" dirty="0" err="1"/>
              <a:t>nhau</a:t>
            </a:r>
            <a:r>
              <a:rPr lang="en-US" sz="2400" dirty="0"/>
              <a:t>.</a:t>
            </a:r>
          </a:p>
          <a:p>
            <a:r>
              <a:rPr lang="vi-VN" sz="2400" dirty="0"/>
              <a:t>o</a:t>
            </a:r>
            <a:r>
              <a:rPr lang="en-US" sz="2400" dirty="0"/>
              <a:t>	M</a:t>
            </a:r>
            <a:r>
              <a:rPr lang="vi-VN" sz="2400" dirty="0"/>
              <a:t>ở rộng trường tiếp nhận</a:t>
            </a:r>
            <a:r>
              <a:rPr lang="en-US" sz="2400" dirty="0"/>
              <a:t>.</a:t>
            </a:r>
          </a:p>
        </p:txBody>
      </p:sp>
    </p:spTree>
    <p:extLst>
      <p:ext uri="{BB962C8B-B14F-4D97-AF65-F5344CB8AC3E}">
        <p14:creationId xmlns:p14="http://schemas.microsoft.com/office/powerpoint/2010/main" val="7552727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b="1" kern="1200">
                <a:solidFill>
                  <a:schemeClr val="tx1"/>
                </a:solidFill>
                <a:latin typeface="+mj-lt"/>
                <a:ea typeface="+mj-ea"/>
                <a:cs typeface="+mj-cs"/>
              </a:rPr>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Kiến</a:t>
            </a:r>
            <a:r>
              <a:rPr lang="en-US" dirty="0">
                <a:latin typeface="+mn-lt"/>
                <a:ea typeface="+mn-ea"/>
                <a:cs typeface="+mn-cs"/>
              </a:rPr>
              <a:t> </a:t>
            </a:r>
            <a:r>
              <a:rPr lang="en-US" dirty="0" err="1">
                <a:latin typeface="+mn-lt"/>
                <a:ea typeface="+mn-ea"/>
                <a:cs typeface="+mn-cs"/>
              </a:rPr>
              <a:t>trúc</a:t>
            </a:r>
            <a:r>
              <a:rPr lang="en-US" dirty="0">
                <a:latin typeface="+mn-lt"/>
                <a:ea typeface="+mn-ea"/>
                <a:cs typeface="+mn-cs"/>
              </a:rPr>
              <a:t> </a:t>
            </a:r>
            <a:r>
              <a:rPr lang="en-US" dirty="0" err="1">
                <a:latin typeface="+mn-lt"/>
                <a:ea typeface="+mn-ea"/>
                <a:cs typeface="+mn-cs"/>
              </a:rPr>
              <a:t>MultiResCNN</a:t>
            </a:r>
            <a:r>
              <a:rPr lang="en-US" dirty="0">
                <a:latin typeface="+mn-lt"/>
                <a:ea typeface="+mn-ea"/>
                <a:cs typeface="+mn-cs"/>
              </a:rPr>
              <a:t>.</a:t>
            </a:r>
          </a:p>
          <a:p>
            <a:pPr indent="-228600">
              <a:buFont typeface="Arial" panose="020B0604020202020204" pitchFamily="34" charset="0"/>
              <a:buChar char="•"/>
            </a:pPr>
            <a:endParaRPr lang="en-US" dirty="0">
              <a:latin typeface="+mn-lt"/>
              <a:ea typeface="+mn-ea"/>
              <a:cs typeface="+mn-cs"/>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Diagram, schematic&#10;&#10;Description automatically generated">
            <a:extLst>
              <a:ext uri="{FF2B5EF4-FFF2-40B4-BE49-F238E27FC236}">
                <a16:creationId xmlns:a16="http://schemas.microsoft.com/office/drawing/2014/main" id="{B43AD474-723E-9283-B5C4-DC93A45D8293}"/>
              </a:ext>
            </a:extLst>
          </p:cNvPr>
          <p:cNvPicPr>
            <a:picLocks noChangeAspect="1"/>
          </p:cNvPicPr>
          <p:nvPr/>
        </p:nvPicPr>
        <p:blipFill>
          <a:blip r:embed="rId3"/>
          <a:stretch>
            <a:fillRect/>
          </a:stretch>
        </p:blipFill>
        <p:spPr>
          <a:xfrm>
            <a:off x="5679460" y="807593"/>
            <a:ext cx="5472134" cy="5239568"/>
          </a:xfrm>
          <a:prstGeom prst="rect">
            <a:avLst/>
          </a:prstGeom>
          <a:effectLst/>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2549528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8" y="338328"/>
            <a:ext cx="3685032" cy="1608328"/>
          </a:xfrm>
        </p:spPr>
        <p:txBody>
          <a:bodyPr vert="horz" lIns="91440" tIns="45720" rIns="91440" bIns="45720" rtlCol="0" anchor="ctr">
            <a:normAutofit/>
          </a:bodyPr>
          <a:lstStyle/>
          <a:p>
            <a:r>
              <a:rPr lang="en-US" sz="3600" b="1"/>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4864100" y="338328"/>
            <a:ext cx="6675627" cy="1605083"/>
          </a:xfrm>
        </p:spPr>
        <p:txBody>
          <a:bodyPr vert="horz" lIns="91440" tIns="45720" rIns="91440" bIns="45720" rtlCol="0" anchor="ctr">
            <a:normAutofit/>
          </a:bodyPr>
          <a:lstStyle/>
          <a:p>
            <a:pPr indent="-228600">
              <a:buFont typeface="Arial" panose="020B0604020202020204" pitchFamily="34" charset="0"/>
              <a:buChar char="•"/>
            </a:pPr>
            <a:r>
              <a:rPr lang="en-US">
                <a:latin typeface="+mn-lt"/>
                <a:ea typeface="+mn-ea"/>
                <a:cs typeface="+mn-cs"/>
              </a:rPr>
              <a:t>Kiến</a:t>
            </a:r>
            <a:r>
              <a:rPr lang="en-US" dirty="0">
                <a:latin typeface="+mn-lt"/>
                <a:ea typeface="+mn-ea"/>
                <a:cs typeface="+mn-cs"/>
              </a:rPr>
              <a:t> </a:t>
            </a:r>
            <a:r>
              <a:rPr lang="en-US">
                <a:latin typeface="+mn-lt"/>
                <a:ea typeface="+mn-ea"/>
                <a:cs typeface="+mn-cs"/>
              </a:rPr>
              <a:t>trúc</a:t>
            </a:r>
            <a:r>
              <a:rPr lang="en-US" dirty="0">
                <a:latin typeface="+mn-lt"/>
                <a:ea typeface="+mn-ea"/>
                <a:cs typeface="+mn-cs"/>
              </a:rPr>
              <a:t> </a:t>
            </a:r>
            <a:r>
              <a:rPr lang="en-US">
                <a:latin typeface="+mn-lt"/>
                <a:ea typeface="+mn-ea"/>
                <a:cs typeface="+mn-cs"/>
              </a:rPr>
              <a:t>lọc</a:t>
            </a:r>
            <a:r>
              <a:rPr lang="en-US" dirty="0">
                <a:latin typeface="+mn-lt"/>
                <a:ea typeface="+mn-ea"/>
                <a:cs typeface="+mn-cs"/>
              </a:rPr>
              <a:t> </a:t>
            </a:r>
            <a:r>
              <a:rPr lang="en-US">
                <a:latin typeface="+mn-lt"/>
                <a:ea typeface="+mn-ea"/>
                <a:cs typeface="+mn-cs"/>
              </a:rPr>
              <a:t>tích</a:t>
            </a:r>
            <a:r>
              <a:rPr lang="en-US" dirty="0">
                <a:latin typeface="+mn-lt"/>
                <a:ea typeface="+mn-ea"/>
                <a:cs typeface="+mn-cs"/>
              </a:rPr>
              <a:t> </a:t>
            </a:r>
            <a:r>
              <a:rPr lang="en-US">
                <a:latin typeface="+mn-lt"/>
                <a:ea typeface="+mn-ea"/>
                <a:cs typeface="+mn-cs"/>
              </a:rPr>
              <a:t>chập</a:t>
            </a:r>
            <a:r>
              <a:rPr lang="en-US" dirty="0">
                <a:latin typeface="+mn-lt"/>
                <a:ea typeface="+mn-ea"/>
                <a:cs typeface="+mn-cs"/>
              </a:rPr>
              <a:t> 1 </a:t>
            </a:r>
            <a:r>
              <a:rPr lang="en-US">
                <a:latin typeface="+mn-lt"/>
                <a:ea typeface="+mn-ea"/>
                <a:cs typeface="+mn-cs"/>
              </a:rPr>
              <a:t>chiều</a:t>
            </a:r>
            <a:r>
              <a:rPr lang="en-US" dirty="0">
                <a:latin typeface="+mn-lt"/>
                <a:ea typeface="+mn-ea"/>
                <a:cs typeface="+mn-cs"/>
              </a:rPr>
              <a:t>.</a:t>
            </a:r>
          </a:p>
          <a:p>
            <a:pPr indent="-228600">
              <a:buFont typeface="Arial" panose="020B0604020202020204" pitchFamily="34" charset="0"/>
              <a:buChar char="•"/>
            </a:pPr>
            <a:endParaRPr lang="en-US" dirty="0">
              <a:latin typeface="+mn-lt"/>
              <a:ea typeface="+mn-ea"/>
              <a:cs typeface="+mn-cs"/>
            </a:endParaRPr>
          </a:p>
        </p:txBody>
      </p:sp>
      <p:sp>
        <p:nvSpPr>
          <p:cNvPr id="21" name="Rectangle 20">
            <a:extLst>
              <a:ext uri="{FF2B5EF4-FFF2-40B4-BE49-F238E27FC236}">
                <a16:creationId xmlns:a16="http://schemas.microsoft.com/office/drawing/2014/main" id="{5AAE9118-0436-4488-AC4A-C14DF6A7B6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2211010"/>
            <a:ext cx="12192002" cy="464699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ounded Rectangle 26">
            <a:extLst>
              <a:ext uri="{FF2B5EF4-FFF2-40B4-BE49-F238E27FC236}">
                <a16:creationId xmlns:a16="http://schemas.microsoft.com/office/drawing/2014/main" id="{1B10F861-B8F1-49C7-BD58-EAB20CEE7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564"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Diagram&#10;&#10;Description automatically generated">
            <a:extLst>
              <a:ext uri="{FF2B5EF4-FFF2-40B4-BE49-F238E27FC236}">
                <a16:creationId xmlns:a16="http://schemas.microsoft.com/office/drawing/2014/main" id="{05C5D554-873A-34E1-3447-393ADBEF5EAA}"/>
              </a:ext>
            </a:extLst>
          </p:cNvPr>
          <p:cNvPicPr>
            <a:picLocks noChangeAspect="1"/>
          </p:cNvPicPr>
          <p:nvPr/>
        </p:nvPicPr>
        <p:blipFill>
          <a:blip r:embed="rId3"/>
          <a:stretch>
            <a:fillRect/>
          </a:stretch>
        </p:blipFill>
        <p:spPr>
          <a:xfrm>
            <a:off x="1287795" y="2742397"/>
            <a:ext cx="3681106" cy="3291840"/>
          </a:xfrm>
          <a:prstGeom prst="rect">
            <a:avLst/>
          </a:prstGeom>
        </p:spPr>
      </p:pic>
      <p:sp>
        <p:nvSpPr>
          <p:cNvPr id="25" name="Rounded Rectangle 16">
            <a:extLst>
              <a:ext uri="{FF2B5EF4-FFF2-40B4-BE49-F238E27FC236}">
                <a16:creationId xmlns:a16="http://schemas.microsoft.com/office/drawing/2014/main" id="{61F6E425-22AB-4DA2-8FAC-58ADB58EF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254749" y="2423160"/>
            <a:ext cx="5613569" cy="3930315"/>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Diagram, schematic&#10;&#10;Description automatically generated">
            <a:extLst>
              <a:ext uri="{FF2B5EF4-FFF2-40B4-BE49-F238E27FC236}">
                <a16:creationId xmlns:a16="http://schemas.microsoft.com/office/drawing/2014/main" id="{FC3229BF-F4FC-246E-FB68-1CCB140D3DB2}"/>
              </a:ext>
            </a:extLst>
          </p:cNvPr>
          <p:cNvPicPr>
            <a:picLocks noChangeAspect="1"/>
          </p:cNvPicPr>
          <p:nvPr/>
        </p:nvPicPr>
        <p:blipFill>
          <a:blip r:embed="rId4"/>
          <a:stretch>
            <a:fillRect/>
          </a:stretch>
        </p:blipFill>
        <p:spPr>
          <a:xfrm>
            <a:off x="6576484" y="3460702"/>
            <a:ext cx="4974336" cy="185523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653988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629266"/>
            <a:ext cx="3505495" cy="1622321"/>
          </a:xfrm>
        </p:spPr>
        <p:txBody>
          <a:bodyPr vert="horz" lIns="91440" tIns="45720" rIns="91440" bIns="45720" rtlCol="0" anchor="ctr">
            <a:normAutofit/>
          </a:bodyPr>
          <a:lstStyle/>
          <a:p>
            <a:r>
              <a:rPr lang="en-US" sz="3700" b="1" kern="1200">
                <a:solidFill>
                  <a:schemeClr val="tx1"/>
                </a:solidFill>
                <a:latin typeface="+mj-lt"/>
                <a:ea typeface="+mj-ea"/>
                <a:cs typeface="+mj-cs"/>
              </a:rPr>
              <a:t>Multirescnn</a:t>
            </a:r>
          </a:p>
        </p:txBody>
      </p: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648931" y="2438400"/>
            <a:ext cx="3505494" cy="3785419"/>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Kiến</a:t>
            </a:r>
            <a:r>
              <a:rPr lang="en-US" dirty="0">
                <a:latin typeface="+mn-lt"/>
                <a:ea typeface="+mn-ea"/>
                <a:cs typeface="+mn-cs"/>
              </a:rPr>
              <a:t> </a:t>
            </a:r>
            <a:r>
              <a:rPr lang="en-US" dirty="0" err="1">
                <a:latin typeface="+mn-lt"/>
                <a:ea typeface="+mn-ea"/>
                <a:cs typeface="+mn-cs"/>
              </a:rPr>
              <a:t>trúc</a:t>
            </a:r>
            <a:r>
              <a:rPr lang="en-US" dirty="0">
                <a:latin typeface="+mn-lt"/>
                <a:ea typeface="+mn-ea"/>
                <a:cs typeface="+mn-cs"/>
              </a:rPr>
              <a:t> </a:t>
            </a:r>
            <a:r>
              <a:rPr lang="en-US" dirty="0" err="1">
                <a:latin typeface="+mn-lt"/>
                <a:ea typeface="+mn-ea"/>
                <a:cs typeface="+mn-cs"/>
              </a:rPr>
              <a:t>khối</a:t>
            </a:r>
            <a:r>
              <a:rPr lang="en-US" dirty="0">
                <a:latin typeface="+mn-lt"/>
                <a:ea typeface="+mn-ea"/>
                <a:cs typeface="+mn-cs"/>
              </a:rPr>
              <a:t> </a:t>
            </a:r>
            <a:r>
              <a:rPr lang="en-US" dirty="0" err="1">
                <a:latin typeface="+mn-lt"/>
                <a:ea typeface="+mn-ea"/>
                <a:cs typeface="+mn-cs"/>
              </a:rPr>
              <a:t>dư</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391AEC34-7316-49FD-7965-4C82E3D302D9}"/>
              </a:ext>
            </a:extLst>
          </p:cNvPr>
          <p:cNvPicPr>
            <a:picLocks noChangeAspect="1"/>
          </p:cNvPicPr>
          <p:nvPr/>
        </p:nvPicPr>
        <p:blipFill>
          <a:blip r:embed="rId3"/>
          <a:stretch>
            <a:fillRect/>
          </a:stretch>
        </p:blipFill>
        <p:spPr>
          <a:xfrm>
            <a:off x="6584382" y="1509239"/>
            <a:ext cx="3825710" cy="3839522"/>
          </a:xfrm>
          <a:prstGeom prst="rect">
            <a:avLst/>
          </a:prstGeom>
        </p:spPr>
      </p:pic>
    </p:spTree>
    <p:extLst>
      <p:ext uri="{BB962C8B-B14F-4D97-AF65-F5344CB8AC3E}">
        <p14:creationId xmlns:p14="http://schemas.microsoft.com/office/powerpoint/2010/main" val="9673555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Multirescnn</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1CA0D40D-5EC8-02C5-7D2D-A84550A1BA03}"/>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a:latin typeface="+mn-lt"/>
                <a:ea typeface="+mn-ea"/>
                <a:cs typeface="+mn-cs"/>
              </a:rPr>
              <a:t>Đánh giá</a:t>
            </a:r>
          </a:p>
          <a:p>
            <a:pPr indent="-228600">
              <a:buFont typeface="Arial" panose="020B0604020202020204" pitchFamily="34" charset="0"/>
              <a:buChar char="•"/>
            </a:pPr>
            <a:endParaRPr lang="en-US" sz="1800">
              <a:latin typeface="+mn-lt"/>
              <a:ea typeface="+mn-ea"/>
              <a:cs typeface="+mn-cs"/>
            </a:endParaRPr>
          </a:p>
        </p:txBody>
      </p:sp>
      <p:pic>
        <p:nvPicPr>
          <p:cNvPr id="9" name="Picture 8" descr="Table&#10;&#10;Description automatically generated">
            <a:extLst>
              <a:ext uri="{FF2B5EF4-FFF2-40B4-BE49-F238E27FC236}">
                <a16:creationId xmlns:a16="http://schemas.microsoft.com/office/drawing/2014/main" id="{06EB565B-558E-B056-696F-FBD6E5980824}"/>
              </a:ext>
            </a:extLst>
          </p:cNvPr>
          <p:cNvPicPr>
            <a:picLocks noChangeAspect="1"/>
          </p:cNvPicPr>
          <p:nvPr/>
        </p:nvPicPr>
        <p:blipFill>
          <a:blip r:embed="rId3"/>
          <a:stretch>
            <a:fillRect/>
          </a:stretch>
        </p:blipFill>
        <p:spPr>
          <a:xfrm>
            <a:off x="557784" y="2787308"/>
            <a:ext cx="11164824" cy="337735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17660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15</a:t>
            </a:fld>
            <a:endParaRPr lang="en-US" sz="1200">
              <a:solidFill>
                <a:schemeClr val="bg1"/>
              </a:solidFill>
            </a:endParaRPr>
          </a:p>
        </p:txBody>
      </p:sp>
    </p:spTree>
    <p:extLst>
      <p:ext uri="{BB962C8B-B14F-4D97-AF65-F5344CB8AC3E}">
        <p14:creationId xmlns:p14="http://schemas.microsoft.com/office/powerpoint/2010/main" val="7425629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Multirescnn</a:t>
            </a:r>
          </a:p>
        </p:txBody>
      </p:sp>
      <p:cxnSp>
        <p:nvCxnSpPr>
          <p:cNvPr id="28"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F04274F4-6D18-D72D-EDF7-97089C5AB8DF}"/>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Phân</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tích</a:t>
            </a:r>
            <a:r>
              <a:rPr lang="en-US" sz="1800" dirty="0">
                <a:solidFill>
                  <a:schemeClr val="bg1"/>
                </a:solidFill>
                <a:latin typeface="+mn-lt"/>
                <a:ea typeface="+mn-ea"/>
                <a:cs typeface="+mn-cs"/>
              </a:rPr>
              <a:t> chi </a:t>
            </a:r>
            <a:r>
              <a:rPr lang="en-US" sz="1800" dirty="0" err="1">
                <a:solidFill>
                  <a:schemeClr val="bg1"/>
                </a:solidFill>
                <a:latin typeface="+mn-lt"/>
                <a:ea typeface="+mn-ea"/>
                <a:cs typeface="+mn-cs"/>
              </a:rPr>
              <a:t>phí</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tính</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toán</a:t>
            </a:r>
            <a:r>
              <a:rPr lang="en-US" sz="1800" dirty="0">
                <a:solidFill>
                  <a:schemeClr val="bg1"/>
                </a:solidFill>
                <a:latin typeface="+mn-lt"/>
                <a:ea typeface="+mn-ea"/>
                <a:cs typeface="+mn-cs"/>
              </a:rPr>
              <a:t>.</a:t>
            </a: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4" name="Picture 3" descr="Table&#10;&#10;Description automatically generated">
            <a:extLst>
              <a:ext uri="{FF2B5EF4-FFF2-40B4-BE49-F238E27FC236}">
                <a16:creationId xmlns:a16="http://schemas.microsoft.com/office/drawing/2014/main" id="{CF3F2FFE-4D5E-D7E1-F6E1-11023FE1BDC7}"/>
              </a:ext>
            </a:extLst>
          </p:cNvPr>
          <p:cNvPicPr>
            <a:picLocks noChangeAspect="1"/>
          </p:cNvPicPr>
          <p:nvPr/>
        </p:nvPicPr>
        <p:blipFill>
          <a:blip r:embed="rId3"/>
          <a:stretch>
            <a:fillRect/>
          </a:stretch>
        </p:blipFill>
        <p:spPr>
          <a:xfrm>
            <a:off x="795142" y="2895858"/>
            <a:ext cx="10595911" cy="3094184"/>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9222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Multirescnn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Cải</a:t>
            </a:r>
            <a:r>
              <a:rPr lang="en-US" sz="2400" dirty="0"/>
              <a:t> </a:t>
            </a:r>
            <a:r>
              <a:rPr lang="en-US" sz="2400" dirty="0" err="1"/>
              <a:t>thiện</a:t>
            </a:r>
            <a:r>
              <a:rPr lang="en-US" sz="2400" dirty="0"/>
              <a:t> </a:t>
            </a:r>
            <a:r>
              <a:rPr lang="en-US" sz="2400" dirty="0" err="1"/>
              <a:t>đáng</a:t>
            </a:r>
            <a:r>
              <a:rPr lang="en-US" sz="2400" dirty="0"/>
              <a:t> </a:t>
            </a:r>
            <a:r>
              <a:rPr lang="en-US" sz="2400" dirty="0" err="1"/>
              <a:t>kể</a:t>
            </a:r>
            <a:r>
              <a:rPr lang="en-US" sz="2400" dirty="0"/>
              <a:t> </a:t>
            </a:r>
            <a:r>
              <a:rPr lang="en-US" sz="2400" dirty="0" err="1"/>
              <a:t>hiệu</a:t>
            </a:r>
            <a:r>
              <a:rPr lang="en-US" sz="2400" dirty="0"/>
              <a:t> </a:t>
            </a:r>
            <a:r>
              <a:rPr lang="en-US" sz="2400" dirty="0" err="1"/>
              <a:t>suất</a:t>
            </a:r>
            <a:r>
              <a:rPr lang="en-US" sz="2400" dirty="0"/>
              <a:t>.</a:t>
            </a:r>
          </a:p>
        </p:txBody>
      </p:sp>
    </p:spTree>
    <p:extLst>
      <p:ext uri="{BB962C8B-B14F-4D97-AF65-F5344CB8AC3E}">
        <p14:creationId xmlns:p14="http://schemas.microsoft.com/office/powerpoint/2010/main" val="4180959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fontScale="85000" lnSpcReduction="10000"/>
          </a:bodyPr>
          <a:lstStyle/>
          <a:p>
            <a:r>
              <a:rPr lang="en-US" sz="1800" dirty="0"/>
              <a:t>Multi-scale Feature Attention and Structured Knowledge Graph Propagation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152</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10251619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en-US" sz="2400" dirty="0" err="1"/>
              <a:t>Ghi</a:t>
            </a:r>
            <a:r>
              <a:rPr lang="en-US" sz="2400" dirty="0"/>
              <a:t> </a:t>
            </a:r>
            <a:r>
              <a:rPr lang="en-US" sz="2400" dirty="0" err="1"/>
              <a:t>chú</a:t>
            </a:r>
            <a:r>
              <a:rPr lang="en-US" sz="2400" dirty="0"/>
              <a:t> </a:t>
            </a:r>
            <a:r>
              <a:rPr lang="en-US" sz="2400" dirty="0" err="1"/>
              <a:t>lâm</a:t>
            </a:r>
            <a:r>
              <a:rPr lang="en-US" sz="2400" dirty="0"/>
              <a:t> </a:t>
            </a:r>
            <a:r>
              <a:rPr lang="en-US" sz="2400" dirty="0" err="1"/>
              <a:t>sàng</a:t>
            </a:r>
            <a:r>
              <a:rPr lang="en-US" sz="2400" dirty="0"/>
              <a:t> bao </a:t>
            </a:r>
            <a:r>
              <a:rPr lang="en-US" sz="2400" dirty="0" err="1"/>
              <a:t>gồm</a:t>
            </a:r>
            <a:r>
              <a:rPr lang="en-US" sz="2400" dirty="0"/>
              <a:t> </a:t>
            </a:r>
            <a:r>
              <a:rPr lang="en-US" sz="2400" dirty="0" err="1"/>
              <a:t>nhiều</a:t>
            </a:r>
            <a:r>
              <a:rPr lang="en-US" sz="2400" dirty="0"/>
              <a:t> </a:t>
            </a:r>
            <a:r>
              <a:rPr lang="en-US" sz="2400" dirty="0" err="1"/>
              <a:t>văn</a:t>
            </a:r>
            <a:r>
              <a:rPr lang="en-US" sz="2400" dirty="0"/>
              <a:t> bản </a:t>
            </a:r>
            <a:r>
              <a:rPr lang="en-US" sz="2400" dirty="0" err="1"/>
              <a:t>dài</a:t>
            </a:r>
            <a:r>
              <a:rPr lang="en-US" sz="2400" dirty="0"/>
              <a:t> </a:t>
            </a:r>
            <a:r>
              <a:rPr lang="en-US" sz="2400" dirty="0" err="1"/>
              <a:t>và</a:t>
            </a:r>
            <a:r>
              <a:rPr lang="en-US" sz="2400" dirty="0"/>
              <a:t> </a:t>
            </a:r>
            <a:r>
              <a:rPr lang="en-US" sz="2400" dirty="0" err="1"/>
              <a:t>không</a:t>
            </a:r>
            <a:r>
              <a:rPr lang="en-US" sz="2400" dirty="0"/>
              <a:t> </a:t>
            </a:r>
            <a:r>
              <a:rPr lang="en-US" sz="2400" dirty="0" err="1"/>
              <a:t>đồng</a:t>
            </a:r>
            <a:r>
              <a:rPr lang="en-US" sz="2400" dirty="0"/>
              <a:t> </a:t>
            </a:r>
            <a:r>
              <a:rPr lang="en-US" sz="2400" dirty="0" err="1"/>
              <a:t>nhất</a:t>
            </a:r>
            <a:r>
              <a:rPr lang="en-US" sz="2400" dirty="0"/>
              <a:t>.</a:t>
            </a:r>
          </a:p>
          <a:p>
            <a:r>
              <a:rPr lang="vi-VN" sz="2400" dirty="0"/>
              <a:t>o</a:t>
            </a:r>
            <a:r>
              <a:rPr lang="en-US" sz="2400" dirty="0"/>
              <a:t>	 </a:t>
            </a:r>
            <a:r>
              <a:rPr lang="en-US" sz="2400" dirty="0" err="1"/>
              <a:t>Không</a:t>
            </a:r>
            <a:r>
              <a:rPr lang="en-US" sz="2400" dirty="0"/>
              <a:t> </a:t>
            </a:r>
            <a:r>
              <a:rPr lang="en-US" sz="2400" dirty="0" err="1"/>
              <a:t>gian</a:t>
            </a:r>
            <a:r>
              <a:rPr lang="en-US" sz="2400" dirty="0"/>
              <a:t> </a:t>
            </a:r>
            <a:r>
              <a:rPr lang="en-US" sz="2400" dirty="0" err="1"/>
              <a:t>nhãn</a:t>
            </a:r>
            <a:r>
              <a:rPr lang="en-US" sz="2400" dirty="0"/>
              <a:t> </a:t>
            </a:r>
            <a:r>
              <a:rPr lang="en-US" sz="2400" dirty="0" err="1"/>
              <a:t>mã</a:t>
            </a:r>
            <a:r>
              <a:rPr lang="en-US" sz="2400" dirty="0"/>
              <a:t> </a:t>
            </a:r>
            <a:r>
              <a:rPr lang="en-US" sz="2400" dirty="0" err="1"/>
              <a:t>lớn</a:t>
            </a:r>
            <a:r>
              <a:rPr lang="en-US" sz="2400" dirty="0"/>
              <a:t> </a:t>
            </a:r>
            <a:r>
              <a:rPr lang="en-US" sz="2400" dirty="0" err="1"/>
              <a:t>và</a:t>
            </a:r>
            <a:r>
              <a:rPr lang="en-US" sz="2400" dirty="0"/>
              <a:t> </a:t>
            </a:r>
            <a:r>
              <a:rPr lang="en-US" sz="2400" dirty="0" err="1"/>
              <a:t>phân</a:t>
            </a:r>
            <a:r>
              <a:rPr lang="en-US" sz="2400" dirty="0"/>
              <a:t> </a:t>
            </a:r>
            <a:r>
              <a:rPr lang="en-US" sz="2400" dirty="0" err="1"/>
              <a:t>phối</a:t>
            </a:r>
            <a:r>
              <a:rPr lang="en-US" sz="2400" dirty="0"/>
              <a:t> </a:t>
            </a:r>
            <a:r>
              <a:rPr lang="en-US" sz="2400" dirty="0" err="1"/>
              <a:t>nhãn</a:t>
            </a:r>
            <a:r>
              <a:rPr lang="en-US" sz="2400" dirty="0"/>
              <a:t> </a:t>
            </a:r>
            <a:r>
              <a:rPr lang="en-US" sz="2400" dirty="0" err="1"/>
              <a:t>cực</a:t>
            </a:r>
            <a:r>
              <a:rPr lang="en-US" sz="2400" dirty="0"/>
              <a:t> </a:t>
            </a:r>
            <a:r>
              <a:rPr lang="en-US" sz="2400" dirty="0" err="1"/>
              <a:t>kỳ</a:t>
            </a:r>
            <a:r>
              <a:rPr lang="en-US" sz="2400" dirty="0"/>
              <a:t> </a:t>
            </a:r>
            <a:r>
              <a:rPr lang="en-US" sz="2400" dirty="0" err="1"/>
              <a:t>không</a:t>
            </a:r>
            <a:r>
              <a:rPr lang="en-US" sz="2400" dirty="0"/>
              <a:t> </a:t>
            </a:r>
            <a:r>
              <a:rPr lang="en-US" sz="2400" dirty="0" err="1"/>
              <a:t>cân</a:t>
            </a:r>
            <a:r>
              <a:rPr lang="en-US" sz="2400" dirty="0"/>
              <a:t> </a:t>
            </a:r>
            <a:r>
              <a:rPr lang="en-US" sz="2400" dirty="0" err="1"/>
              <a:t>bằng</a:t>
            </a:r>
            <a:r>
              <a:rPr lang="en-US" sz="2400" dirty="0"/>
              <a:t>.</a:t>
            </a:r>
          </a:p>
        </p:txBody>
      </p:sp>
    </p:spTree>
    <p:extLst>
      <p:ext uri="{BB962C8B-B14F-4D97-AF65-F5344CB8AC3E}">
        <p14:creationId xmlns:p14="http://schemas.microsoft.com/office/powerpoint/2010/main" val="79467865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Một mạng thần kinh tích chập được kết nối dày đặc</a:t>
            </a:r>
            <a:r>
              <a:rPr lang="en-US" sz="2400" dirty="0"/>
              <a:t>.</a:t>
            </a:r>
          </a:p>
          <a:p>
            <a:r>
              <a:rPr lang="vi-VN" sz="2400" dirty="0"/>
              <a:t>o</a:t>
            </a:r>
            <a:r>
              <a:rPr lang="en-US" sz="2400" dirty="0"/>
              <a:t>	 S</a:t>
            </a:r>
            <a:r>
              <a:rPr lang="vi-VN" sz="2400" dirty="0"/>
              <a:t>ự chú ý của đặc trưng đa tỷ lệ</a:t>
            </a:r>
            <a:r>
              <a:rPr lang="en-US" sz="2400" dirty="0"/>
              <a:t>.</a:t>
            </a:r>
          </a:p>
          <a:p>
            <a:r>
              <a:rPr lang="vi-VN" sz="2400" dirty="0"/>
              <a:t>o</a:t>
            </a:r>
            <a:r>
              <a:rPr lang="en-US" sz="2400" dirty="0"/>
              <a:t>	</a:t>
            </a:r>
            <a:r>
              <a:rPr lang="vi-VN" sz="2400" dirty="0"/>
              <a:t> </a:t>
            </a:r>
            <a:r>
              <a:rPr lang="en-US" sz="2400" dirty="0"/>
              <a:t>Đ</a:t>
            </a:r>
            <a:r>
              <a:rPr lang="vi-VN" sz="2400" dirty="0"/>
              <a:t>ồ thị mạng thần kinh tích chập </a:t>
            </a:r>
            <a:endParaRPr lang="en-US" sz="2400" dirty="0"/>
          </a:p>
        </p:txBody>
      </p:sp>
    </p:spTree>
    <p:extLst>
      <p:ext uri="{BB962C8B-B14F-4D97-AF65-F5344CB8AC3E}">
        <p14:creationId xmlns:p14="http://schemas.microsoft.com/office/powerpoint/2010/main" val="166674433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3">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3467" y="321734"/>
            <a:ext cx="10905066" cy="1135737"/>
          </a:xfrm>
        </p:spPr>
        <p:txBody>
          <a:bodyPr vert="horz" lIns="91440" tIns="45720" rIns="91440" bIns="45720" rtlCol="0" anchor="ctr">
            <a:normAutofit/>
          </a:bodyPr>
          <a:lstStyle/>
          <a:p>
            <a:r>
              <a:rPr lang="en-US" sz="3600" b="1" kern="1200">
                <a:solidFill>
                  <a:schemeClr val="tx1"/>
                </a:solidFill>
                <a:latin typeface="+mj-lt"/>
                <a:ea typeface="+mj-ea"/>
                <a:cs typeface="+mj-cs"/>
              </a:rPr>
              <a:t>Mastt-kg</a:t>
            </a:r>
          </a:p>
        </p:txBody>
      </p:sp>
      <p:sp>
        <p:nvSpPr>
          <p:cNvPr id="7" name="Text Placeholder 6">
            <a:extLst>
              <a:ext uri="{FF2B5EF4-FFF2-40B4-BE49-F238E27FC236}">
                <a16:creationId xmlns:a16="http://schemas.microsoft.com/office/drawing/2014/main" id="{B835B9BD-EC1B-3864-B798-F19A0CD133F4}"/>
              </a:ext>
            </a:extLst>
          </p:cNvPr>
          <p:cNvSpPr>
            <a:spLocks noGrp="1"/>
          </p:cNvSpPr>
          <p:nvPr>
            <p:ph type="body" idx="1"/>
          </p:nvPr>
        </p:nvSpPr>
        <p:spPr>
          <a:xfrm>
            <a:off x="640516" y="1251794"/>
            <a:ext cx="4008384" cy="889191"/>
          </a:xfrm>
        </p:spPr>
        <p:txBody>
          <a:bodyPr vert="horz" lIns="91440" tIns="45720" rIns="91440" bIns="45720" rtlCol="0">
            <a:normAutofit/>
          </a:bodyPr>
          <a:lstStyle/>
          <a:p>
            <a:pPr indent="-228600">
              <a:buFont typeface="Arial" panose="020B0604020202020204" pitchFamily="34" charset="0"/>
              <a:buChar char="•"/>
            </a:pP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grpSp>
        <p:nvGrpSpPr>
          <p:cNvPr id="23" name="Group 15">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7" name="Isosceles Triangle 16">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9" name="Picture 8" descr="Diagram&#10;&#10;Description automatically generated">
            <a:extLst>
              <a:ext uri="{FF2B5EF4-FFF2-40B4-BE49-F238E27FC236}">
                <a16:creationId xmlns:a16="http://schemas.microsoft.com/office/drawing/2014/main" id="{4980FA33-293A-069E-DF6C-66E13BCE706E}"/>
              </a:ext>
            </a:extLst>
          </p:cNvPr>
          <p:cNvPicPr>
            <a:picLocks noChangeAspect="1"/>
          </p:cNvPicPr>
          <p:nvPr/>
        </p:nvPicPr>
        <p:blipFill>
          <a:blip r:embed="rId3"/>
          <a:stretch>
            <a:fillRect/>
          </a:stretch>
        </p:blipFill>
        <p:spPr>
          <a:xfrm>
            <a:off x="3082972" y="536028"/>
            <a:ext cx="9111979" cy="5535525"/>
          </a:xfrm>
          <a:prstGeom prst="rect">
            <a:avLst/>
          </a:prstGeom>
        </p:spPr>
      </p:pic>
      <p:grpSp>
        <p:nvGrpSpPr>
          <p:cNvPr id="20" name="Group 19">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21" name="Rectangle 20">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9F090F7C-BD23-5D8B-18D2-6FF79F8829DC}"/>
              </a:ext>
            </a:extLst>
          </p:cNvPr>
          <p:cNvSpPr txBox="1">
            <a:spLocks/>
          </p:cNvSpPr>
          <p:nvPr/>
        </p:nvSpPr>
        <p:spPr>
          <a:xfrm>
            <a:off x="388056" y="1774618"/>
            <a:ext cx="3382376" cy="3261491"/>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vi-VN" sz="2400" dirty="0"/>
          </a:p>
          <a:p>
            <a:r>
              <a:rPr lang="vi-VN" sz="1800" dirty="0"/>
              <a:t>o	 Trích xuất đặc trưng đa tỷ lệ từ tài liệu lâm sàng.</a:t>
            </a:r>
          </a:p>
          <a:p>
            <a:r>
              <a:rPr lang="vi-VN" sz="1800" dirty="0"/>
              <a:t>o	 Cơ chế chú ý hai cấp để học biểu diễn tài liệu tốt hơn.</a:t>
            </a:r>
          </a:p>
          <a:p>
            <a:r>
              <a:rPr lang="vi-VN" sz="1800" dirty="0"/>
              <a:t>o	 Lan truyền đồ thị tri thức có cấu trúc.</a:t>
            </a:r>
          </a:p>
        </p:txBody>
      </p:sp>
    </p:spTree>
    <p:extLst>
      <p:ext uri="{BB962C8B-B14F-4D97-AF65-F5344CB8AC3E}">
        <p14:creationId xmlns:p14="http://schemas.microsoft.com/office/powerpoint/2010/main" val="87240326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8">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365125"/>
            <a:ext cx="5191125" cy="1325563"/>
          </a:xfrm>
        </p:spPr>
        <p:txBody>
          <a:bodyPr vert="horz" lIns="91440" tIns="45720" rIns="91440" bIns="45720" rtlCol="0" anchor="ctr">
            <a:normAutofit/>
          </a:bodyPr>
          <a:lstStyle/>
          <a:p>
            <a:r>
              <a:rPr lang="en-US" sz="4400" b="1"/>
              <a:t>Mastt-kg</a:t>
            </a:r>
          </a:p>
        </p:txBody>
      </p:sp>
      <p:pic>
        <p:nvPicPr>
          <p:cNvPr id="15" name="Picture 14">
            <a:extLst>
              <a:ext uri="{FF2B5EF4-FFF2-40B4-BE49-F238E27FC236}">
                <a16:creationId xmlns:a16="http://schemas.microsoft.com/office/drawing/2014/main" id="{E2309A9A-763B-B219-263F-BE98C2BC352B}"/>
              </a:ext>
            </a:extLst>
          </p:cNvPr>
          <p:cNvPicPr>
            <a:picLocks noChangeAspect="1"/>
          </p:cNvPicPr>
          <p:nvPr/>
        </p:nvPicPr>
        <p:blipFill>
          <a:blip r:embed="rId3"/>
          <a:stretch>
            <a:fillRect/>
          </a:stretch>
        </p:blipFill>
        <p:spPr>
          <a:xfrm>
            <a:off x="7533856" y="782642"/>
            <a:ext cx="4336412" cy="466164"/>
          </a:xfrm>
          <a:prstGeom prst="rect">
            <a:avLst/>
          </a:prstGeom>
        </p:spPr>
      </p:pic>
      <p:sp>
        <p:nvSpPr>
          <p:cNvPr id="7" name="Text Placeholder 6">
            <a:extLst>
              <a:ext uri="{FF2B5EF4-FFF2-40B4-BE49-F238E27FC236}">
                <a16:creationId xmlns:a16="http://schemas.microsoft.com/office/drawing/2014/main" id="{0EC15B00-0657-8572-1124-83165E6FFF3C}"/>
              </a:ext>
            </a:extLst>
          </p:cNvPr>
          <p:cNvSpPr>
            <a:spLocks noGrp="1"/>
          </p:cNvSpPr>
          <p:nvPr>
            <p:ph type="body" idx="1"/>
          </p:nvPr>
        </p:nvSpPr>
        <p:spPr>
          <a:xfrm>
            <a:off x="981315" y="1531850"/>
            <a:ext cx="5707565" cy="886074"/>
          </a:xfrm>
        </p:spPr>
        <p:txBody>
          <a:bodyPr vert="horz" lIns="91440" tIns="45720" rIns="91440" bIns="45720" rtlCol="0">
            <a:normAutofit/>
          </a:bodyPr>
          <a:lstStyle/>
          <a:p>
            <a:r>
              <a:rPr lang="en-US" dirty="0" err="1">
                <a:latin typeface="+mn-lt"/>
                <a:ea typeface="+mn-ea"/>
                <a:cs typeface="+mn-cs"/>
              </a:rPr>
              <a:t>Chú</a:t>
            </a:r>
            <a:r>
              <a:rPr lang="en-US" dirty="0">
                <a:latin typeface="+mn-lt"/>
                <a:ea typeface="+mn-ea"/>
                <a:cs typeface="+mn-cs"/>
              </a:rPr>
              <a:t> ý </a:t>
            </a:r>
            <a:r>
              <a:rPr lang="en-US" dirty="0" err="1">
                <a:latin typeface="+mn-lt"/>
                <a:ea typeface="+mn-ea"/>
                <a:cs typeface="+mn-cs"/>
              </a:rPr>
              <a:t>đặc</a:t>
            </a:r>
            <a:r>
              <a:rPr lang="en-US" dirty="0">
                <a:latin typeface="+mn-lt"/>
                <a:ea typeface="+mn-ea"/>
                <a:cs typeface="+mn-cs"/>
              </a:rPr>
              <a:t> </a:t>
            </a:r>
            <a:r>
              <a:rPr lang="en-US" dirty="0" err="1">
                <a:latin typeface="+mn-lt"/>
                <a:ea typeface="+mn-ea"/>
                <a:cs typeface="+mn-cs"/>
              </a:rPr>
              <a:t>trưng</a:t>
            </a:r>
            <a:r>
              <a:rPr lang="en-US" dirty="0">
                <a:latin typeface="+mn-lt"/>
                <a:ea typeface="+mn-ea"/>
                <a:cs typeface="+mn-cs"/>
              </a:rPr>
              <a:t> </a:t>
            </a:r>
            <a:r>
              <a:rPr lang="en-US" dirty="0" err="1">
                <a:latin typeface="+mn-lt"/>
                <a:ea typeface="+mn-ea"/>
                <a:cs typeface="+mn-cs"/>
              </a:rPr>
              <a:t>đa</a:t>
            </a:r>
            <a:r>
              <a:rPr lang="en-US" dirty="0">
                <a:latin typeface="+mn-lt"/>
                <a:ea typeface="+mn-ea"/>
                <a:cs typeface="+mn-cs"/>
              </a:rPr>
              <a:t> </a:t>
            </a:r>
            <a:r>
              <a:rPr lang="en-US" dirty="0" err="1">
                <a:latin typeface="+mn-lt"/>
                <a:ea typeface="+mn-ea"/>
                <a:cs typeface="+mn-cs"/>
              </a:rPr>
              <a:t>tỷ</a:t>
            </a:r>
            <a:r>
              <a:rPr lang="en-US" dirty="0">
                <a:latin typeface="+mn-lt"/>
                <a:ea typeface="+mn-ea"/>
                <a:cs typeface="+mn-cs"/>
              </a:rPr>
              <a:t> </a:t>
            </a:r>
            <a:r>
              <a:rPr lang="en-US" dirty="0" err="1">
                <a:latin typeface="+mn-lt"/>
                <a:ea typeface="+mn-ea"/>
                <a:cs typeface="+mn-cs"/>
              </a:rPr>
              <a:t>lệ</a:t>
            </a:r>
            <a:r>
              <a:rPr lang="en-US" dirty="0">
                <a:latin typeface="+mn-lt"/>
                <a:ea typeface="+mn-ea"/>
                <a:cs typeface="+mn-cs"/>
              </a:rPr>
              <a:t> </a:t>
            </a:r>
          </a:p>
          <a:p>
            <a:pPr indent="-228600">
              <a:buFont typeface="Arial" panose="020B0604020202020204" pitchFamily="34" charset="0"/>
              <a:buChar char="•"/>
            </a:pPr>
            <a:endParaRPr lang="en-US" dirty="0">
              <a:latin typeface="+mn-lt"/>
              <a:ea typeface="+mn-ea"/>
              <a:cs typeface="+mn-cs"/>
            </a:endParaRPr>
          </a:p>
        </p:txBody>
      </p:sp>
      <p:pic>
        <p:nvPicPr>
          <p:cNvPr id="13" name="Picture 12">
            <a:extLst>
              <a:ext uri="{FF2B5EF4-FFF2-40B4-BE49-F238E27FC236}">
                <a16:creationId xmlns:a16="http://schemas.microsoft.com/office/drawing/2014/main" id="{2757F053-A621-33A6-7658-6D6520D4A547}"/>
              </a:ext>
            </a:extLst>
          </p:cNvPr>
          <p:cNvPicPr>
            <a:picLocks noChangeAspect="1"/>
          </p:cNvPicPr>
          <p:nvPr/>
        </p:nvPicPr>
        <p:blipFill>
          <a:blip r:embed="rId4"/>
          <a:stretch>
            <a:fillRect/>
          </a:stretch>
        </p:blipFill>
        <p:spPr>
          <a:xfrm>
            <a:off x="8233834" y="2007962"/>
            <a:ext cx="3508448" cy="1113257"/>
          </a:xfrm>
          <a:prstGeom prst="rect">
            <a:avLst/>
          </a:prstGeom>
        </p:spPr>
      </p:pic>
      <p:pic>
        <p:nvPicPr>
          <p:cNvPr id="11" name="Picture 10">
            <a:extLst>
              <a:ext uri="{FF2B5EF4-FFF2-40B4-BE49-F238E27FC236}">
                <a16:creationId xmlns:a16="http://schemas.microsoft.com/office/drawing/2014/main" id="{7CA8F9A7-1AE0-3FAB-2354-A8971CC07B43}"/>
              </a:ext>
            </a:extLst>
          </p:cNvPr>
          <p:cNvPicPr>
            <a:picLocks noChangeAspect="1"/>
          </p:cNvPicPr>
          <p:nvPr/>
        </p:nvPicPr>
        <p:blipFill>
          <a:blip r:embed="rId5"/>
          <a:stretch>
            <a:fillRect/>
          </a:stretch>
        </p:blipFill>
        <p:spPr>
          <a:xfrm>
            <a:off x="8933392" y="3446900"/>
            <a:ext cx="2936876" cy="1333121"/>
          </a:xfrm>
          <a:prstGeom prst="rect">
            <a:avLst/>
          </a:prstGeom>
        </p:spPr>
      </p:pic>
      <p:pic>
        <p:nvPicPr>
          <p:cNvPr id="9" name="Picture 8">
            <a:extLst>
              <a:ext uri="{FF2B5EF4-FFF2-40B4-BE49-F238E27FC236}">
                <a16:creationId xmlns:a16="http://schemas.microsoft.com/office/drawing/2014/main" id="{1104ACEC-7C88-C63D-9858-415AEA1C1B2E}"/>
              </a:ext>
            </a:extLst>
          </p:cNvPr>
          <p:cNvPicPr>
            <a:picLocks noChangeAspect="1"/>
          </p:cNvPicPr>
          <p:nvPr/>
        </p:nvPicPr>
        <p:blipFill>
          <a:blip r:embed="rId6"/>
          <a:stretch>
            <a:fillRect/>
          </a:stretch>
        </p:blipFill>
        <p:spPr>
          <a:xfrm>
            <a:off x="9661845" y="5059445"/>
            <a:ext cx="2208420" cy="120574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429709EB-EE04-2C25-9522-9E561D9FCFA6}"/>
              </a:ext>
            </a:extLst>
          </p:cNvPr>
          <p:cNvSpPr txBox="1">
            <a:spLocks/>
          </p:cNvSpPr>
          <p:nvPr/>
        </p:nvSpPr>
        <p:spPr>
          <a:xfrm>
            <a:off x="838200" y="3464815"/>
            <a:ext cx="5707565" cy="88607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dirty="0"/>
              <a:t>C</a:t>
            </a:r>
            <a:r>
              <a:rPr lang="vi-VN" sz="2000" dirty="0"/>
              <a:t>họn các </a:t>
            </a:r>
            <a:r>
              <a:rPr lang="en-US" sz="2000" dirty="0" err="1"/>
              <a:t>đặc</a:t>
            </a:r>
            <a:r>
              <a:rPr lang="en-US" sz="2000" dirty="0"/>
              <a:t> </a:t>
            </a:r>
            <a:r>
              <a:rPr lang="en-US" sz="2000" dirty="0" err="1"/>
              <a:t>trưng</a:t>
            </a:r>
            <a:r>
              <a:rPr lang="en-US" sz="2000" dirty="0"/>
              <a:t> </a:t>
            </a:r>
            <a:r>
              <a:rPr lang="vi-VN" sz="2000" dirty="0"/>
              <a:t>có tỷ lệ khác nhau ở mỗi vị trí của tài liệu theo các từ lân cận</a:t>
            </a:r>
            <a:endParaRPr lang="en-US" sz="2000" dirty="0"/>
          </a:p>
        </p:txBody>
      </p:sp>
    </p:spTree>
    <p:extLst>
      <p:ext uri="{BB962C8B-B14F-4D97-AF65-F5344CB8AC3E}">
        <p14:creationId xmlns:p14="http://schemas.microsoft.com/office/powerpoint/2010/main" val="3211791784"/>
      </p:ext>
    </p:extLst>
  </p:cSld>
  <p:clrMapOvr>
    <a:overrideClrMapping bg1="dk1" tx1="lt1" bg2="dk2" tx2="lt2" accent1="accent1" accent2="accent2" accent3="accent3" accent4="accent4" accent5="accent5" accent6="accent6" hlink="hlink" folHlink="folHlink"/>
  </p:clrMapOvr>
</p:sld>
</file>

<file path=ppt/slides/slide1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28">
            <a:extLst>
              <a:ext uri="{FF2B5EF4-FFF2-40B4-BE49-F238E27FC236}">
                <a16:creationId xmlns:a16="http://schemas.microsoft.com/office/drawing/2014/main" id="{D1C26593-9A51-48FE-9FA2-A9052E57F3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78"/>
            <a:ext cx="12192000" cy="685847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Freeform 15">
            <a:extLst>
              <a:ext uri="{FF2B5EF4-FFF2-40B4-BE49-F238E27FC236}">
                <a16:creationId xmlns:a16="http://schemas.microsoft.com/office/drawing/2014/main" id="{B9D473B1-934D-4F2D-AC4B-5BFB4BAC5D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742603" cy="6858000"/>
          </a:xfrm>
          <a:custGeom>
            <a:avLst/>
            <a:gdLst>
              <a:gd name="connsiteX0" fmla="*/ 0 w 9742603"/>
              <a:gd name="connsiteY0" fmla="*/ 0 h 6858000"/>
              <a:gd name="connsiteX1" fmla="*/ 152400 w 9742603"/>
              <a:gd name="connsiteY1" fmla="*/ 0 h 6858000"/>
              <a:gd name="connsiteX2" fmla="*/ 6566449 w 9742603"/>
              <a:gd name="connsiteY2" fmla="*/ 0 h 6858000"/>
              <a:gd name="connsiteX3" fmla="*/ 9742603 w 9742603"/>
              <a:gd name="connsiteY3" fmla="*/ 6858000 h 6858000"/>
              <a:gd name="connsiteX4" fmla="*/ 152400 w 9742603"/>
              <a:gd name="connsiteY4" fmla="*/ 6858000 h 6858000"/>
              <a:gd name="connsiteX5" fmla="*/ 0 w 9742603"/>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42603" h="6858000">
                <a:moveTo>
                  <a:pt x="0" y="0"/>
                </a:moveTo>
                <a:lnTo>
                  <a:pt x="152400" y="0"/>
                </a:lnTo>
                <a:lnTo>
                  <a:pt x="6566449" y="0"/>
                </a:lnTo>
                <a:lnTo>
                  <a:pt x="9742603" y="6858000"/>
                </a:lnTo>
                <a:lnTo>
                  <a:pt x="152400" y="6858000"/>
                </a:lnTo>
                <a:lnTo>
                  <a:pt x="0" y="6858000"/>
                </a:lnTo>
                <a:close/>
              </a:path>
            </a:pathLst>
          </a:custGeom>
          <a:solidFill>
            <a:schemeClr val="bg1">
              <a:lumMod val="85000"/>
              <a:lumOff val="1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8" name="Freeform 11">
            <a:extLst>
              <a:ext uri="{FF2B5EF4-FFF2-40B4-BE49-F238E27FC236}">
                <a16:creationId xmlns:a16="http://schemas.microsoft.com/office/drawing/2014/main" id="{CDE3C03E-D949-4F50-AAFA-3278B22121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380336" cy="6858000"/>
          </a:xfrm>
          <a:custGeom>
            <a:avLst/>
            <a:gdLst>
              <a:gd name="connsiteX0" fmla="*/ 0 w 9380336"/>
              <a:gd name="connsiteY0" fmla="*/ 0 h 6858000"/>
              <a:gd name="connsiteX1" fmla="*/ 6204182 w 9380336"/>
              <a:gd name="connsiteY1" fmla="*/ 0 h 6858000"/>
              <a:gd name="connsiteX2" fmla="*/ 9380336 w 9380336"/>
              <a:gd name="connsiteY2" fmla="*/ 6858000 h 6858000"/>
              <a:gd name="connsiteX3" fmla="*/ 0 w 938033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80336" h="6858000">
                <a:moveTo>
                  <a:pt x="0" y="0"/>
                </a:moveTo>
                <a:lnTo>
                  <a:pt x="6204182" y="0"/>
                </a:lnTo>
                <a:lnTo>
                  <a:pt x="9380336" y="6858000"/>
                </a:lnTo>
                <a:lnTo>
                  <a:pt x="0" y="6858000"/>
                </a:lnTo>
                <a:close/>
              </a:path>
            </a:pathLst>
          </a:custGeom>
          <a:solidFill>
            <a:schemeClr val="bg1">
              <a:lumMod val="85000"/>
              <a:lumOff val="1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365125"/>
            <a:ext cx="5191125" cy="1325563"/>
          </a:xfrm>
        </p:spPr>
        <p:txBody>
          <a:bodyPr vert="horz" lIns="91440" tIns="45720" rIns="91440" bIns="45720" rtlCol="0" anchor="ctr">
            <a:normAutofit/>
          </a:bodyPr>
          <a:lstStyle/>
          <a:p>
            <a:r>
              <a:rPr lang="en-US" sz="4400" b="1"/>
              <a:t>Mastt-kg</a:t>
            </a:r>
          </a:p>
        </p:txBody>
      </p:sp>
      <p:sp>
        <p:nvSpPr>
          <p:cNvPr id="7" name="Text Placeholder 6">
            <a:extLst>
              <a:ext uri="{FF2B5EF4-FFF2-40B4-BE49-F238E27FC236}">
                <a16:creationId xmlns:a16="http://schemas.microsoft.com/office/drawing/2014/main" id="{0EC15B00-0657-8572-1124-83165E6FFF3C}"/>
              </a:ext>
            </a:extLst>
          </p:cNvPr>
          <p:cNvSpPr>
            <a:spLocks noGrp="1"/>
          </p:cNvSpPr>
          <p:nvPr>
            <p:ph type="body" idx="1"/>
          </p:nvPr>
        </p:nvSpPr>
        <p:spPr>
          <a:xfrm>
            <a:off x="981315" y="1531850"/>
            <a:ext cx="5707565" cy="886074"/>
          </a:xfrm>
        </p:spPr>
        <p:txBody>
          <a:bodyPr vert="horz" lIns="91440" tIns="45720" rIns="91440" bIns="45720" rtlCol="0">
            <a:normAutofit/>
          </a:bodyPr>
          <a:lstStyle/>
          <a:p>
            <a:r>
              <a:rPr lang="en-US" dirty="0" err="1">
                <a:latin typeface="+mn-lt"/>
                <a:ea typeface="+mn-ea"/>
                <a:cs typeface="+mn-cs"/>
              </a:rPr>
              <a:t>Chú</a:t>
            </a:r>
            <a:r>
              <a:rPr lang="en-US" dirty="0">
                <a:latin typeface="+mn-lt"/>
                <a:ea typeface="+mn-ea"/>
                <a:cs typeface="+mn-cs"/>
              </a:rPr>
              <a:t> ý </a:t>
            </a:r>
            <a:r>
              <a:rPr lang="en-US" dirty="0" err="1">
                <a:latin typeface="+mn-lt"/>
                <a:ea typeface="+mn-ea"/>
                <a:cs typeface="+mn-cs"/>
              </a:rPr>
              <a:t>phụ</a:t>
            </a:r>
            <a:r>
              <a:rPr lang="en-US" dirty="0">
                <a:latin typeface="+mn-lt"/>
                <a:ea typeface="+mn-ea"/>
                <a:cs typeface="+mn-cs"/>
              </a:rPr>
              <a:t> </a:t>
            </a:r>
            <a:r>
              <a:rPr lang="en-US" dirty="0" err="1">
                <a:latin typeface="+mn-lt"/>
                <a:ea typeface="+mn-ea"/>
                <a:cs typeface="+mn-cs"/>
              </a:rPr>
              <a:t>thuộc</a:t>
            </a:r>
            <a:r>
              <a:rPr lang="en-US" dirty="0">
                <a:latin typeface="+mn-lt"/>
                <a:ea typeface="+mn-ea"/>
                <a:cs typeface="+mn-cs"/>
              </a:rPr>
              <a:t> </a:t>
            </a:r>
            <a:r>
              <a:rPr lang="en-US" dirty="0" err="1">
                <a:latin typeface="+mn-lt"/>
                <a:ea typeface="+mn-ea"/>
                <a:cs typeface="+mn-cs"/>
              </a:rPr>
              <a:t>nhãn</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6" name="Text Placeholder 6">
            <a:extLst>
              <a:ext uri="{FF2B5EF4-FFF2-40B4-BE49-F238E27FC236}">
                <a16:creationId xmlns:a16="http://schemas.microsoft.com/office/drawing/2014/main" id="{429709EB-EE04-2C25-9522-9E561D9FCFA6}"/>
              </a:ext>
            </a:extLst>
          </p:cNvPr>
          <p:cNvSpPr txBox="1">
            <a:spLocks/>
          </p:cNvSpPr>
          <p:nvPr/>
        </p:nvSpPr>
        <p:spPr>
          <a:xfrm>
            <a:off x="838200" y="3464815"/>
            <a:ext cx="5707565" cy="886074"/>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dirty="0"/>
              <a:t>C</a:t>
            </a:r>
            <a:r>
              <a:rPr lang="vi-VN" sz="2000" dirty="0"/>
              <a:t>họn </a:t>
            </a:r>
            <a:r>
              <a:rPr lang="en-US" sz="2000" dirty="0" err="1"/>
              <a:t>giá</a:t>
            </a:r>
            <a:r>
              <a:rPr lang="en-US" sz="2000" dirty="0"/>
              <a:t> </a:t>
            </a:r>
            <a:r>
              <a:rPr lang="en-US" sz="2000" dirty="0" err="1"/>
              <a:t>trị</a:t>
            </a:r>
            <a:r>
              <a:rPr lang="en-US" sz="2000" dirty="0"/>
              <a:t> </a:t>
            </a:r>
            <a:r>
              <a:rPr lang="en-US" sz="2000" dirty="0" err="1"/>
              <a:t>tối</a:t>
            </a:r>
            <a:r>
              <a:rPr lang="en-US" sz="2000" dirty="0"/>
              <a:t> </a:t>
            </a:r>
            <a:r>
              <a:rPr lang="en-US" sz="2000" dirty="0" err="1"/>
              <a:t>đa</a:t>
            </a:r>
            <a:r>
              <a:rPr lang="en-US" sz="2000" dirty="0"/>
              <a:t> </a:t>
            </a:r>
            <a:r>
              <a:rPr lang="en-US" sz="2000" dirty="0" err="1"/>
              <a:t>hoặc</a:t>
            </a:r>
            <a:r>
              <a:rPr lang="en-US" sz="2000" dirty="0"/>
              <a:t> </a:t>
            </a:r>
            <a:r>
              <a:rPr lang="en-US" sz="2000" dirty="0" err="1"/>
              <a:t>trung</a:t>
            </a:r>
            <a:r>
              <a:rPr lang="en-US" sz="2000" dirty="0"/>
              <a:t> </a:t>
            </a:r>
            <a:r>
              <a:rPr lang="en-US" sz="2000" dirty="0" err="1"/>
              <a:t>bình</a:t>
            </a:r>
            <a:r>
              <a:rPr lang="en-US" sz="2000" dirty="0"/>
              <a:t> ở </a:t>
            </a:r>
            <a:r>
              <a:rPr lang="en-US" sz="2000" dirty="0" err="1"/>
              <a:t>mỗi</a:t>
            </a:r>
            <a:r>
              <a:rPr lang="en-US" sz="2000" dirty="0"/>
              <a:t> </a:t>
            </a:r>
            <a:r>
              <a:rPr lang="en-US" sz="2000" dirty="0" err="1"/>
              <a:t>chiều</a:t>
            </a:r>
            <a:r>
              <a:rPr lang="en-US" sz="2000" dirty="0"/>
              <a:t> </a:t>
            </a:r>
            <a:r>
              <a:rPr lang="en-US" sz="2000" dirty="0" err="1"/>
              <a:t>để</a:t>
            </a:r>
            <a:r>
              <a:rPr lang="en-US" sz="2000" dirty="0"/>
              <a:t> </a:t>
            </a:r>
            <a:r>
              <a:rPr lang="en-US" sz="2000" dirty="0" err="1"/>
              <a:t>phân</a:t>
            </a:r>
            <a:r>
              <a:rPr lang="en-US" sz="2000" dirty="0"/>
              <a:t> </a:t>
            </a:r>
            <a:r>
              <a:rPr lang="en-US" sz="2000" dirty="0" err="1"/>
              <a:t>loại</a:t>
            </a:r>
            <a:r>
              <a:rPr lang="en-US" sz="2000" dirty="0"/>
              <a:t> </a:t>
            </a:r>
            <a:r>
              <a:rPr lang="en-US" sz="2000" dirty="0" err="1"/>
              <a:t>văn</a:t>
            </a:r>
            <a:r>
              <a:rPr lang="en-US" sz="2000" dirty="0"/>
              <a:t> bản</a:t>
            </a:r>
          </a:p>
        </p:txBody>
      </p:sp>
      <p:pic>
        <p:nvPicPr>
          <p:cNvPr id="18" name="Picture 17">
            <a:extLst>
              <a:ext uri="{FF2B5EF4-FFF2-40B4-BE49-F238E27FC236}">
                <a16:creationId xmlns:a16="http://schemas.microsoft.com/office/drawing/2014/main" id="{FF578CB4-FA7B-FB72-3CBA-3DF49A6BF15F}"/>
              </a:ext>
            </a:extLst>
          </p:cNvPr>
          <p:cNvPicPr>
            <a:picLocks noChangeAspect="1"/>
          </p:cNvPicPr>
          <p:nvPr/>
        </p:nvPicPr>
        <p:blipFill>
          <a:blip r:embed="rId3"/>
          <a:stretch>
            <a:fillRect/>
          </a:stretch>
        </p:blipFill>
        <p:spPr>
          <a:xfrm>
            <a:off x="9160312" y="4041283"/>
            <a:ext cx="2772162" cy="619211"/>
          </a:xfrm>
          <a:prstGeom prst="rect">
            <a:avLst/>
          </a:prstGeom>
        </p:spPr>
      </p:pic>
      <p:pic>
        <p:nvPicPr>
          <p:cNvPr id="21" name="Picture 20">
            <a:extLst>
              <a:ext uri="{FF2B5EF4-FFF2-40B4-BE49-F238E27FC236}">
                <a16:creationId xmlns:a16="http://schemas.microsoft.com/office/drawing/2014/main" id="{C94C9DFD-CE45-4F85-6189-09C51EB62FA9}"/>
              </a:ext>
            </a:extLst>
          </p:cNvPr>
          <p:cNvPicPr>
            <a:picLocks noChangeAspect="1"/>
          </p:cNvPicPr>
          <p:nvPr/>
        </p:nvPicPr>
        <p:blipFill>
          <a:blip r:embed="rId4"/>
          <a:stretch>
            <a:fillRect/>
          </a:stretch>
        </p:blipFill>
        <p:spPr>
          <a:xfrm>
            <a:off x="7851760" y="640032"/>
            <a:ext cx="4143953" cy="1924319"/>
          </a:xfrm>
          <a:prstGeom prst="rect">
            <a:avLst/>
          </a:prstGeom>
        </p:spPr>
      </p:pic>
    </p:spTree>
    <p:extLst>
      <p:ext uri="{BB962C8B-B14F-4D97-AF65-F5344CB8AC3E}">
        <p14:creationId xmlns:p14="http://schemas.microsoft.com/office/powerpoint/2010/main" val="302167031"/>
      </p:ext>
    </p:extLst>
  </p:cSld>
  <p:clrMapOvr>
    <a:overrideClrMapping bg1="dk1" tx1="lt1" bg2="dk2" tx2="lt2" accent1="accent1" accent2="accent2" accent3="accent3" accent4="accent4" accent5="accent5" accent6="accent6" hlink="hlink" folHlink="folHlink"/>
  </p:clrMapOvr>
</p:sld>
</file>

<file path=ppt/slides/slide1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Mastt-kg</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1159A566-93F8-29F0-9DB6-948A7665009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a:solidFill>
                  <a:schemeClr val="bg1"/>
                </a:solidFill>
                <a:latin typeface="+mn-lt"/>
                <a:ea typeface="+mn-ea"/>
                <a:cs typeface="+mn-cs"/>
              </a:rPr>
              <a:t>Đánh giá</a:t>
            </a:r>
          </a:p>
          <a:p>
            <a:pPr indent="-228600">
              <a:buFont typeface="Arial" panose="020B0604020202020204" pitchFamily="34" charset="0"/>
              <a:buChar char="•"/>
            </a:pPr>
            <a:endParaRPr lang="en-US" sz="180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2D45ADBC-BFEE-F3E1-C714-EADCE5B508A1}"/>
              </a:ext>
            </a:extLst>
          </p:cNvPr>
          <p:cNvPicPr>
            <a:picLocks noChangeAspect="1"/>
          </p:cNvPicPr>
          <p:nvPr/>
        </p:nvPicPr>
        <p:blipFill>
          <a:blip r:embed="rId3"/>
          <a:stretch>
            <a:fillRect/>
          </a:stretch>
        </p:blipFill>
        <p:spPr>
          <a:xfrm>
            <a:off x="1797800" y="2638926"/>
            <a:ext cx="8590595"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5999883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Mastt</a:t>
            </a:r>
            <a:r>
              <a:rPr lang="en-US" sz="4000" b="1" dirty="0">
                <a:latin typeface="Times New Roman" panose="02020603050405020304" pitchFamily="18" charset="0"/>
                <a:cs typeface="Times New Roman" panose="02020603050405020304" pitchFamily="18" charset="0"/>
              </a:rPr>
              <a:t>-kg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L</a:t>
            </a:r>
            <a:r>
              <a:rPr lang="vi-VN" sz="2400" dirty="0"/>
              <a:t>inh hoạt của việc trích xuất các đặc trưng đa tỷ lệ</a:t>
            </a:r>
            <a:r>
              <a:rPr lang="en-US" sz="2400" dirty="0"/>
              <a:t>.</a:t>
            </a:r>
          </a:p>
          <a:p>
            <a:r>
              <a:rPr lang="vi-VN" sz="2400" dirty="0"/>
              <a:t>o</a:t>
            </a:r>
            <a:r>
              <a:rPr lang="en-US" sz="2400" dirty="0"/>
              <a:t>	N</a:t>
            </a:r>
            <a:r>
              <a:rPr lang="vi-VN" sz="2400" dirty="0"/>
              <a:t>ắm bắt hiệu quả việc biểu diễn văn bản tốt hơn</a:t>
            </a:r>
            <a:r>
              <a:rPr lang="en-US" sz="2400" dirty="0"/>
              <a:t>.</a:t>
            </a:r>
          </a:p>
          <a:p>
            <a:r>
              <a:rPr lang="vi-VN" sz="2400" dirty="0"/>
              <a:t>o</a:t>
            </a:r>
            <a:r>
              <a:rPr lang="en-US" sz="2400" dirty="0"/>
              <a:t>	N</a:t>
            </a:r>
            <a:r>
              <a:rPr lang="vi-VN" sz="2400" dirty="0"/>
              <a:t>ắm bắt được sự đồng nhất giữa các mã.</a:t>
            </a:r>
            <a:endParaRPr lang="en-US" sz="2400" dirty="0"/>
          </a:p>
          <a:p>
            <a:r>
              <a:rPr lang="vi-VN" sz="2400" dirty="0"/>
              <a:t>o</a:t>
            </a:r>
            <a:r>
              <a:rPr lang="en-US" sz="2400" dirty="0"/>
              <a:t>	C</a:t>
            </a:r>
            <a:r>
              <a:rPr lang="vi-VN" sz="2400" dirty="0"/>
              <a:t>ó thể thích ứng tốt hơn với các nhãn chỉ với một vài mẫu</a:t>
            </a:r>
            <a:r>
              <a:rPr lang="en-US" sz="2400" dirty="0"/>
              <a:t>.</a:t>
            </a:r>
          </a:p>
        </p:txBody>
      </p:sp>
    </p:spTree>
    <p:extLst>
      <p:ext uri="{BB962C8B-B14F-4D97-AF65-F5344CB8AC3E}">
        <p14:creationId xmlns:p14="http://schemas.microsoft.com/office/powerpoint/2010/main" val="7868184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LSTM</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8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Hyperbolic and Co-graph Representation</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160</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2020</a:t>
            </a:r>
          </a:p>
        </p:txBody>
      </p:sp>
    </p:spTree>
    <p:extLst>
      <p:ext uri="{BB962C8B-B14F-4D97-AF65-F5344CB8AC3E}">
        <p14:creationId xmlns:p14="http://schemas.microsoft.com/office/powerpoint/2010/main" val="1821055456"/>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Hầu hết các phương pháp hiện có dự đoán độc lập từng mã, bỏ qua hai đặc điểm quan trọng: Hệ thống phân cấp mã và Mã cùng xuất hiện.</a:t>
            </a:r>
            <a:endParaRPr lang="en-US" sz="2400" dirty="0"/>
          </a:p>
        </p:txBody>
      </p:sp>
    </p:spTree>
    <p:extLst>
      <p:ext uri="{BB962C8B-B14F-4D97-AF65-F5344CB8AC3E}">
        <p14:creationId xmlns:p14="http://schemas.microsoft.com/office/powerpoint/2010/main" val="3435516121"/>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08184" y="174032"/>
            <a:ext cx="10175631" cy="1111843"/>
          </a:xfrm>
        </p:spPr>
        <p:txBody>
          <a:bodyPr vert="horz" lIns="91440" tIns="45720" rIns="91440" bIns="45720" rtlCol="0" anchor="ctr">
            <a:normAutofit/>
          </a:bodyPr>
          <a:lstStyle/>
          <a:p>
            <a:pPr algn="ctr"/>
            <a:r>
              <a:rPr lang="en-US" sz="4000" b="1" kern="1200">
                <a:solidFill>
                  <a:schemeClr val="tx1"/>
                </a:solidFill>
                <a:latin typeface="+mj-lt"/>
                <a:ea typeface="+mj-ea"/>
                <a:cs typeface="+mj-cs"/>
              </a:rPr>
              <a:t>Hypercore</a:t>
            </a:r>
          </a:p>
        </p:txBody>
      </p:sp>
      <p:sp>
        <p:nvSpPr>
          <p:cNvPr id="7" name="Text Placeholder 6">
            <a:extLst>
              <a:ext uri="{FF2B5EF4-FFF2-40B4-BE49-F238E27FC236}">
                <a16:creationId xmlns:a16="http://schemas.microsoft.com/office/drawing/2014/main" id="{B3311CB4-781F-4CA4-D15D-470E2712F96C}"/>
              </a:ext>
            </a:extLst>
          </p:cNvPr>
          <p:cNvSpPr>
            <a:spLocks noGrp="1"/>
          </p:cNvSpPr>
          <p:nvPr>
            <p:ph type="body" idx="1"/>
          </p:nvPr>
        </p:nvSpPr>
        <p:spPr>
          <a:xfrm>
            <a:off x="1008184" y="1459907"/>
            <a:ext cx="10175630" cy="767904"/>
          </a:xfrm>
        </p:spPr>
        <p:txBody>
          <a:bodyPr vert="horz" lIns="91440" tIns="45720" rIns="91440" bIns="45720" rtlCol="0" anchor="ctr">
            <a:normAutofit/>
          </a:bodyPr>
          <a:lstStyle/>
          <a:p>
            <a:pPr indent="-228600" algn="ctr">
              <a:buFont typeface="Arial" panose="020B0604020202020204" pitchFamily="34" charset="0"/>
              <a:buChar char="•"/>
            </a:pPr>
            <a:r>
              <a:rPr lang="en-US">
                <a:latin typeface="+mn-lt"/>
                <a:ea typeface="+mn-ea"/>
                <a:cs typeface="+mn-cs"/>
              </a:rPr>
              <a:t>Động lực</a:t>
            </a:r>
          </a:p>
          <a:p>
            <a:pPr indent="-228600" algn="ctr">
              <a:buFont typeface="Arial" panose="020B0604020202020204" pitchFamily="34" charset="0"/>
              <a:buChar char="•"/>
            </a:pPr>
            <a:endParaRPr lang="en-US">
              <a:latin typeface="+mn-lt"/>
              <a:ea typeface="+mn-ea"/>
              <a:cs typeface="+mn-cs"/>
            </a:endParaRPr>
          </a:p>
        </p:txBody>
      </p:sp>
      <p:pic>
        <p:nvPicPr>
          <p:cNvPr id="9" name="Picture 8">
            <a:extLst>
              <a:ext uri="{FF2B5EF4-FFF2-40B4-BE49-F238E27FC236}">
                <a16:creationId xmlns:a16="http://schemas.microsoft.com/office/drawing/2014/main" id="{0C1DF029-ED20-F607-7E46-C3EAD8A86610}"/>
              </a:ext>
            </a:extLst>
          </p:cNvPr>
          <p:cNvPicPr>
            <a:picLocks noChangeAspect="1"/>
          </p:cNvPicPr>
          <p:nvPr/>
        </p:nvPicPr>
        <p:blipFill>
          <a:blip r:embed="rId3"/>
          <a:stretch>
            <a:fillRect/>
          </a:stretch>
        </p:blipFill>
        <p:spPr>
          <a:xfrm>
            <a:off x="1734256" y="2405149"/>
            <a:ext cx="8717390" cy="3899393"/>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926655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 Biểu diễn Hyperbolic</a:t>
            </a:r>
            <a:r>
              <a:rPr lang="en-US" sz="2400" dirty="0"/>
              <a:t> </a:t>
            </a:r>
            <a:r>
              <a:rPr lang="vi-VN" sz="2400" dirty="0"/>
              <a:t>và </a:t>
            </a:r>
            <a:r>
              <a:rPr lang="en-US" sz="2400" dirty="0" err="1"/>
              <a:t>đồ</a:t>
            </a:r>
            <a:r>
              <a:rPr lang="en-US" sz="2400" dirty="0"/>
              <a:t> </a:t>
            </a:r>
            <a:r>
              <a:rPr lang="en-US" sz="2400" dirty="0" err="1"/>
              <a:t>thị</a:t>
            </a:r>
            <a:r>
              <a:rPr lang="en-US" sz="2400" dirty="0"/>
              <a:t> </a:t>
            </a:r>
            <a:r>
              <a:rPr lang="en-US" sz="2400" dirty="0" err="1"/>
              <a:t>đồng</a:t>
            </a:r>
            <a:r>
              <a:rPr lang="en-US" sz="2400" dirty="0"/>
              <a:t> </a:t>
            </a:r>
            <a:r>
              <a:rPr lang="en-US" sz="2400" dirty="0" err="1"/>
              <a:t>thời</a:t>
            </a:r>
            <a:r>
              <a:rPr lang="en-US" sz="2400" dirty="0"/>
              <a:t> (Co-Graph)</a:t>
            </a:r>
            <a:r>
              <a:rPr lang="vi-VN" sz="2400" dirty="0"/>
              <a:t>.</a:t>
            </a:r>
            <a:endParaRPr lang="en-US" sz="2400" dirty="0"/>
          </a:p>
        </p:txBody>
      </p:sp>
    </p:spTree>
    <p:extLst>
      <p:ext uri="{BB962C8B-B14F-4D97-AF65-F5344CB8AC3E}">
        <p14:creationId xmlns:p14="http://schemas.microsoft.com/office/powerpoint/2010/main" val="362487333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CEB41C5C-0F34-4DDA-9D7C-5E717F35F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384" y="303591"/>
            <a:ext cx="5735590" cy="5896743"/>
          </a:xfrm>
          <a:prstGeom prst="rect">
            <a:avLst/>
          </a:prstGeom>
          <a:solidFill>
            <a:schemeClr val="tx1">
              <a:lumMod val="75000"/>
              <a:lumOff val="25000"/>
            </a:schemeClr>
          </a:solidFill>
          <a:ln w="127000" cap="sq" cmpd="thinThick">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94360" y="640263"/>
            <a:ext cx="5239512" cy="1344975"/>
          </a:xfrm>
        </p:spPr>
        <p:txBody>
          <a:bodyPr vert="horz" lIns="91440" tIns="45720" rIns="91440" bIns="45720" rtlCol="0" anchor="ctr">
            <a:normAutofit/>
          </a:bodyPr>
          <a:lstStyle/>
          <a:p>
            <a:r>
              <a:rPr lang="en-US" sz="4000" b="1" kern="1200" dirty="0" err="1">
                <a:solidFill>
                  <a:schemeClr val="bg1"/>
                </a:solidFill>
                <a:latin typeface="+mj-lt"/>
                <a:ea typeface="+mj-ea"/>
                <a:cs typeface="+mj-cs"/>
              </a:rPr>
              <a:t>Hypercore</a:t>
            </a:r>
            <a:endParaRPr lang="en-US" sz="4000" b="1" kern="1200" dirty="0">
              <a:solidFill>
                <a:schemeClr val="bg1"/>
              </a:solidFill>
              <a:latin typeface="+mj-lt"/>
              <a:ea typeface="+mj-ea"/>
              <a:cs typeface="+mj-cs"/>
            </a:endParaRPr>
          </a:p>
        </p:txBody>
      </p:sp>
      <p:cxnSp>
        <p:nvCxnSpPr>
          <p:cNvPr id="18" name="Straight Connector 17">
            <a:extLst>
              <a:ext uri="{FF2B5EF4-FFF2-40B4-BE49-F238E27FC236}">
                <a16:creationId xmlns:a16="http://schemas.microsoft.com/office/drawing/2014/main" id="{57E1E5E6-F385-4E9C-B201-BA5BDE5CAD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07023" y="2050687"/>
            <a:ext cx="4562441" cy="0"/>
          </a:xfrm>
          <a:prstGeom prst="line">
            <a:avLst/>
          </a:prstGeom>
          <a:ln w="22225">
            <a:solidFill>
              <a:srgbClr val="E7E6E6"/>
            </a:solidFill>
          </a:ln>
        </p:spPr>
        <p:style>
          <a:lnRef idx="1">
            <a:schemeClr val="accent1"/>
          </a:lnRef>
          <a:fillRef idx="0">
            <a:schemeClr val="accent1"/>
          </a:fillRef>
          <a:effectRef idx="0">
            <a:schemeClr val="accent1"/>
          </a:effectRef>
          <a:fontRef idx="minor">
            <a:schemeClr val="tx1"/>
          </a:fontRef>
        </p:style>
      </p:cxnSp>
      <p:sp>
        <p:nvSpPr>
          <p:cNvPr id="11" name="Text Placeholder 10">
            <a:extLst>
              <a:ext uri="{FF2B5EF4-FFF2-40B4-BE49-F238E27FC236}">
                <a16:creationId xmlns:a16="http://schemas.microsoft.com/office/drawing/2014/main" id="{2A61FD41-C114-D55F-CBF9-301251CC0606}"/>
              </a:ext>
            </a:extLst>
          </p:cNvPr>
          <p:cNvSpPr>
            <a:spLocks noGrp="1"/>
          </p:cNvSpPr>
          <p:nvPr>
            <p:ph type="body" idx="1"/>
          </p:nvPr>
        </p:nvSpPr>
        <p:spPr>
          <a:xfrm>
            <a:off x="598382" y="967779"/>
            <a:ext cx="5235490" cy="1043465"/>
          </a:xfrm>
        </p:spPr>
        <p:txBody>
          <a:bodyPr vert="horz" lIns="91440" tIns="45720" rIns="91440" bIns="45720" rtlCol="0">
            <a:normAutofit/>
          </a:bodyPr>
          <a:lstStyle/>
          <a:p>
            <a:r>
              <a:rPr lang="en-US" dirty="0" err="1">
                <a:solidFill>
                  <a:schemeClr val="bg1"/>
                </a:solidFill>
                <a:latin typeface="+mn-lt"/>
                <a:ea typeface="+mn-ea"/>
                <a:cs typeface="+mn-cs"/>
              </a:rPr>
              <a:t>Không</a:t>
            </a:r>
            <a:r>
              <a:rPr lang="en-US" dirty="0">
                <a:solidFill>
                  <a:schemeClr val="bg1"/>
                </a:solidFill>
                <a:latin typeface="+mn-lt"/>
                <a:ea typeface="+mn-ea"/>
                <a:cs typeface="+mn-cs"/>
              </a:rPr>
              <a:t> </a:t>
            </a:r>
            <a:r>
              <a:rPr lang="en-US" dirty="0" err="1">
                <a:solidFill>
                  <a:schemeClr val="bg1"/>
                </a:solidFill>
                <a:latin typeface="+mn-lt"/>
                <a:ea typeface="+mn-ea"/>
                <a:cs typeface="+mn-cs"/>
              </a:rPr>
              <a:t>gian</a:t>
            </a:r>
            <a:r>
              <a:rPr lang="en-US" dirty="0">
                <a:solidFill>
                  <a:schemeClr val="bg1"/>
                </a:solidFill>
                <a:latin typeface="+mn-lt"/>
                <a:ea typeface="+mn-ea"/>
                <a:cs typeface="+mn-cs"/>
              </a:rPr>
              <a:t> Hyperbolic</a:t>
            </a:r>
          </a:p>
        </p:txBody>
      </p:sp>
      <p:pic>
        <p:nvPicPr>
          <p:cNvPr id="7" name="Picture 6">
            <a:extLst>
              <a:ext uri="{FF2B5EF4-FFF2-40B4-BE49-F238E27FC236}">
                <a16:creationId xmlns:a16="http://schemas.microsoft.com/office/drawing/2014/main" id="{B4A2F3CF-F370-526D-82B9-39FB1422E90F}"/>
              </a:ext>
            </a:extLst>
          </p:cNvPr>
          <p:cNvPicPr>
            <a:picLocks noChangeAspect="1"/>
          </p:cNvPicPr>
          <p:nvPr/>
        </p:nvPicPr>
        <p:blipFill>
          <a:blip r:embed="rId3"/>
          <a:stretch>
            <a:fillRect/>
          </a:stretch>
        </p:blipFill>
        <p:spPr>
          <a:xfrm>
            <a:off x="6580632" y="700021"/>
            <a:ext cx="5126736" cy="530250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4" name="Text Placeholder 10">
            <a:extLst>
              <a:ext uri="{FF2B5EF4-FFF2-40B4-BE49-F238E27FC236}">
                <a16:creationId xmlns:a16="http://schemas.microsoft.com/office/drawing/2014/main" id="{3300A4DD-D04A-21A9-6185-9C4E4BEC130A}"/>
              </a:ext>
            </a:extLst>
          </p:cNvPr>
          <p:cNvSpPr txBox="1">
            <a:spLocks/>
          </p:cNvSpPr>
          <p:nvPr/>
        </p:nvSpPr>
        <p:spPr>
          <a:xfrm>
            <a:off x="836484" y="3683606"/>
            <a:ext cx="5235490" cy="104346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vi-VN" dirty="0">
                <a:solidFill>
                  <a:schemeClr val="bg1"/>
                </a:solidFill>
                <a:latin typeface="+mn-lt"/>
                <a:ea typeface="+mn-ea"/>
                <a:cs typeface="+mn-cs"/>
              </a:rPr>
              <a:t>Mật độ ít hơn ở rìa của không gian</a:t>
            </a:r>
            <a:r>
              <a:rPr lang="en-US" dirty="0">
                <a:solidFill>
                  <a:schemeClr val="bg1"/>
                </a:solidFill>
                <a:latin typeface="+mn-lt"/>
                <a:ea typeface="+mn-ea"/>
                <a:cs typeface="+mn-cs"/>
              </a:rPr>
              <a:t>.</a:t>
            </a:r>
          </a:p>
        </p:txBody>
      </p:sp>
    </p:spTree>
    <p:extLst>
      <p:ext uri="{BB962C8B-B14F-4D97-AF65-F5344CB8AC3E}">
        <p14:creationId xmlns:p14="http://schemas.microsoft.com/office/powerpoint/2010/main" val="250417399"/>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400" b="1" kern="1200">
                <a:solidFill>
                  <a:schemeClr val="tx1"/>
                </a:solidFill>
                <a:latin typeface="+mj-lt"/>
                <a:ea typeface="+mj-ea"/>
                <a:cs typeface="+mj-cs"/>
              </a:rPr>
              <a:t>Hypercore</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A7256B36-7E22-DD9E-0EA6-81C1C3993B07}"/>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9" name="Picture 8" descr="Diagram&#10;&#10;Description automatically generated">
            <a:extLst>
              <a:ext uri="{FF2B5EF4-FFF2-40B4-BE49-F238E27FC236}">
                <a16:creationId xmlns:a16="http://schemas.microsoft.com/office/drawing/2014/main" id="{BB4C6E90-D010-1257-4FC1-FB32E5245C4F}"/>
              </a:ext>
            </a:extLst>
          </p:cNvPr>
          <p:cNvPicPr>
            <a:picLocks noChangeAspect="1"/>
          </p:cNvPicPr>
          <p:nvPr/>
        </p:nvPicPr>
        <p:blipFill>
          <a:blip r:embed="rId3"/>
          <a:stretch>
            <a:fillRect/>
          </a:stretch>
        </p:blipFill>
        <p:spPr>
          <a:xfrm>
            <a:off x="2245873" y="2290936"/>
            <a:ext cx="7688062"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8132685"/>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Hypercore</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552F045F-5D58-AFD6-26C0-56B2623118C0}"/>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Đánh</a:t>
            </a:r>
            <a:r>
              <a:rPr lang="en-US" sz="1800" dirty="0">
                <a:latin typeface="+mn-lt"/>
                <a:ea typeface="+mn-ea"/>
                <a:cs typeface="+mn-cs"/>
              </a:rPr>
              <a:t> </a:t>
            </a:r>
            <a:r>
              <a:rPr lang="en-US" sz="1800" dirty="0" err="1">
                <a:latin typeface="+mn-lt"/>
                <a:ea typeface="+mn-ea"/>
                <a:cs typeface="+mn-cs"/>
              </a:rPr>
              <a:t>giá</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94804C2F-F8E1-4CDE-DB08-5CD6981B63E4}"/>
              </a:ext>
            </a:extLst>
          </p:cNvPr>
          <p:cNvPicPr>
            <a:picLocks noChangeAspect="1"/>
          </p:cNvPicPr>
          <p:nvPr/>
        </p:nvPicPr>
        <p:blipFill>
          <a:blip r:embed="rId3"/>
          <a:stretch>
            <a:fillRect/>
          </a:stretch>
        </p:blipFill>
        <p:spPr>
          <a:xfrm>
            <a:off x="557784" y="3247857"/>
            <a:ext cx="11164824" cy="2456261"/>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957443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Hypercore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a:t>
            </a:r>
            <a:r>
              <a:rPr lang="en-US" sz="2400" dirty="0"/>
              <a:t>	</a:t>
            </a:r>
            <a:r>
              <a:rPr lang="vi-VN" sz="2400" dirty="0"/>
              <a:t> </a:t>
            </a:r>
            <a:r>
              <a:rPr lang="en-US" sz="2400" dirty="0"/>
              <a:t>C</a:t>
            </a:r>
            <a:r>
              <a:rPr lang="vi-VN" sz="2400" dirty="0"/>
              <a:t>ó thể được áp dụng cho các tác vụ khác cần khai thác cấu trúc nhãn phân cấp và sự xuất hiện đồng thời của nhãn.</a:t>
            </a:r>
            <a:endParaRPr lang="en-US" sz="2400" dirty="0"/>
          </a:p>
        </p:txBody>
      </p:sp>
    </p:spTree>
    <p:extLst>
      <p:ext uri="{BB962C8B-B14F-4D97-AF65-F5344CB8AC3E}">
        <p14:creationId xmlns:p14="http://schemas.microsoft.com/office/powerpoint/2010/main" val="88977575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fusion</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sz="1800" dirty="0"/>
              <a:t>Feature Compressed ICD Coding Model </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168</a:t>
            </a:fld>
            <a:endParaRPr lang="en-US" dirty="0"/>
          </a:p>
        </p:txBody>
      </p:sp>
      <p:sp>
        <p:nvSpPr>
          <p:cNvPr id="3" name="Subtitle 1">
            <a:extLst>
              <a:ext uri="{FF2B5EF4-FFF2-40B4-BE49-F238E27FC236}">
                <a16:creationId xmlns:a16="http://schemas.microsoft.com/office/drawing/2014/main" id="{290BF0A3-2555-259B-150F-9E27E8750453}"/>
              </a:ext>
            </a:extLst>
          </p:cNvPr>
          <p:cNvSpPr txBox="1">
            <a:spLocks/>
          </p:cNvSpPr>
          <p:nvPr/>
        </p:nvSpPr>
        <p:spPr>
          <a:xfrm>
            <a:off x="4657724" y="5520530"/>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a:t>
            </a:r>
          </a:p>
        </p:txBody>
      </p:sp>
    </p:spTree>
    <p:extLst>
      <p:ext uri="{BB962C8B-B14F-4D97-AF65-F5344CB8AC3E}">
        <p14:creationId xmlns:p14="http://schemas.microsoft.com/office/powerpoint/2010/main" val="4182971960"/>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Các ghi chú lâm sàng rất rối rắm và phức tạp khi chỉ có vài cụm chính có liên quan nhiều đến mã.</a:t>
            </a:r>
          </a:p>
          <a:p>
            <a:r>
              <a:rPr lang="vi-VN" sz="2400" dirty="0"/>
              <a:t>o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hiện</a:t>
            </a:r>
            <a:r>
              <a:rPr lang="en-US" sz="2400" dirty="0"/>
              <a:t> </a:t>
            </a:r>
            <a:r>
              <a:rPr lang="en-US" sz="2400" dirty="0" err="1"/>
              <a:t>tại</a:t>
            </a:r>
            <a:r>
              <a:rPr lang="en-US" sz="2400" dirty="0"/>
              <a:t> </a:t>
            </a:r>
            <a:r>
              <a:rPr lang="en-US" sz="2400" dirty="0" err="1"/>
              <a:t>chỉ</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đặc</a:t>
            </a:r>
            <a:r>
              <a:rPr lang="en-US" sz="2400" dirty="0"/>
              <a:t> </a:t>
            </a:r>
            <a:r>
              <a:rPr lang="en-US" sz="2400" dirty="0" err="1"/>
              <a:t>trưng</a:t>
            </a:r>
            <a:r>
              <a:rPr lang="en-US" sz="2400" dirty="0"/>
              <a:t> </a:t>
            </a:r>
            <a:r>
              <a:rPr lang="en-US" sz="2400" dirty="0" err="1"/>
              <a:t>cục</a:t>
            </a:r>
            <a:r>
              <a:rPr lang="en-US" sz="2400" dirty="0"/>
              <a:t> </a:t>
            </a:r>
            <a:r>
              <a:rPr lang="en-US" sz="2400" dirty="0" err="1"/>
              <a:t>bộ</a:t>
            </a:r>
            <a:r>
              <a:rPr lang="en-US" sz="2400" dirty="0"/>
              <a:t> </a:t>
            </a:r>
            <a:r>
              <a:rPr lang="en-US" sz="2400" dirty="0" err="1"/>
              <a:t>cho</a:t>
            </a:r>
            <a:r>
              <a:rPr lang="en-US" sz="2400" dirty="0"/>
              <a:t> </a:t>
            </a:r>
            <a:r>
              <a:rPr lang="en-US" sz="2400" dirty="0" err="1"/>
              <a:t>mã</a:t>
            </a:r>
            <a:r>
              <a:rPr lang="en-US" sz="2400" dirty="0"/>
              <a:t> </a:t>
            </a:r>
            <a:r>
              <a:rPr lang="en-US" sz="2400" dirty="0" err="1"/>
              <a:t>hóa</a:t>
            </a:r>
            <a:r>
              <a:rPr lang="en-US" sz="2400" dirty="0"/>
              <a:t> </a:t>
            </a:r>
            <a:r>
              <a:rPr lang="en-US" sz="2400" dirty="0" err="1"/>
              <a:t>để</a:t>
            </a:r>
            <a:r>
              <a:rPr lang="en-US" sz="2400" dirty="0"/>
              <a:t> </a:t>
            </a:r>
            <a:r>
              <a:rPr lang="en-US" sz="2400" dirty="0" err="1"/>
              <a:t>được</a:t>
            </a:r>
            <a:r>
              <a:rPr lang="en-US" sz="2400" dirty="0"/>
              <a:t> </a:t>
            </a:r>
            <a:r>
              <a:rPr lang="en-US" sz="2400" dirty="0" err="1"/>
              <a:t>bằng</a:t>
            </a:r>
            <a:r>
              <a:rPr lang="en-US" sz="2400" dirty="0"/>
              <a:t> </a:t>
            </a:r>
            <a:r>
              <a:rPr lang="en-US" sz="2400" dirty="0" err="1"/>
              <a:t>cách</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bộ</a:t>
            </a:r>
            <a:r>
              <a:rPr lang="en-US" sz="2400" dirty="0"/>
              <a:t> </a:t>
            </a:r>
            <a:r>
              <a:rPr lang="en-US" sz="2400" dirty="0" err="1"/>
              <a:t>lọc</a:t>
            </a:r>
            <a:r>
              <a:rPr lang="en-US" sz="2400" dirty="0"/>
              <a:t> </a:t>
            </a:r>
            <a:r>
              <a:rPr lang="en-US" sz="2400" dirty="0" err="1"/>
              <a:t>khác</a:t>
            </a:r>
            <a:r>
              <a:rPr lang="en-US" sz="2400" dirty="0"/>
              <a:t> </a:t>
            </a:r>
            <a:r>
              <a:rPr lang="en-US" sz="2400" dirty="0" err="1"/>
              <a:t>nhau</a:t>
            </a:r>
            <a:r>
              <a:rPr lang="vi-VN" sz="2400" dirty="0"/>
              <a:t>.</a:t>
            </a:r>
            <a:endParaRPr lang="en-US" sz="2400" dirty="0"/>
          </a:p>
        </p:txBody>
      </p:sp>
    </p:spTree>
    <p:extLst>
      <p:ext uri="{BB962C8B-B14F-4D97-AF65-F5344CB8AC3E}">
        <p14:creationId xmlns:p14="http://schemas.microsoft.com/office/powerpoint/2010/main" val="13238600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với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nút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ở </a:t>
            </a:r>
            <a:r>
              <a:rPr lang="en-US" sz="4000" dirty="0" err="1">
                <a:solidFill>
                  <a:schemeClr val="tx1"/>
                </a:solidFill>
                <a:latin typeface="Times New Roman" panose="02020603050405020304" pitchFamily="18" charset="0"/>
                <a:cs typeface="Times New Roman" panose="02020603050405020304" pitchFamily="18" charset="0"/>
              </a:rPr>
              <a:t>xa</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Xử</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lý</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điểm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luồng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liệu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17</a:t>
            </a:fld>
            <a:endParaRPr lang="en-US" sz="1200">
              <a:solidFill>
                <a:schemeClr val="bg1"/>
              </a:solidFill>
            </a:endParaRPr>
          </a:p>
        </p:txBody>
      </p:sp>
    </p:spTree>
    <p:extLst>
      <p:ext uri="{BB962C8B-B14F-4D97-AF65-F5344CB8AC3E}">
        <p14:creationId xmlns:p14="http://schemas.microsoft.com/office/powerpoint/2010/main" val="2786081109"/>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mềm dựa trên sự chú ý</a:t>
            </a:r>
            <a:r>
              <a:rPr lang="vi-VN" sz="2400" dirty="0"/>
              <a:t>.</a:t>
            </a:r>
          </a:p>
          <a:p>
            <a:r>
              <a:rPr lang="vi-VN" sz="2400" dirty="0"/>
              <a:t>o	</a:t>
            </a:r>
            <a:r>
              <a:rPr lang="en-US" sz="2400" dirty="0">
                <a:effectLst/>
                <a:latin typeface="Calibri" panose="020F0502020204030204" pitchFamily="34" charset="0"/>
                <a:ea typeface="Calibri" panose="020F0502020204030204" pitchFamily="34" charset="0"/>
                <a:cs typeface="Times New Roman" panose="02020603050405020304" pitchFamily="18" charset="0"/>
              </a:rPr>
              <a:t>L</a:t>
            </a:r>
            <a:r>
              <a:rPr lang="vi-VN" sz="2400" dirty="0">
                <a:effectLst/>
                <a:latin typeface="Calibri" panose="020F0502020204030204" pitchFamily="34" charset="0"/>
                <a:ea typeface="Calibri" panose="020F0502020204030204" pitchFamily="34" charset="0"/>
                <a:cs typeface="Times New Roman" panose="02020603050405020304" pitchFamily="18" charset="0"/>
              </a:rPr>
              <a:t>ớp </a:t>
            </a:r>
            <a:r>
              <a:rPr lang="en-US" sz="2400" dirty="0" err="1">
                <a:latin typeface="Calibri" panose="020F0502020204030204" pitchFamily="34" charset="0"/>
                <a:ea typeface="Calibri" panose="020F0502020204030204" pitchFamily="34" charset="0"/>
                <a:cs typeface="Times New Roman" panose="02020603050405020304" pitchFamily="18" charset="0"/>
              </a:rPr>
              <a:t>tổng</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hợp</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2400" dirty="0"/>
              <a:t>.</a:t>
            </a:r>
            <a:endParaRPr lang="en-US" sz="2400" dirty="0"/>
          </a:p>
        </p:txBody>
      </p:sp>
    </p:spTree>
    <p:extLst>
      <p:ext uri="{BB962C8B-B14F-4D97-AF65-F5344CB8AC3E}">
        <p14:creationId xmlns:p14="http://schemas.microsoft.com/office/powerpoint/2010/main" val="2955578823"/>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FUSION</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C563797-9B31-46F3-7CF0-75460A3A431B}"/>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dirty="0" err="1">
                <a:latin typeface="+mn-lt"/>
                <a:ea typeface="+mn-ea"/>
                <a:cs typeface="+mn-cs"/>
              </a:rPr>
              <a:t>Mô</a:t>
            </a:r>
            <a:r>
              <a:rPr lang="en-US" sz="2200" dirty="0">
                <a:latin typeface="+mn-lt"/>
                <a:ea typeface="+mn-ea"/>
                <a:cs typeface="+mn-cs"/>
              </a:rPr>
              <a:t> </a:t>
            </a:r>
            <a:r>
              <a:rPr lang="en-US" sz="2200" dirty="0" err="1">
                <a:latin typeface="+mn-lt"/>
                <a:ea typeface="+mn-ea"/>
                <a:cs typeface="+mn-cs"/>
              </a:rPr>
              <a:t>hình</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pic>
        <p:nvPicPr>
          <p:cNvPr id="9" name="Picture 8">
            <a:extLst>
              <a:ext uri="{FF2B5EF4-FFF2-40B4-BE49-F238E27FC236}">
                <a16:creationId xmlns:a16="http://schemas.microsoft.com/office/drawing/2014/main" id="{188E948E-350D-053B-6F7F-BF59D8D4C07C}"/>
              </a:ext>
            </a:extLst>
          </p:cNvPr>
          <p:cNvPicPr>
            <a:picLocks noChangeAspect="1"/>
          </p:cNvPicPr>
          <p:nvPr/>
        </p:nvPicPr>
        <p:blipFill>
          <a:blip r:embed="rId3"/>
          <a:stretch>
            <a:fillRect/>
          </a:stretch>
        </p:blipFill>
        <p:spPr>
          <a:xfrm>
            <a:off x="630936" y="2414563"/>
            <a:ext cx="10917936" cy="3712098"/>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C76634D0-1041-1FB7-90C6-E48E4F441454}"/>
              </a:ext>
            </a:extLst>
          </p:cNvPr>
          <p:cNvSpPr txBox="1"/>
          <p:nvPr/>
        </p:nvSpPr>
        <p:spPr>
          <a:xfrm>
            <a:off x="7705714" y="939140"/>
            <a:ext cx="3994034" cy="2053639"/>
          </a:xfrm>
          <a:prstGeom prst="rect">
            <a:avLst/>
          </a:prstGeom>
          <a:noFill/>
        </p:spPr>
        <p:txBody>
          <a:bodyPr wrap="square">
            <a:spAutoFit/>
          </a:bodyPr>
          <a:lstStyle/>
          <a:p>
            <a:pPr marL="742950" marR="0" lvl="1" indent="-285750">
              <a:lnSpc>
                <a:spcPct val="107000"/>
              </a:lnSpc>
              <a:spcBef>
                <a:spcPts val="0"/>
              </a:spcBef>
              <a:spcAft>
                <a:spcPts val="0"/>
              </a:spcAft>
              <a:buFont typeface="Courier New" panose="02070309020205020404" pitchFamily="49" charset="0"/>
              <a:buChar char="o"/>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2000" dirty="0">
                <a:effectLst/>
                <a:latin typeface="Calibri" panose="020F0502020204030204" pitchFamily="34" charset="0"/>
                <a:ea typeface="Calibri" panose="020F0502020204030204" pitchFamily="34" charset="0"/>
                <a:cs typeface="Times New Roman" panose="02020603050405020304" pitchFamily="18" charset="0"/>
              </a:rPr>
              <a:t> 5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vào</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nén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hợp</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2000" dirty="0">
                <a:effectLst/>
                <a:latin typeface="Calibri" panose="020F0502020204030204" pitchFamily="34" charset="0"/>
                <a:ea typeface="Calibri" panose="020F0502020204030204" pitchFamily="34" charset="0"/>
                <a:cs typeface="Times New Roman" panose="02020603050405020304" pitchFamily="18" charset="0"/>
              </a:rPr>
              <a:t> ý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tminh</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a:p>
            <a:pPr marL="1143000" marR="0" lvl="2" indent="-228600">
              <a:lnSpc>
                <a:spcPct val="107000"/>
              </a:lnSpc>
              <a:spcBef>
                <a:spcPts val="0"/>
              </a:spcBef>
              <a:spcAft>
                <a:spcPts val="800"/>
              </a:spcAft>
              <a:buFont typeface="Wingdings" panose="05000000000000000000" pitchFamily="2" charset="2"/>
              <a:buChar char=""/>
            </a:pPr>
            <a:r>
              <a:rPr lang="en-US" sz="20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2000" dirty="0">
                <a:effectLst/>
                <a:latin typeface="Calibri" panose="020F0502020204030204" pitchFamily="34" charset="0"/>
                <a:ea typeface="Calibri" panose="020F0502020204030204" pitchFamily="34" charset="0"/>
                <a:cs typeface="Times New Roman" panose="02020603050405020304" pitchFamily="18" charset="0"/>
              </a:rPr>
              <a:t> </a:t>
            </a:r>
            <a:r>
              <a:rPr lang="en-US" sz="2000" dirty="0" err="1">
                <a:effectLst/>
                <a:latin typeface="Calibri" panose="020F0502020204030204" pitchFamily="34" charset="0"/>
                <a:ea typeface="Calibri" panose="020F0502020204030204" pitchFamily="34" charset="0"/>
                <a:cs typeface="Times New Roman" panose="02020603050405020304" pitchFamily="18" charset="0"/>
              </a:rPr>
              <a:t>đoán</a:t>
            </a:r>
            <a:endParaRPr lang="en-US" sz="20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411978392"/>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FUSION</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42649DFC-00D2-2053-10CE-C8FA6147DF36}"/>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a:solidFill>
                  <a:schemeClr val="bg1"/>
                </a:solidFill>
                <a:latin typeface="+mn-lt"/>
                <a:ea typeface="+mn-ea"/>
                <a:cs typeface="+mn-cs"/>
              </a:rPr>
              <a:t>Đánh giá</a:t>
            </a:r>
          </a:p>
          <a:p>
            <a:pPr indent="-228600">
              <a:buFont typeface="Arial" panose="020B0604020202020204" pitchFamily="34" charset="0"/>
              <a:buChar char="•"/>
            </a:pPr>
            <a:endParaRPr lang="en-US" sz="1800">
              <a:solidFill>
                <a:schemeClr val="bg1"/>
              </a:solidFill>
              <a:latin typeface="+mn-lt"/>
              <a:ea typeface="+mn-ea"/>
              <a:cs typeface="+mn-cs"/>
            </a:endParaRPr>
          </a:p>
        </p:txBody>
      </p:sp>
      <p:pic>
        <p:nvPicPr>
          <p:cNvPr id="9" name="Picture 8" descr="Table&#10;&#10;Description automatically generated">
            <a:extLst>
              <a:ext uri="{FF2B5EF4-FFF2-40B4-BE49-F238E27FC236}">
                <a16:creationId xmlns:a16="http://schemas.microsoft.com/office/drawing/2014/main" id="{A5DCAB16-6DB4-0C7D-971F-D99F8061FF9B}"/>
              </a:ext>
            </a:extLst>
          </p:cNvPr>
          <p:cNvPicPr>
            <a:picLocks noChangeAspect="1"/>
          </p:cNvPicPr>
          <p:nvPr/>
        </p:nvPicPr>
        <p:blipFill>
          <a:blip r:embed="rId3"/>
          <a:stretch>
            <a:fillRect/>
          </a:stretch>
        </p:blipFill>
        <p:spPr>
          <a:xfrm>
            <a:off x="795142" y="2959523"/>
            <a:ext cx="10595911" cy="296685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2127813"/>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FUSION</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mềm dựa trên sự chú ý</a:t>
            </a:r>
            <a:r>
              <a:rPr lang="vi-VN" sz="2400" dirty="0"/>
              <a:t>.</a:t>
            </a:r>
          </a:p>
          <a:p>
            <a:r>
              <a:rPr lang="vi-VN" sz="2400" dirty="0"/>
              <a:t>o	</a:t>
            </a:r>
            <a:r>
              <a:rPr lang="en-US" sz="2400" dirty="0">
                <a:effectLst/>
                <a:latin typeface="Calibri" panose="020F0502020204030204" pitchFamily="34" charset="0"/>
                <a:ea typeface="Calibri" panose="020F0502020204030204" pitchFamily="34" charset="0"/>
                <a:cs typeface="Times New Roman" panose="02020603050405020304" pitchFamily="18" charset="0"/>
              </a:rPr>
              <a:t>L</a:t>
            </a:r>
            <a:r>
              <a:rPr lang="vi-VN" sz="2400" dirty="0">
                <a:effectLst/>
                <a:latin typeface="Calibri" panose="020F0502020204030204" pitchFamily="34" charset="0"/>
                <a:ea typeface="Calibri" panose="020F0502020204030204" pitchFamily="34" charset="0"/>
                <a:cs typeface="Times New Roman" panose="02020603050405020304" pitchFamily="18" charset="0"/>
              </a:rPr>
              <a:t>ớp </a:t>
            </a:r>
            <a:r>
              <a:rPr lang="en-US" sz="2400" dirty="0" err="1">
                <a:latin typeface="Calibri" panose="020F0502020204030204" pitchFamily="34" charset="0"/>
                <a:ea typeface="Calibri" panose="020F0502020204030204" pitchFamily="34" charset="0"/>
                <a:cs typeface="Times New Roman" panose="02020603050405020304" pitchFamily="18" charset="0"/>
              </a:rPr>
              <a:t>tổng</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hợp</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trưng</a:t>
            </a:r>
            <a:r>
              <a:rPr lang="vi-VN" sz="2400" dirty="0"/>
              <a:t>.</a:t>
            </a:r>
            <a:endParaRPr lang="en-US" sz="2400" dirty="0"/>
          </a:p>
        </p:txBody>
      </p:sp>
    </p:spTree>
    <p:extLst>
      <p:ext uri="{BB962C8B-B14F-4D97-AF65-F5344CB8AC3E}">
        <p14:creationId xmlns:p14="http://schemas.microsoft.com/office/powerpoint/2010/main" val="2501085643"/>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Tổng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quan</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823C77BB-9C4E-9D29-23D9-088A85B7713A}"/>
              </a:ext>
            </a:extLst>
          </p:cNvPr>
          <p:cNvSpPr>
            <a:spLocks noGrp="1"/>
          </p:cNvSpPr>
          <p:nvPr>
            <p:ph type="body" idx="1"/>
          </p:nvPr>
        </p:nvSpPr>
        <p:spPr>
          <a:xfrm>
            <a:off x="5476874" y="3660774"/>
            <a:ext cx="5369801" cy="1525588"/>
          </a:xfrm>
        </p:spPr>
        <p:txBody>
          <a:bodyPr>
            <a:normAutofit/>
          </a:bodyPr>
          <a:lstStyle/>
          <a:p>
            <a:r>
              <a:rPr lang="en-US" sz="1800" dirty="0" err="1"/>
              <a:t>Không</a:t>
            </a:r>
            <a:r>
              <a:rPr lang="en-US" sz="1800" dirty="0"/>
              <a:t> </a:t>
            </a:r>
            <a:r>
              <a:rPr lang="vi-VN" sz="1800" dirty="0"/>
              <a:t>có phương pháp nào hiện có vượt trội hơn các phương pháp khác trên bộ dữ liệu MIMIC-III. Do đó, mã hóa ICD tự động vẫn là một thách thức mở</a:t>
            </a:r>
            <a:r>
              <a:rPr lang="en-US" sz="1800" dirty="0"/>
              <a:t>.</a:t>
            </a:r>
            <a:endParaRPr lang="vi-VN" sz="1800" dirty="0"/>
          </a:p>
          <a:p>
            <a:endParaRPr lang="en-US" sz="1800" dirty="0"/>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174</a:t>
            </a:fld>
            <a:endParaRPr lang="en-US" dirty="0"/>
          </a:p>
        </p:txBody>
      </p:sp>
    </p:spTree>
    <p:extLst>
      <p:ext uri="{BB962C8B-B14F-4D97-AF65-F5344CB8AC3E}">
        <p14:creationId xmlns:p14="http://schemas.microsoft.com/office/powerpoint/2010/main" val="1101621920"/>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32" name="Group 31">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33"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34"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Bình dân hóa ngôn ngữ y khoa</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175</a:t>
            </a:fld>
            <a:endParaRPr lang="en-US" sz="1200">
              <a:solidFill>
                <a:schemeClr val="bg1"/>
              </a:solidFill>
            </a:endParaRPr>
          </a:p>
        </p:txBody>
      </p:sp>
    </p:spTree>
    <p:extLst>
      <p:ext uri="{BB962C8B-B14F-4D97-AF65-F5344CB8AC3E}">
        <p14:creationId xmlns:p14="http://schemas.microsoft.com/office/powerpoint/2010/main" val="138009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Thực</a:t>
            </a:r>
            <a:r>
              <a:rPr lang="en-US" dirty="0"/>
              <a:t> </a:t>
            </a:r>
            <a:r>
              <a:rPr lang="en-US" dirty="0" err="1"/>
              <a:t>trạng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Các ghi chú y tế khó hiểu đối với người dùng thông thường do các thuật ngữ y tế và từ viết tắt.</a:t>
            </a:r>
            <a:endParaRPr lang="en-US" sz="2400" dirty="0"/>
          </a:p>
        </p:txBody>
      </p:sp>
    </p:spTree>
    <p:extLst>
      <p:ext uri="{BB962C8B-B14F-4D97-AF65-F5344CB8AC3E}">
        <p14:creationId xmlns:p14="http://schemas.microsoft.com/office/powerpoint/2010/main" val="1702319197"/>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Mục</a:t>
            </a:r>
            <a:r>
              <a:rPr lang="en-US" dirty="0"/>
              <a:t> </a:t>
            </a:r>
            <a:r>
              <a:rPr lang="en-US" dirty="0" err="1"/>
              <a:t>tiêu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Tự động dịch các ghi chú y tế chuyên nghiệp sang phong cách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bình</a:t>
            </a:r>
            <a:r>
              <a:rPr lang="vi-VN" sz="2400" dirty="0">
                <a:effectLst/>
                <a:latin typeface="Calibri" panose="020F0502020204030204" pitchFamily="34" charset="0"/>
                <a:ea typeface="Calibri" panose="020F0502020204030204" pitchFamily="34" charset="0"/>
                <a:cs typeface="Times New Roman" panose="02020603050405020304" pitchFamily="18" charset="0"/>
              </a:rPr>
              <a:t> dân.</a:t>
            </a:r>
            <a:endParaRPr lang="en-US" sz="2400" dirty="0"/>
          </a:p>
        </p:txBody>
      </p:sp>
    </p:spTree>
    <p:extLst>
      <p:ext uri="{BB962C8B-B14F-4D97-AF65-F5344CB8AC3E}">
        <p14:creationId xmlns:p14="http://schemas.microsoft.com/office/powerpoint/2010/main" val="945116710"/>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4657725" y="2809875"/>
            <a:ext cx="6945696" cy="1909763"/>
          </a:xfrm>
        </p:spPr>
        <p:txBody>
          <a:bodyPr>
            <a:normAutofit/>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p:txBody>
          <a:bodyPr/>
          <a:lstStyle/>
          <a:p>
            <a:r>
              <a:rPr lang="en-US" dirty="0"/>
              <a:t>Unsupervised Clinical Language Translation</a:t>
            </a: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178</a:t>
            </a:fld>
            <a:endParaRPr lang="en-US" dirty="0"/>
          </a:p>
        </p:txBody>
      </p:sp>
      <p:sp>
        <p:nvSpPr>
          <p:cNvPr id="2" name="Subtitle 6">
            <a:extLst>
              <a:ext uri="{FF2B5EF4-FFF2-40B4-BE49-F238E27FC236}">
                <a16:creationId xmlns:a16="http://schemas.microsoft.com/office/drawing/2014/main" id="{3F507200-F98E-7E27-2F12-DC38B7D6682F}"/>
              </a:ext>
            </a:extLst>
          </p:cNvPr>
          <p:cNvSpPr txBox="1">
            <a:spLocks/>
          </p:cNvSpPr>
          <p:nvPr/>
        </p:nvSpPr>
        <p:spPr>
          <a:xfrm>
            <a:off x="4667249"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92267641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Thuật ngữ chuyên môn, lâm sàng khiến bệnh nhân khó truy cập hồ sơ bệnh án của họ.</a:t>
            </a:r>
            <a:r>
              <a:rPr lang="vi-VN" sz="2400" dirty="0"/>
              <a:t> </a:t>
            </a:r>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Các phương pháp hiện có bị giới hạn bởi sự giám</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tuyển</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của chuyên gia, chẳng hạn như từ điển.</a:t>
            </a:r>
            <a:endParaRPr lang="en-US" sz="1400" dirty="0"/>
          </a:p>
          <a:p>
            <a:endParaRPr lang="en-US" sz="2400" dirty="0"/>
          </a:p>
        </p:txBody>
      </p:sp>
    </p:spTree>
    <p:extLst>
      <p:ext uri="{BB962C8B-B14F-4D97-AF65-F5344CB8AC3E}">
        <p14:creationId xmlns:p14="http://schemas.microsoft.com/office/powerpoint/2010/main" val="41049363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41D706D1-D06E-4721-447A-78677DF8D3CE}"/>
              </a:ext>
            </a:extLst>
          </p:cNvPr>
          <p:cNvSpPr>
            <a:spLocks noGrp="1"/>
          </p:cNvSpPr>
          <p:nvPr>
            <p:ph type="ftr" sz="quarter" idx="11"/>
          </p:nvPr>
        </p:nvSpPr>
        <p:spPr>
          <a:xfrm>
            <a:off x="724393" y="2098436"/>
            <a:ext cx="4114800" cy="835209"/>
          </a:xfrm>
        </p:spPr>
        <p:txBody>
          <a:bodyPr vert="horz" lIns="91440" tIns="45720" rIns="91440" bIns="45720" rtlCol="0" anchor="ctr">
            <a:noAutofit/>
          </a:body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LSTM</a:t>
            </a:r>
          </a:p>
        </p:txBody>
      </p:sp>
      <p:sp>
        <p:nvSpPr>
          <p:cNvPr id="5" name="Slide Number Placeholder 4">
            <a:extLst>
              <a:ext uri="{FF2B5EF4-FFF2-40B4-BE49-F238E27FC236}">
                <a16:creationId xmlns:a16="http://schemas.microsoft.com/office/drawing/2014/main" id="{A18C6BF0-8C9C-C565-9506-EDC6D306FFD8}"/>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13" name="Picture 12">
            <a:extLst>
              <a:ext uri="{FF2B5EF4-FFF2-40B4-BE49-F238E27FC236}">
                <a16:creationId xmlns:a16="http://schemas.microsoft.com/office/drawing/2014/main" id="{7DEBBDF1-A3D2-B7FD-DEA3-7E485C9F593A}"/>
              </a:ext>
            </a:extLst>
          </p:cNvPr>
          <p:cNvPicPr>
            <a:picLocks noChangeAspect="1"/>
          </p:cNvPicPr>
          <p:nvPr/>
        </p:nvPicPr>
        <p:blipFill>
          <a:blip r:embed="rId3"/>
          <a:stretch>
            <a:fillRect/>
          </a:stretch>
        </p:blipFill>
        <p:spPr>
          <a:xfrm>
            <a:off x="296881" y="3227327"/>
            <a:ext cx="5432961" cy="2048109"/>
          </a:xfrm>
          <a:prstGeom prst="rect">
            <a:avLst/>
          </a:prstGeom>
        </p:spPr>
      </p:pic>
      <p:pic>
        <p:nvPicPr>
          <p:cNvPr id="16" name="Picture 15">
            <a:extLst>
              <a:ext uri="{FF2B5EF4-FFF2-40B4-BE49-F238E27FC236}">
                <a16:creationId xmlns:a16="http://schemas.microsoft.com/office/drawing/2014/main" id="{0952E255-20D3-778E-921B-B3C96ECE11BE}"/>
              </a:ext>
            </a:extLst>
          </p:cNvPr>
          <p:cNvPicPr>
            <a:picLocks noChangeAspect="1"/>
          </p:cNvPicPr>
          <p:nvPr/>
        </p:nvPicPr>
        <p:blipFill>
          <a:blip r:embed="rId4"/>
          <a:stretch>
            <a:fillRect/>
          </a:stretch>
        </p:blipFill>
        <p:spPr>
          <a:xfrm>
            <a:off x="6286995" y="3121590"/>
            <a:ext cx="5345708" cy="2153846"/>
          </a:xfrm>
          <a:prstGeom prst="rect">
            <a:avLst/>
          </a:prstGeom>
        </p:spPr>
      </p:pic>
      <p:sp>
        <p:nvSpPr>
          <p:cNvPr id="18" name="Footer Placeholder 3">
            <a:extLst>
              <a:ext uri="{FF2B5EF4-FFF2-40B4-BE49-F238E27FC236}">
                <a16:creationId xmlns:a16="http://schemas.microsoft.com/office/drawing/2014/main" id="{ACB6706D-8383-1A84-BEC1-F2354A5BBD16}"/>
              </a:ext>
            </a:extLst>
          </p:cNvPr>
          <p:cNvSpPr txBox="1">
            <a:spLocks/>
          </p:cNvSpPr>
          <p:nvPr/>
        </p:nvSpPr>
        <p:spPr>
          <a:xfrm>
            <a:off x="6667005" y="2098436"/>
            <a:ext cx="1643743" cy="93326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RNN</a:t>
            </a:r>
          </a:p>
        </p:txBody>
      </p:sp>
      <p:cxnSp>
        <p:nvCxnSpPr>
          <p:cNvPr id="20" name="Straight Connector 19">
            <a:extLst>
              <a:ext uri="{FF2B5EF4-FFF2-40B4-BE49-F238E27FC236}">
                <a16:creationId xmlns:a16="http://schemas.microsoft.com/office/drawing/2014/main" id="{4F1EE01E-2B71-CAE8-1F7E-84E4557864AA}"/>
              </a:ext>
            </a:extLst>
          </p:cNvPr>
          <p:cNvCxnSpPr/>
          <p:nvPr/>
        </p:nvCxnSpPr>
        <p:spPr>
          <a:xfrm>
            <a:off x="6113811" y="0"/>
            <a:ext cx="0" cy="68580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5858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Một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hệ</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chuyên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thành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có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thể</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tiếp</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cận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bệnh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nhân</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Mô</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hình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hóa</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ngôn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ngược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xem</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xét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vựng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cú</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pháp</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theo</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cảnh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để</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bản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nhất</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81619824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Khung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cảm</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ứng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từ</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điển</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song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ngữ</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(BDI)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máy</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thống</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kê</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(MT) </a:t>
            </a:r>
          </a:p>
        </p:txBody>
      </p:sp>
    </p:spTree>
    <p:extLst>
      <p:ext uri="{BB962C8B-B14F-4D97-AF65-F5344CB8AC3E}">
        <p14:creationId xmlns:p14="http://schemas.microsoft.com/office/powerpoint/2010/main" val="213293219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48929" y="3523359"/>
            <a:ext cx="3505495" cy="1622321"/>
          </a:xfrm>
        </p:spPr>
        <p:txBody>
          <a:bodyPr vert="horz" lIns="91440" tIns="45720" rIns="91440" bIns="45720" rtlCol="0" anchor="ctr">
            <a:normAutofit fontScale="90000"/>
          </a:bodyPr>
          <a:lstStyle/>
          <a:p>
            <a:r>
              <a:rPr lang="en-US" b="1" kern="1200" dirty="0" err="1">
                <a:solidFill>
                  <a:schemeClr val="tx1"/>
                </a:solidFill>
                <a:latin typeface="Times New Roman" panose="02020603050405020304" pitchFamily="18" charset="0"/>
                <a:cs typeface="Times New Roman" panose="02020603050405020304" pitchFamily="18" charset="0"/>
              </a:rPr>
              <a:t>Dịch</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ngôn</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ngữ</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lâm</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sàng</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không</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giám</a:t>
            </a:r>
            <a:r>
              <a:rPr lang="en-US" b="1" kern="1200" dirty="0">
                <a:solidFill>
                  <a:schemeClr val="tx1"/>
                </a:solidFill>
                <a:latin typeface="Times New Roman" panose="02020603050405020304" pitchFamily="18" charset="0"/>
                <a:cs typeface="Times New Roman" panose="02020603050405020304" pitchFamily="18" charset="0"/>
              </a:rPr>
              <a:t> </a:t>
            </a:r>
            <a:r>
              <a:rPr lang="en-US" b="1" kern="1200" dirty="0" err="1">
                <a:solidFill>
                  <a:schemeClr val="tx1"/>
                </a:solidFill>
                <a:latin typeface="Times New Roman" panose="02020603050405020304" pitchFamily="18" charset="0"/>
                <a:cs typeface="Times New Roman" panose="02020603050405020304" pitchFamily="18" charset="0"/>
              </a:rPr>
              <a:t>sát</a:t>
            </a:r>
            <a:endParaRPr lang="en-US" b="1" kern="1200" dirty="0">
              <a:solidFill>
                <a:schemeClr val="tx1"/>
              </a:solidFill>
              <a:latin typeface="Times New Roman" panose="02020603050405020304" pitchFamily="18" charset="0"/>
              <a:cs typeface="Times New Roman" panose="02020603050405020304" pitchFamily="18" charset="0"/>
            </a:endParaRPr>
          </a:p>
        </p:txBody>
      </p:sp>
      <p:sp>
        <p:nvSpPr>
          <p:cNvPr id="14" name="Rectangle 13">
            <a:extLst>
              <a:ext uri="{FF2B5EF4-FFF2-40B4-BE49-F238E27FC236}">
                <a16:creationId xmlns:a16="http://schemas.microsoft.com/office/drawing/2014/main" id="{5E39A796-BE83-48B1-B33F-35C4A32AAB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11D699A-F693-37A9-25FA-C44ACA2D4163}"/>
              </a:ext>
            </a:extLst>
          </p:cNvPr>
          <p:cNvPicPr>
            <a:picLocks noChangeAspect="1"/>
          </p:cNvPicPr>
          <p:nvPr/>
        </p:nvPicPr>
        <p:blipFill>
          <a:blip r:embed="rId3"/>
          <a:stretch>
            <a:fillRect/>
          </a:stretch>
        </p:blipFill>
        <p:spPr>
          <a:xfrm>
            <a:off x="5405862" y="1012120"/>
            <a:ext cx="6019331" cy="4830513"/>
          </a:xfrm>
          <a:prstGeom prst="rect">
            <a:avLst/>
          </a:prstGeom>
          <a:effectLst/>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Text Placeholder 6">
            <a:extLst>
              <a:ext uri="{FF2B5EF4-FFF2-40B4-BE49-F238E27FC236}">
                <a16:creationId xmlns:a16="http://schemas.microsoft.com/office/drawing/2014/main" id="{7725BD93-A23E-6D08-2253-2B5EBBA91BD2}"/>
              </a:ext>
            </a:extLst>
          </p:cNvPr>
          <p:cNvSpPr txBox="1">
            <a:spLocks/>
          </p:cNvSpPr>
          <p:nvPr/>
        </p:nvSpPr>
        <p:spPr>
          <a:xfrm>
            <a:off x="103594" y="5145680"/>
            <a:ext cx="4050830" cy="1393905"/>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vi-VN" sz="2400" dirty="0">
              <a:latin typeface="Times New Roman" panose="02020603050405020304" pitchFamily="18" charset="0"/>
              <a:cs typeface="Times New Roman" panose="02020603050405020304" pitchFamily="18" charset="0"/>
            </a:endParaRPr>
          </a:p>
          <a:p>
            <a:pPr marL="742950" lvl="1" indent="-285750">
              <a:lnSpc>
                <a:spcPct val="107000"/>
              </a:lnSpc>
              <a:spcBef>
                <a:spcPts val="0"/>
              </a:spcBef>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Hệ thống dịch từ.</a:t>
            </a:r>
          </a:p>
          <a:p>
            <a:pPr marL="742950" lvl="1" indent="-285750">
              <a:lnSpc>
                <a:spcPct val="107000"/>
              </a:lnSpc>
              <a:spcBef>
                <a:spcPts val="0"/>
              </a:spcBef>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Mô hình ngôn ngữ và dịch ngược. </a:t>
            </a:r>
          </a:p>
        </p:txBody>
      </p:sp>
    </p:spTree>
    <p:extLst>
      <p:ext uri="{BB962C8B-B14F-4D97-AF65-F5344CB8AC3E}">
        <p14:creationId xmlns:p14="http://schemas.microsoft.com/office/powerpoint/2010/main" val="182809225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Dịch</a:t>
            </a:r>
            <a:r>
              <a:rPr lang="en-US" dirty="0"/>
              <a:t> </a:t>
            </a:r>
            <a:r>
              <a:rPr lang="en-US" dirty="0" err="1"/>
              <a:t>từ</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thuật toán BDI (Bilingual Dictionary Induction ) không giám sát </a:t>
            </a:r>
            <a:endPar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en-US" sz="20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Q</a:t>
            </a:r>
            <a:r>
              <a:rPr lang="vi-VN"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uy trình Procrustes lặp đi lặp lại (MUSE)</a:t>
            </a:r>
            <a:endPar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en-US" sz="2000" b="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Tự</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học</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000" b="0" dirty="0" err="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VecMap</a:t>
            </a:r>
            <a:r>
              <a:rPr lang="en-US" sz="20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680732298"/>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Dịch</a:t>
            </a:r>
            <a:r>
              <a:rPr lang="en-US" dirty="0"/>
              <a:t> </a:t>
            </a:r>
            <a:r>
              <a:rPr lang="en-US" dirty="0" err="1"/>
              <a:t>câu</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554238" cy="3108406"/>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SMT dựa trên cụm từ không được giám sát bao gồm ba bước quan trọng:</a:t>
            </a:r>
            <a:endPar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Khởi tạo cẩn thận với dịch từ,</a:t>
            </a:r>
            <a:endParaRPr lang="en-US"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mô hình ngôn ngữ để khử nhiễu,</a:t>
            </a:r>
            <a:endParaRPr lang="en-US"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endParaRPr>
          </a:p>
          <a:p>
            <a:pPr marL="1200150" lvl="2" indent="-285750">
              <a:lnSpc>
                <a:spcPct val="107000"/>
              </a:lnSpc>
              <a:spcBef>
                <a:spcPts val="0"/>
              </a:spcBef>
              <a:buFont typeface="Courier New" panose="02070309020205020404" pitchFamily="49" charset="0"/>
              <a:buChar char="o"/>
            </a:pPr>
            <a:r>
              <a:rPr lang="vi-VN" sz="22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 ngược để tạo dữ liệu song song lặp đi lặp lại</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045756699"/>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20"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9" name="Picture 8" descr="Table&#10;&#10;Description automatically generated">
            <a:extLst>
              <a:ext uri="{FF2B5EF4-FFF2-40B4-BE49-F238E27FC236}">
                <a16:creationId xmlns:a16="http://schemas.microsoft.com/office/drawing/2014/main" id="{C35825DA-F05F-9368-6457-E84FC9C26F89}"/>
              </a:ext>
            </a:extLst>
          </p:cNvPr>
          <p:cNvPicPr>
            <a:picLocks noChangeAspect="1"/>
          </p:cNvPicPr>
          <p:nvPr/>
        </p:nvPicPr>
        <p:blipFill>
          <a:blip r:embed="rId3"/>
          <a:stretch>
            <a:fillRect/>
          </a:stretch>
        </p:blipFill>
        <p:spPr>
          <a:xfrm>
            <a:off x="1852810" y="320040"/>
            <a:ext cx="8483331" cy="4305291"/>
          </a:xfrm>
          <a:prstGeom prst="rect">
            <a:avLst/>
          </a:prstGeom>
        </p:spPr>
      </p:pic>
      <p:sp>
        <p:nvSpPr>
          <p:cNvPr id="21" name="Rectangle 15">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4782312"/>
            <a:ext cx="11548872" cy="1755648"/>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41248" y="5010912"/>
            <a:ext cx="2889504" cy="1344168"/>
          </a:xfrm>
        </p:spPr>
        <p:txBody>
          <a:bodyPr vert="horz" lIns="91440" tIns="45720" rIns="91440" bIns="45720" rtlCol="0" anchor="ctr">
            <a:normAutofit/>
          </a:bodyPr>
          <a:lstStyle/>
          <a:p>
            <a:r>
              <a:rPr lang="en-US" sz="2400" b="1" kern="1200">
                <a:solidFill>
                  <a:schemeClr val="bg1"/>
                </a:solidFill>
                <a:latin typeface="+mj-lt"/>
                <a:ea typeface="+mj-ea"/>
                <a:cs typeface="+mj-cs"/>
              </a:rPr>
              <a:t>Dịch ngôn ngữ lâm sàng không giám sát</a:t>
            </a:r>
          </a:p>
        </p:txBody>
      </p:sp>
      <p:cxnSp>
        <p:nvCxnSpPr>
          <p:cNvPr id="22" name="Straight Connector 1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059936" y="5237979"/>
            <a:ext cx="0" cy="9144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B1ED1873-C966-3DB0-7350-C168B2E50092}"/>
              </a:ext>
            </a:extLst>
          </p:cNvPr>
          <p:cNvSpPr>
            <a:spLocks noGrp="1"/>
          </p:cNvSpPr>
          <p:nvPr>
            <p:ph type="body" idx="1"/>
          </p:nvPr>
        </p:nvSpPr>
        <p:spPr>
          <a:xfrm>
            <a:off x="4379976" y="5010912"/>
            <a:ext cx="6976872" cy="1344168"/>
          </a:xfrm>
        </p:spPr>
        <p:txBody>
          <a:bodyPr vert="horz" lIns="91440" tIns="45720" rIns="91440" bIns="45720" rtlCol="0" anchor="ctr">
            <a:normAutofit/>
          </a:bodyPr>
          <a:lstStyle/>
          <a:p>
            <a:pPr indent="-228600">
              <a:buFont typeface="Arial" panose="020B0604020202020204" pitchFamily="34" charset="0"/>
              <a:buChar char="•"/>
            </a:pPr>
            <a:r>
              <a:rPr lang="en-US" sz="1700">
                <a:solidFill>
                  <a:schemeClr val="bg1"/>
                </a:solidFill>
                <a:latin typeface="+mn-lt"/>
                <a:ea typeface="+mn-ea"/>
                <a:cs typeface="+mn-cs"/>
              </a:rPr>
              <a:t>Dịch từ</a:t>
            </a:r>
          </a:p>
          <a:p>
            <a:pPr indent="-228600">
              <a:buFont typeface="Arial" panose="020B0604020202020204" pitchFamily="34" charset="0"/>
              <a:buChar char="•"/>
            </a:pPr>
            <a:endParaRPr lang="en-US" sz="170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1785"/>
      </p:ext>
    </p:extLst>
  </p:cSld>
  <p:clrMapOvr>
    <a:overrideClrMapping bg1="dk1" tx1="lt1" bg2="dk2" tx2="lt2" accent1="accent1" accent2="accent2" accent3="accent3" accent4="accent4" accent5="accent5" accent6="accent6" hlink="hlink" folHlink="folHlink"/>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fontScale="90000"/>
          </a:bodyPr>
          <a:lstStyle/>
          <a:p>
            <a:r>
              <a:rPr lang="en-US" sz="4000" b="1" dirty="0" err="1">
                <a:latin typeface="Times New Roman" panose="02020603050405020304" pitchFamily="18" charset="0"/>
                <a:cs typeface="Times New Roman" panose="02020603050405020304" pitchFamily="18" charset="0"/>
              </a:rPr>
              <a:t>Dịch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ngôn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ngữ</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lâm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sàng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không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giám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sát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49"/>
            <a:ext cx="8554238" cy="3812117"/>
          </a:xfrm>
        </p:spPr>
        <p:txBody>
          <a:bodyPr/>
          <a:lstStyle/>
          <a:p>
            <a:endParaRPr lang="en-US" sz="2400" dirty="0">
              <a:latin typeface="Times New Roman" panose="02020603050405020304" pitchFamily="18"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Đây là một nhiệm vụ khó khăn</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H</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oàn toàn không được giám sát</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Khả năng đọc của bản dịch cao hơn nhưng độ chính xác hơi kém hơn</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Mất</a:t>
            </a: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tính chính xác hoặc dịch sai trong bản dịch ngôn ngữ lâm sàng</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C</a:t>
            </a:r>
            <a:r>
              <a:rPr lang="vi-VN"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ó thể được kết hợp với các đặc điểm ngôn ngữ của ngữ liệu</a:t>
            </a:r>
            <a:endPar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V</a:t>
            </a:r>
            <a:r>
              <a:rPr lang="vi-VN"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iệc xem xét các đặc điểm ngôn ngữ có thể giúp củng cố khả năng diễn giải</a:t>
            </a:r>
            <a:r>
              <a:rPr lang="en-US" sz="2400" b="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200" b="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1097082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4657725" y="2809875"/>
            <a:ext cx="6945696" cy="1909763"/>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p:txBody>
          <a:bodyPr/>
          <a:lstStyle/>
          <a:p>
            <a:r>
              <a:rPr lang="en-US" dirty="0"/>
              <a:t>Medical Language Translation Dataset</a:t>
            </a: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187</a:t>
            </a:fld>
            <a:endParaRPr lang="en-US" dirty="0"/>
          </a:p>
        </p:txBody>
      </p:sp>
      <p:sp>
        <p:nvSpPr>
          <p:cNvPr id="2" name="Subtitle 6">
            <a:extLst>
              <a:ext uri="{FF2B5EF4-FFF2-40B4-BE49-F238E27FC236}">
                <a16:creationId xmlns:a16="http://schemas.microsoft.com/office/drawing/2014/main" id="{3F507200-F98E-7E27-2F12-DC38B7D6682F}"/>
              </a:ext>
            </a:extLst>
          </p:cNvPr>
          <p:cNvSpPr txBox="1">
            <a:spLocks/>
          </p:cNvSpPr>
          <p:nvPr/>
        </p:nvSpPr>
        <p:spPr>
          <a:xfrm>
            <a:off x="4667249"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2021</a:t>
            </a:r>
          </a:p>
        </p:txBody>
      </p:sp>
    </p:spTree>
    <p:extLst>
      <p:ext uri="{BB962C8B-B14F-4D97-AF65-F5344CB8AC3E}">
        <p14:creationId xmlns:p14="http://schemas.microsoft.com/office/powerpoint/2010/main" val="394129435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Việc đơn giản hóa văn bản y học là lĩnh vực phổ biến nhưng thiếu tiêu chuẩn và dữ liệu phù hợp</a:t>
            </a:r>
            <a:endParaRPr lang="en-US" sz="2400" dirty="0"/>
          </a:p>
        </p:txBody>
      </p:sp>
    </p:spTree>
    <p:extLst>
      <p:ext uri="{BB962C8B-B14F-4D97-AF65-F5344CB8AC3E}">
        <p14:creationId xmlns:p14="http://schemas.microsoft.com/office/powerpoint/2010/main" val="2215918753"/>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MedLane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Một bộ dữ liệu mới có tên MedLane để hỗ trợ phát triển và đánh giá các phương pháp hiểu ngôn ngữ lâm sàng tự động.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Một mô hình mới có tên là Khai báo</a:t>
            </a:r>
            <a:r>
              <a:rPr lang="en-US" sz="2400" dirty="0">
                <a:effectLst/>
                <a:latin typeface="Calibri" panose="020F0502020204030204" pitchFamily="34" charset="0"/>
                <a:ea typeface="Calibri" panose="020F0502020204030204" pitchFamily="34" charset="0"/>
                <a:cs typeface="Times New Roman" panose="02020603050405020304" pitchFamily="18" charset="0"/>
              </a:rPr>
              <a:t> (Declare)</a:t>
            </a:r>
            <a:r>
              <a:rPr lang="vi-VN" sz="2400" dirty="0">
                <a:effectLst/>
                <a:latin typeface="Calibri" panose="020F0502020204030204" pitchFamily="34" charset="0"/>
                <a:ea typeface="Calibri" panose="020F0502020204030204" pitchFamily="34" charset="0"/>
                <a:cs typeface="Times New Roman" panose="02020603050405020304" pitchFamily="18" charset="0"/>
              </a:rPr>
              <a:t> tuân theo quy trình chú thích của con người làm đường cơ sở SOTA mới.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tabLst/>
              <a:defRPr/>
            </a:pPr>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Chỉ số đánh giá mới có tên AScore.</a:t>
            </a:r>
            <a:endParaRPr lang="en-US" sz="2400" dirty="0"/>
          </a:p>
        </p:txBody>
      </p:sp>
    </p:spTree>
    <p:extLst>
      <p:ext uri="{BB962C8B-B14F-4D97-AF65-F5344CB8AC3E}">
        <p14:creationId xmlns:p14="http://schemas.microsoft.com/office/powerpoint/2010/main" val="20130255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chuỗi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dài</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Quá</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huấn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luyện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tốn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19</a:t>
            </a:fld>
            <a:endParaRPr lang="en-US" sz="1200">
              <a:solidFill>
                <a:schemeClr val="bg1"/>
              </a:solidFill>
            </a:endParaRPr>
          </a:p>
        </p:txBody>
      </p:sp>
    </p:spTree>
    <p:extLst>
      <p:ext uri="{BB962C8B-B14F-4D97-AF65-F5344CB8AC3E}">
        <p14:creationId xmlns:p14="http://schemas.microsoft.com/office/powerpoint/2010/main" val="1866983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b="1" kern="1200">
                <a:solidFill>
                  <a:schemeClr val="tx1"/>
                </a:solidFill>
                <a:latin typeface="+mj-lt"/>
                <a:ea typeface="+mj-ea"/>
                <a:cs typeface="+mj-cs"/>
              </a:rPr>
              <a:t>MedLane</a:t>
            </a:r>
          </a:p>
        </p:txBody>
      </p:sp>
      <p:sp>
        <p:nvSpPr>
          <p:cNvPr id="7" name="Text Placeholder 6">
            <a:extLst>
              <a:ext uri="{FF2B5EF4-FFF2-40B4-BE49-F238E27FC236}">
                <a16:creationId xmlns:a16="http://schemas.microsoft.com/office/drawing/2014/main" id="{00D738C0-B899-5681-7F38-67DD99F1F690}"/>
              </a:ext>
            </a:extLst>
          </p:cNvPr>
          <p:cNvSpPr>
            <a:spLocks noGrp="1"/>
          </p:cNvSpPr>
          <p:nvPr>
            <p:ph type="body" idx="1"/>
          </p:nvPr>
        </p:nvSpPr>
        <p:spPr>
          <a:xfrm>
            <a:off x="6190909" y="552906"/>
            <a:ext cx="5159825" cy="1674905"/>
          </a:xfrm>
        </p:spPr>
        <p:txBody>
          <a:bodyPr vert="horz" lIns="91440" tIns="45720" rIns="91440" bIns="45720" rtlCol="0" anchor="ctr">
            <a:normAutofit/>
          </a:bodyPr>
          <a:lstStyle/>
          <a:p>
            <a:pPr indent="-228600">
              <a:buFont typeface="Arial" panose="020B0604020202020204" pitchFamily="34" charset="0"/>
              <a:buChar char="•"/>
            </a:pPr>
            <a:r>
              <a:rPr lang="en-US" dirty="0" err="1">
                <a:latin typeface="+mn-lt"/>
                <a:ea typeface="+mn-ea"/>
                <a:cs typeface="+mn-cs"/>
              </a:rPr>
              <a:t>Ví</a:t>
            </a:r>
            <a:r>
              <a:rPr lang="en-US" dirty="0">
                <a:latin typeface="+mn-lt"/>
                <a:ea typeface="+mn-ea"/>
                <a:cs typeface="+mn-cs"/>
              </a:rPr>
              <a:t> </a:t>
            </a:r>
            <a:r>
              <a:rPr lang="en-US" dirty="0" err="1">
                <a:latin typeface="+mn-lt"/>
                <a:ea typeface="+mn-ea"/>
                <a:cs typeface="+mn-cs"/>
              </a:rPr>
              <a:t>dụ</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9" name="Picture 8">
            <a:extLst>
              <a:ext uri="{FF2B5EF4-FFF2-40B4-BE49-F238E27FC236}">
                <a16:creationId xmlns:a16="http://schemas.microsoft.com/office/drawing/2014/main" id="{4319EA21-6F28-A801-BB8A-42C110119777}"/>
              </a:ext>
            </a:extLst>
          </p:cNvPr>
          <p:cNvPicPr>
            <a:picLocks noChangeAspect="1"/>
          </p:cNvPicPr>
          <p:nvPr/>
        </p:nvPicPr>
        <p:blipFill>
          <a:blip r:embed="rId3"/>
          <a:stretch>
            <a:fillRect/>
          </a:stretch>
        </p:blipFill>
        <p:spPr>
          <a:xfrm>
            <a:off x="1558771" y="2405149"/>
            <a:ext cx="9068359" cy="389939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717556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1A95671B-3CC6-4792-9114-B74FAEA22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5155" y="552906"/>
            <a:ext cx="5165936" cy="1674904"/>
          </a:xfrm>
        </p:spPr>
        <p:txBody>
          <a:bodyPr vert="horz" lIns="91440" tIns="45720" rIns="91440" bIns="45720" rtlCol="0" anchor="ctr">
            <a:normAutofit/>
          </a:bodyPr>
          <a:lstStyle/>
          <a:p>
            <a:r>
              <a:rPr lang="en-US" sz="4000" b="1" kern="1200" dirty="0">
                <a:solidFill>
                  <a:schemeClr val="tx1"/>
                </a:solidFill>
                <a:latin typeface="+mj-lt"/>
                <a:ea typeface="+mj-ea"/>
                <a:cs typeface="+mj-cs"/>
              </a:rPr>
              <a:t>DECLARE</a:t>
            </a:r>
          </a:p>
        </p:txBody>
      </p:sp>
      <p:sp>
        <p:nvSpPr>
          <p:cNvPr id="7" name="Text Placeholder 6">
            <a:extLst>
              <a:ext uri="{FF2B5EF4-FFF2-40B4-BE49-F238E27FC236}">
                <a16:creationId xmlns:a16="http://schemas.microsoft.com/office/drawing/2014/main" id="{00D738C0-B899-5681-7F38-67DD99F1F690}"/>
              </a:ext>
            </a:extLst>
          </p:cNvPr>
          <p:cNvSpPr>
            <a:spLocks noGrp="1"/>
          </p:cNvSpPr>
          <p:nvPr>
            <p:ph type="body" idx="1"/>
          </p:nvPr>
        </p:nvSpPr>
        <p:spPr>
          <a:xfrm>
            <a:off x="6190909" y="552906"/>
            <a:ext cx="5159825" cy="1674905"/>
          </a:xfrm>
        </p:spPr>
        <p:txBody>
          <a:bodyPr vert="horz" lIns="91440" tIns="45720" rIns="91440" bIns="45720" rtlCol="0" anchor="ctr">
            <a:normAutofit/>
          </a:bodyPr>
          <a:lstStyle/>
          <a:p>
            <a:pPr indent="-228600">
              <a:buFont typeface="Arial" panose="020B0604020202020204" pitchFamily="34" charset="0"/>
              <a:buChar char="•"/>
            </a:pPr>
            <a:r>
              <a:rPr lang="en-US">
                <a:latin typeface="+mn-lt"/>
                <a:ea typeface="+mn-ea"/>
                <a:cs typeface="+mn-cs"/>
              </a:rPr>
              <a:t>Ví</a:t>
            </a:r>
            <a:r>
              <a:rPr lang="en-US" dirty="0">
                <a:latin typeface="+mn-lt"/>
                <a:ea typeface="+mn-ea"/>
                <a:cs typeface="+mn-cs"/>
              </a:rPr>
              <a:t> </a:t>
            </a:r>
            <a:r>
              <a:rPr lang="en-US">
                <a:latin typeface="+mn-lt"/>
                <a:ea typeface="+mn-ea"/>
                <a:cs typeface="+mn-cs"/>
              </a:rPr>
              <a:t>dụ</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499C78FF-B292-E341-262E-0F8FFDEA9E59}"/>
              </a:ext>
            </a:extLst>
          </p:cNvPr>
          <p:cNvPicPr>
            <a:picLocks noChangeAspect="1"/>
          </p:cNvPicPr>
          <p:nvPr/>
        </p:nvPicPr>
        <p:blipFill>
          <a:blip r:embed="rId3"/>
          <a:stretch>
            <a:fillRect/>
          </a:stretch>
        </p:blipFill>
        <p:spPr>
          <a:xfrm>
            <a:off x="1584979" y="2405149"/>
            <a:ext cx="9015942" cy="389939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492009"/>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MedLane</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212B7469-533D-6EAE-8087-C585723A8CA9}"/>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thí</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AAA01380-E1D4-925D-04D1-96955DCD6C2E}"/>
              </a:ext>
            </a:extLst>
          </p:cNvPr>
          <p:cNvPicPr>
            <a:picLocks noChangeAspect="1"/>
          </p:cNvPicPr>
          <p:nvPr/>
        </p:nvPicPr>
        <p:blipFill>
          <a:blip r:embed="rId3"/>
          <a:stretch>
            <a:fillRect/>
          </a:stretch>
        </p:blipFill>
        <p:spPr>
          <a:xfrm>
            <a:off x="795142" y="3211175"/>
            <a:ext cx="10595911" cy="246355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885986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7"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Tạo báo cáo y khoa</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193</a:t>
            </a:fld>
            <a:endParaRPr lang="en-US" sz="1200">
              <a:solidFill>
                <a:schemeClr val="bg1"/>
              </a:solidFill>
            </a:endParaRPr>
          </a:p>
        </p:txBody>
      </p:sp>
    </p:spTree>
    <p:extLst>
      <p:ext uri="{BB962C8B-B14F-4D97-AF65-F5344CB8AC3E}">
        <p14:creationId xmlns:p14="http://schemas.microsoft.com/office/powerpoint/2010/main" val="2245145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tả</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Tạo báo cáo y tế: Máy tính tạo mô tả y tế có chứa các phát hiện lâm sàng và đề xuất điều trị dựa trên hình ảnh y tế.</a:t>
            </a:r>
            <a:endParaRPr lang="en-US" sz="2400" dirty="0"/>
          </a:p>
        </p:txBody>
      </p:sp>
    </p:spTree>
    <p:extLst>
      <p:ext uri="{BB962C8B-B14F-4D97-AF65-F5344CB8AC3E}">
        <p14:creationId xmlns:p14="http://schemas.microsoft.com/office/powerpoint/2010/main" val="2986399674"/>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Nhiệm</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vụ</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Tạo</a:t>
            </a:r>
            <a:r>
              <a:rPr lang="en-US" dirty="0"/>
              <a:t> </a:t>
            </a:r>
            <a:r>
              <a:rPr lang="en-US" dirty="0" err="1"/>
              <a:t>và</a:t>
            </a:r>
            <a:r>
              <a:rPr lang="en-US" dirty="0"/>
              <a:t> </a:t>
            </a:r>
            <a:r>
              <a:rPr lang="en-US" dirty="0" err="1"/>
              <a:t>truy</a:t>
            </a:r>
            <a:r>
              <a:rPr lang="en-US" dirty="0"/>
              <a:t> </a:t>
            </a:r>
            <a:r>
              <a:rPr lang="en-US" dirty="0" err="1"/>
              <a:t>xuất</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597EBE7-0DC4-A80D-1399-EFD553254ED5}"/>
              </a:ext>
            </a:extLst>
          </p:cNvPr>
          <p:cNvPicPr>
            <a:picLocks noChangeAspect="1"/>
          </p:cNvPicPr>
          <p:nvPr/>
        </p:nvPicPr>
        <p:blipFill>
          <a:blip r:embed="rId4"/>
          <a:stretch>
            <a:fillRect/>
          </a:stretch>
        </p:blipFill>
        <p:spPr>
          <a:xfrm>
            <a:off x="3815673" y="4615604"/>
            <a:ext cx="1943371" cy="1648055"/>
          </a:xfrm>
          <a:prstGeom prst="rect">
            <a:avLst/>
          </a:prstGeom>
        </p:spPr>
      </p:pic>
      <p:pic>
        <p:nvPicPr>
          <p:cNvPr id="13" name="Picture 12">
            <a:extLst>
              <a:ext uri="{FF2B5EF4-FFF2-40B4-BE49-F238E27FC236}">
                <a16:creationId xmlns:a16="http://schemas.microsoft.com/office/drawing/2014/main" id="{7CD0CC01-8E85-1A7D-1CBC-6CAD2403E634}"/>
              </a:ext>
            </a:extLst>
          </p:cNvPr>
          <p:cNvPicPr>
            <a:picLocks noChangeAspect="1"/>
          </p:cNvPicPr>
          <p:nvPr/>
        </p:nvPicPr>
        <p:blipFill>
          <a:blip r:embed="rId4"/>
          <a:stretch>
            <a:fillRect/>
          </a:stretch>
        </p:blipFill>
        <p:spPr>
          <a:xfrm>
            <a:off x="3815673" y="2571750"/>
            <a:ext cx="1943371" cy="1648055"/>
          </a:xfrm>
          <a:prstGeom prst="rect">
            <a:avLst/>
          </a:prstGeom>
        </p:spPr>
      </p:pic>
      <p:sp>
        <p:nvSpPr>
          <p:cNvPr id="15" name="Rectangle: Rounded Corners 14">
            <a:extLst>
              <a:ext uri="{FF2B5EF4-FFF2-40B4-BE49-F238E27FC236}">
                <a16:creationId xmlns:a16="http://schemas.microsoft.com/office/drawing/2014/main" id="{561B91C3-2892-2D38-DF9F-8BB371E2B0D3}"/>
              </a:ext>
            </a:extLst>
          </p:cNvPr>
          <p:cNvSpPr/>
          <p:nvPr/>
        </p:nvSpPr>
        <p:spPr>
          <a:xfrm>
            <a:off x="6536987" y="2961160"/>
            <a:ext cx="1943371" cy="869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Mô</a:t>
            </a:r>
            <a:r>
              <a:rPr lang="en-US" dirty="0">
                <a:solidFill>
                  <a:schemeClr val="tx1"/>
                </a:solidFill>
              </a:rPr>
              <a:t> </a:t>
            </a:r>
            <a:r>
              <a:rPr lang="en-US" dirty="0" err="1">
                <a:solidFill>
                  <a:schemeClr val="tx1"/>
                </a:solidFill>
              </a:rPr>
              <a:t>hình</a:t>
            </a:r>
            <a:r>
              <a:rPr lang="en-US" dirty="0">
                <a:solidFill>
                  <a:schemeClr val="tx1"/>
                </a:solidFill>
              </a:rPr>
              <a:t> </a:t>
            </a:r>
            <a:r>
              <a:rPr lang="en-US" dirty="0" err="1">
                <a:solidFill>
                  <a:schemeClr val="tx1"/>
                </a:solidFill>
              </a:rPr>
              <a:t>nắm</a:t>
            </a:r>
            <a:r>
              <a:rPr lang="en-US" dirty="0">
                <a:solidFill>
                  <a:schemeClr val="tx1"/>
                </a:solidFill>
              </a:rPr>
              <a:t> </a:t>
            </a:r>
            <a:r>
              <a:rPr lang="en-US" dirty="0" err="1">
                <a:solidFill>
                  <a:schemeClr val="tx1"/>
                </a:solidFill>
              </a:rPr>
              <a:t>bắt</a:t>
            </a:r>
            <a:r>
              <a:rPr lang="en-US" dirty="0">
                <a:solidFill>
                  <a:schemeClr val="tx1"/>
                </a:solidFill>
              </a:rPr>
              <a:t> </a:t>
            </a:r>
            <a:r>
              <a:rPr lang="en-US" dirty="0" err="1">
                <a:solidFill>
                  <a:schemeClr val="tx1"/>
                </a:solidFill>
              </a:rPr>
              <a:t>ảnh</a:t>
            </a:r>
            <a:endParaRPr lang="en-US" dirty="0">
              <a:solidFill>
                <a:schemeClr val="tx1"/>
              </a:solidFill>
            </a:endParaRPr>
          </a:p>
        </p:txBody>
      </p:sp>
      <p:sp>
        <p:nvSpPr>
          <p:cNvPr id="16" name="Rectangle: Rounded Corners 15">
            <a:extLst>
              <a:ext uri="{FF2B5EF4-FFF2-40B4-BE49-F238E27FC236}">
                <a16:creationId xmlns:a16="http://schemas.microsoft.com/office/drawing/2014/main" id="{7F42216F-C686-88D9-6D2D-2ADAB5AC0DF3}"/>
              </a:ext>
            </a:extLst>
          </p:cNvPr>
          <p:cNvSpPr/>
          <p:nvPr/>
        </p:nvSpPr>
        <p:spPr>
          <a:xfrm>
            <a:off x="6560851" y="5005015"/>
            <a:ext cx="1943371" cy="8692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Truy</a:t>
            </a:r>
            <a:r>
              <a:rPr lang="en-US" dirty="0">
                <a:solidFill>
                  <a:schemeClr val="tx1"/>
                </a:solidFill>
              </a:rPr>
              <a:t> </a:t>
            </a:r>
            <a:r>
              <a:rPr lang="en-US" dirty="0" err="1">
                <a:solidFill>
                  <a:schemeClr val="tx1"/>
                </a:solidFill>
              </a:rPr>
              <a:t>xuất</a:t>
            </a:r>
            <a:r>
              <a:rPr lang="en-US" dirty="0">
                <a:solidFill>
                  <a:schemeClr val="tx1"/>
                </a:solidFill>
              </a:rPr>
              <a:t> </a:t>
            </a:r>
            <a:r>
              <a:rPr lang="en-US" dirty="0" err="1">
                <a:solidFill>
                  <a:schemeClr val="tx1"/>
                </a:solidFill>
              </a:rPr>
              <a:t>từ</a:t>
            </a:r>
            <a:r>
              <a:rPr lang="en-US" dirty="0">
                <a:solidFill>
                  <a:schemeClr val="tx1"/>
                </a:solidFill>
              </a:rPr>
              <a:t> </a:t>
            </a:r>
            <a:r>
              <a:rPr lang="en-US" dirty="0" err="1">
                <a:solidFill>
                  <a:schemeClr val="tx1"/>
                </a:solidFill>
              </a:rPr>
              <a:t>cơ</a:t>
            </a:r>
            <a:r>
              <a:rPr lang="en-US" dirty="0">
                <a:solidFill>
                  <a:schemeClr val="tx1"/>
                </a:solidFill>
              </a:rPr>
              <a:t> </a:t>
            </a:r>
            <a:r>
              <a:rPr lang="en-US" dirty="0" err="1">
                <a:solidFill>
                  <a:schemeClr val="tx1"/>
                </a:solidFill>
              </a:rPr>
              <a:t>sở</a:t>
            </a:r>
            <a:r>
              <a:rPr lang="en-US" dirty="0">
                <a:solidFill>
                  <a:schemeClr val="tx1"/>
                </a:solidFill>
              </a:rPr>
              <a:t> </a:t>
            </a:r>
            <a:r>
              <a:rPr lang="en-US" dirty="0" err="1">
                <a:solidFill>
                  <a:schemeClr val="tx1"/>
                </a:solidFill>
              </a:rPr>
              <a:t>dữ</a:t>
            </a:r>
            <a:r>
              <a:rPr lang="en-US" dirty="0">
                <a:solidFill>
                  <a:schemeClr val="tx1"/>
                </a:solidFill>
              </a:rPr>
              <a:t> </a:t>
            </a:r>
            <a:r>
              <a:rPr lang="en-US" dirty="0" err="1">
                <a:solidFill>
                  <a:schemeClr val="tx1"/>
                </a:solidFill>
              </a:rPr>
              <a:t>liệu</a:t>
            </a:r>
            <a:endParaRPr lang="en-US" dirty="0">
              <a:solidFill>
                <a:schemeClr val="tx1"/>
              </a:solidFill>
            </a:endParaRPr>
          </a:p>
        </p:txBody>
      </p:sp>
      <p:sp>
        <p:nvSpPr>
          <p:cNvPr id="17" name="Oval 16">
            <a:extLst>
              <a:ext uri="{FF2B5EF4-FFF2-40B4-BE49-F238E27FC236}">
                <a16:creationId xmlns:a16="http://schemas.microsoft.com/office/drawing/2014/main" id="{8CB706ED-B169-32B8-6A38-30DDFA8EB2B2}"/>
              </a:ext>
            </a:extLst>
          </p:cNvPr>
          <p:cNvSpPr/>
          <p:nvPr/>
        </p:nvSpPr>
        <p:spPr>
          <a:xfrm>
            <a:off x="9258301" y="2932170"/>
            <a:ext cx="2116667" cy="869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Báo</a:t>
            </a:r>
            <a:r>
              <a:rPr lang="en-US" dirty="0">
                <a:solidFill>
                  <a:schemeClr val="tx1"/>
                </a:solidFill>
              </a:rPr>
              <a:t> cáo y khoa</a:t>
            </a:r>
          </a:p>
        </p:txBody>
      </p:sp>
      <p:sp>
        <p:nvSpPr>
          <p:cNvPr id="18" name="Oval 17">
            <a:extLst>
              <a:ext uri="{FF2B5EF4-FFF2-40B4-BE49-F238E27FC236}">
                <a16:creationId xmlns:a16="http://schemas.microsoft.com/office/drawing/2014/main" id="{85CC7C83-977F-B1F8-565C-59C6ECBA859A}"/>
              </a:ext>
            </a:extLst>
          </p:cNvPr>
          <p:cNvSpPr/>
          <p:nvPr/>
        </p:nvSpPr>
        <p:spPr>
          <a:xfrm>
            <a:off x="9258300" y="4984945"/>
            <a:ext cx="2116667" cy="86923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Báo</a:t>
            </a:r>
            <a:r>
              <a:rPr lang="en-US" dirty="0">
                <a:solidFill>
                  <a:schemeClr val="tx1"/>
                </a:solidFill>
              </a:rPr>
              <a:t> cáo y khoa</a:t>
            </a:r>
          </a:p>
        </p:txBody>
      </p:sp>
      <p:cxnSp>
        <p:nvCxnSpPr>
          <p:cNvPr id="20" name="Straight Arrow Connector 19">
            <a:extLst>
              <a:ext uri="{FF2B5EF4-FFF2-40B4-BE49-F238E27FC236}">
                <a16:creationId xmlns:a16="http://schemas.microsoft.com/office/drawing/2014/main" id="{0848585B-9F49-213D-6FCC-78665F451B6F}"/>
              </a:ext>
            </a:extLst>
          </p:cNvPr>
          <p:cNvCxnSpPr>
            <a:stCxn id="13" idx="3"/>
            <a:endCxn id="15" idx="1"/>
          </p:cNvCxnSpPr>
          <p:nvPr/>
        </p:nvCxnSpPr>
        <p:spPr>
          <a:xfrm flipV="1">
            <a:off x="5759044" y="3395777"/>
            <a:ext cx="777943"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F99CDE9-D205-96A8-52AD-661B2999F719}"/>
              </a:ext>
            </a:extLst>
          </p:cNvPr>
          <p:cNvCxnSpPr>
            <a:stCxn id="15" idx="3"/>
            <a:endCxn id="17" idx="2"/>
          </p:cNvCxnSpPr>
          <p:nvPr/>
        </p:nvCxnSpPr>
        <p:spPr>
          <a:xfrm flipV="1">
            <a:off x="8480358" y="3366787"/>
            <a:ext cx="777943" cy="289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6B4B5354-9C8C-C832-EACC-DFF9590C3901}"/>
              </a:ext>
            </a:extLst>
          </p:cNvPr>
          <p:cNvCxnSpPr>
            <a:stCxn id="11" idx="3"/>
            <a:endCxn id="16" idx="1"/>
          </p:cNvCxnSpPr>
          <p:nvPr/>
        </p:nvCxnSpPr>
        <p:spPr>
          <a:xfrm>
            <a:off x="5759044" y="5439632"/>
            <a:ext cx="80180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Straight Arrow Connector 25">
            <a:extLst>
              <a:ext uri="{FF2B5EF4-FFF2-40B4-BE49-F238E27FC236}">
                <a16:creationId xmlns:a16="http://schemas.microsoft.com/office/drawing/2014/main" id="{5FA8B759-8F30-55B1-19BF-A66328920169}"/>
              </a:ext>
            </a:extLst>
          </p:cNvPr>
          <p:cNvCxnSpPr>
            <a:stCxn id="16" idx="3"/>
            <a:endCxn id="18" idx="2"/>
          </p:cNvCxnSpPr>
          <p:nvPr/>
        </p:nvCxnSpPr>
        <p:spPr>
          <a:xfrm flipV="1">
            <a:off x="8504222" y="5419562"/>
            <a:ext cx="754078" cy="200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Text Placeholder 6">
            <a:extLst>
              <a:ext uri="{FF2B5EF4-FFF2-40B4-BE49-F238E27FC236}">
                <a16:creationId xmlns:a16="http://schemas.microsoft.com/office/drawing/2014/main" id="{1ACB1507-82C6-E328-798E-F5AB06723A0B}"/>
              </a:ext>
            </a:extLst>
          </p:cNvPr>
          <p:cNvSpPr txBox="1">
            <a:spLocks/>
          </p:cNvSpPr>
          <p:nvPr/>
        </p:nvSpPr>
        <p:spPr>
          <a:xfrm>
            <a:off x="1650429" y="2702913"/>
            <a:ext cx="1685438"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Tạo</a:t>
            </a:r>
            <a:endParaRPr lang="en-US" dirty="0"/>
          </a:p>
        </p:txBody>
      </p:sp>
      <p:sp>
        <p:nvSpPr>
          <p:cNvPr id="28" name="Text Placeholder 6">
            <a:extLst>
              <a:ext uri="{FF2B5EF4-FFF2-40B4-BE49-F238E27FC236}">
                <a16:creationId xmlns:a16="http://schemas.microsoft.com/office/drawing/2014/main" id="{9AA4DC0A-4783-6A5E-A9A6-F3819C2B4BC6}"/>
              </a:ext>
            </a:extLst>
          </p:cNvPr>
          <p:cNvSpPr txBox="1">
            <a:spLocks/>
          </p:cNvSpPr>
          <p:nvPr/>
        </p:nvSpPr>
        <p:spPr>
          <a:xfrm>
            <a:off x="1650429" y="4639719"/>
            <a:ext cx="1685438"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Truy</a:t>
            </a:r>
            <a:r>
              <a:rPr lang="en-US" dirty="0"/>
              <a:t> </a:t>
            </a:r>
            <a:r>
              <a:rPr lang="en-US" dirty="0" err="1"/>
              <a:t>xuất</a:t>
            </a:r>
            <a:endParaRPr lang="en-US" dirty="0"/>
          </a:p>
        </p:txBody>
      </p:sp>
    </p:spTree>
    <p:extLst>
      <p:ext uri="{BB962C8B-B14F-4D97-AF65-F5344CB8AC3E}">
        <p14:creationId xmlns:p14="http://schemas.microsoft.com/office/powerpoint/2010/main" val="392285578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365124" y="4295310"/>
            <a:ext cx="5111750"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Tạo</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r>
              <a:rPr lang="en-US" sz="2800" dirty="0"/>
              <a:t>2018	</a:t>
            </a:r>
            <a:r>
              <a:rPr lang="en-US" sz="2800" dirty="0" err="1"/>
              <a:t>TieNet</a:t>
            </a:r>
            <a:endParaRPr lang="en-US" sz="2800" dirty="0"/>
          </a:p>
          <a:p>
            <a:r>
              <a:rPr lang="en-US" sz="2800" dirty="0"/>
              <a:t>2018	</a:t>
            </a:r>
            <a:r>
              <a:rPr lang="en-US" sz="2800" dirty="0" err="1"/>
              <a:t>CoAtt</a:t>
            </a:r>
            <a:endParaRPr lang="en-US" sz="2800" dirty="0"/>
          </a:p>
          <a:p>
            <a:r>
              <a:rPr lang="en-US" sz="2800" dirty="0"/>
              <a:t>2019 	</a:t>
            </a:r>
            <a:r>
              <a:rPr lang="en-US" sz="2800" dirty="0" err="1"/>
              <a:t>MvH</a:t>
            </a:r>
            <a:endParaRPr lang="en-US" sz="2800" dirty="0"/>
          </a:p>
          <a:p>
            <a:r>
              <a:rPr lang="en-US" sz="2800" dirty="0"/>
              <a:t>2020  </a:t>
            </a:r>
            <a:r>
              <a:rPr lang="en-US" sz="2800" dirty="0" err="1"/>
              <a:t>SentSAT</a:t>
            </a:r>
            <a:r>
              <a:rPr lang="en-US" sz="2800" dirty="0"/>
              <a:t> + KG</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196</a:t>
            </a:fld>
            <a:endParaRPr lang="en-US" dirty="0"/>
          </a:p>
        </p:txBody>
      </p:sp>
    </p:spTree>
    <p:extLst>
      <p:ext uri="{BB962C8B-B14F-4D97-AF65-F5344CB8AC3E}">
        <p14:creationId xmlns:p14="http://schemas.microsoft.com/office/powerpoint/2010/main" val="3313567635"/>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Text-Image Embedding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197</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471593948"/>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Mạng nhúng hình ảnh văn bản CNN-RNN</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Tăng cường phân loại bệnh bằng văn bản được tạo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Thiết kế chú ý đa cấp để trích xuất nhúng (Chú ý không gian hình ảnh và chú ý văn bản)</a:t>
            </a:r>
            <a:r>
              <a:rPr lang="vi-VN" sz="2400" dirty="0"/>
              <a:t>.</a:t>
            </a:r>
            <a:endParaRPr lang="en-US" sz="2400" dirty="0"/>
          </a:p>
        </p:txBody>
      </p:sp>
    </p:spTree>
    <p:extLst>
      <p:ext uri="{BB962C8B-B14F-4D97-AF65-F5344CB8AC3E}">
        <p14:creationId xmlns:p14="http://schemas.microsoft.com/office/powerpoint/2010/main" val="93619778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A2E1A40-0A86-B077-CFD8-DC136F15EAE1}"/>
              </a:ext>
            </a:extLst>
          </p:cNvPr>
          <p:cNvPicPr>
            <a:picLocks noChangeAspect="1"/>
          </p:cNvPicPr>
          <p:nvPr/>
        </p:nvPicPr>
        <p:blipFill>
          <a:blip r:embed="rId3"/>
          <a:stretch>
            <a:fillRect/>
          </a:stretch>
        </p:blipFill>
        <p:spPr>
          <a:xfrm>
            <a:off x="611716" y="450353"/>
            <a:ext cx="10968567" cy="595044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3" name="Text Placeholder 12">
            <a:extLst>
              <a:ext uri="{FF2B5EF4-FFF2-40B4-BE49-F238E27FC236}">
                <a16:creationId xmlns:a16="http://schemas.microsoft.com/office/drawing/2014/main" id="{D2CF9B3C-7346-1206-B1D0-577DFC36C72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00256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391053"/>
            <a:ext cx="2895600" cy="1325563"/>
          </a:xfrm>
        </p:spPr>
        <p:txBody>
          <a:bodyPr/>
          <a:lstStyle/>
          <a:p>
            <a:r>
              <a:rPr lang="en-US" dirty="0" err="1"/>
              <a:t>Nội</a:t>
            </a:r>
            <a:r>
              <a:rPr lang="en-US" dirty="0"/>
              <a:t> dung</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30975" y="2948131"/>
            <a:ext cx="5791696" cy="3408218"/>
          </a:xfrm>
        </p:spPr>
        <p:txBody>
          <a:bodyPr>
            <a:normAutofit/>
          </a:bodyPr>
          <a:lstStyle/>
          <a:p>
            <a:r>
              <a:rPr lang="en-US" sz="2000" dirty="0" err="1">
                <a:latin typeface="Times New Roman" panose="02020603050405020304" pitchFamily="18" charset="0"/>
                <a:cs typeface="Times New Roman" panose="02020603050405020304" pitchFamily="18" charset="0"/>
              </a:rPr>
              <a:t>Giới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thiệu</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Các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có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trúc</a:t>
            </a:r>
            <a:r>
              <a:rPr lang="en-US" sz="2000" dirty="0">
                <a:latin typeface="Times New Roman" panose="02020603050405020304" pitchFamily="18" charset="0"/>
                <a:cs typeface="Times New Roman" panose="02020603050405020304" pitchFamily="18" charset="0"/>
              </a:rPr>
              <a:t> </a:t>
            </a:r>
          </a:p>
          <a:p>
            <a:r>
              <a:rPr lang="en-US" sz="2000" dirty="0" err="1">
                <a:latin typeface="Times New Roman" panose="02020603050405020304" pitchFamily="18" charset="0"/>
                <a:cs typeface="Times New Roman" panose="02020603050405020304" pitchFamily="18" charset="0"/>
              </a:rPr>
              <a:t>Các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mô</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hình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đoán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dư</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không</a:t>
            </a:r>
            <a:r>
              <a:rPr lang="en-US" sz="2000" dirty="0">
                <a:latin typeface="Times New Roman" panose="02020603050405020304" pitchFamily="18" charset="0"/>
                <a:cs typeface="Times New Roman" panose="02020603050405020304" pitchFamily="18" charset="0"/>
              </a:rPr>
              <a:t> có </a:t>
            </a:r>
            <a:r>
              <a:rPr lang="en-US" sz="2000" dirty="0" err="1">
                <a:latin typeface="Times New Roman" panose="02020603050405020304" pitchFamily="18" charset="0"/>
                <a:cs typeface="Times New Roman" panose="02020603050405020304" pitchFamily="18" charset="0"/>
              </a:rPr>
              <a:t>cấu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trúc</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Tổng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kết</a:t>
            </a:r>
            <a:endParaRPr lang="en-US" sz="2000" dirty="0">
              <a:latin typeface="Times New Roman" panose="02020603050405020304" pitchFamily="18" charset="0"/>
              <a:cs typeface="Times New Roman" panose="02020603050405020304" pitchFamily="18" charset="0"/>
            </a:endParaRPr>
          </a:p>
          <a:p>
            <a:r>
              <a:rPr lang="en-US" sz="2000" dirty="0" err="1">
                <a:latin typeface="Times New Roman" panose="02020603050405020304" pitchFamily="18" charset="0"/>
                <a:cs typeface="Times New Roman" panose="02020603050405020304" pitchFamily="18" charset="0"/>
              </a:rPr>
              <a:t>Tài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liệu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tham</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khảo</a:t>
            </a:r>
            <a:endParaRPr lang="en-US" sz="2000" dirty="0">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20</a:t>
            </a:fld>
            <a:endParaRPr lang="en-US" sz="1200">
              <a:solidFill>
                <a:schemeClr val="bg1"/>
              </a:solidFill>
            </a:endParaRPr>
          </a:p>
        </p:txBody>
      </p:sp>
    </p:spTree>
    <p:extLst>
      <p:ext uri="{BB962C8B-B14F-4D97-AF65-F5344CB8AC3E}">
        <p14:creationId xmlns:p14="http://schemas.microsoft.com/office/powerpoint/2010/main" val="1533151168"/>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Ứng</a:t>
            </a:r>
            <a:r>
              <a:rPr lang="en-US" dirty="0"/>
              <a:t> </a:t>
            </a:r>
            <a:r>
              <a:rPr lang="en-US" dirty="0" err="1"/>
              <a:t>dụng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Tác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vụ chú thích tự động để khai thác các nhãn phân loại hình ảnh.</a:t>
            </a:r>
            <a:endParaRPr lang="en-US" sz="2400" dirty="0"/>
          </a:p>
        </p:txBody>
      </p:sp>
    </p:spTree>
    <p:extLst>
      <p:ext uri="{BB962C8B-B14F-4D97-AF65-F5344CB8AC3E}">
        <p14:creationId xmlns:p14="http://schemas.microsoft.com/office/powerpoint/2010/main" val="3986417942"/>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TieNet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t> </a:t>
            </a:r>
            <a:r>
              <a:rPr lang="en-US" sz="2400" dirty="0">
                <a:latin typeface="Calibri" panose="020F0502020204030204" pitchFamily="34" charset="0"/>
                <a:cs typeface="Times New Roman" panose="02020603050405020304" pitchFamily="18" charset="0"/>
              </a:rPr>
              <a:t>V</a:t>
            </a:r>
            <a:r>
              <a:rPr lang="vi-VN" sz="2400" dirty="0">
                <a:effectLst/>
                <a:latin typeface="Calibri" panose="020F0502020204030204" pitchFamily="34" charset="0"/>
                <a:ea typeface="Calibri" panose="020F0502020204030204" pitchFamily="34" charset="0"/>
                <a:cs typeface="Times New Roman" panose="02020603050405020304" pitchFamily="18" charset="0"/>
              </a:rPr>
              <a:t>ẫn là một nhiệm vụ đầy thách thức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Vẫn</a:t>
            </a:r>
            <a:r>
              <a:rPr lang="en-US" sz="2400" dirty="0">
                <a:effectLst/>
                <a:latin typeface="Calibri" panose="020F0502020204030204" pitchFamily="34" charset="0"/>
                <a:ea typeface="Calibri" panose="020F0502020204030204" pitchFamily="34" charset="0"/>
                <a:cs typeface="Times New Roman" panose="02020603050405020304" pitchFamily="18" charset="0"/>
              </a:rPr>
              <a:t> c</a:t>
            </a:r>
            <a:r>
              <a:rPr lang="vi-VN" sz="2400" dirty="0">
                <a:effectLst/>
                <a:latin typeface="Calibri" panose="020F0502020204030204" pitchFamily="34" charset="0"/>
                <a:ea typeface="Calibri" panose="020F0502020204030204" pitchFamily="34" charset="0"/>
                <a:cs typeface="Times New Roman" panose="02020603050405020304" pitchFamily="18" charset="0"/>
              </a:rPr>
              <a:t>òn nhiều không gian để cải thiện chất lượng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rong tương lai, </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nhóm</a:t>
            </a:r>
            <a:r>
              <a:rPr lang="en-US" sz="2400" dirty="0">
                <a:effectLst/>
                <a:latin typeface="Calibri" panose="020F0502020204030204" pitchFamily="34" charset="0"/>
                <a:ea typeface="Calibri" panose="020F0502020204030204" pitchFamily="34" charset="0"/>
                <a:cs typeface="Times New Roman" panose="02020603050405020304" pitchFamily="18" charset="0"/>
              </a:rPr>
              <a:t> nghiên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cứu</a:t>
            </a:r>
            <a:r>
              <a:rPr lang="vi-VN" sz="2400" dirty="0">
                <a:effectLst/>
                <a:latin typeface="Calibri" panose="020F0502020204030204" pitchFamily="34" charset="0"/>
                <a:ea typeface="Calibri" panose="020F0502020204030204" pitchFamily="34" charset="0"/>
                <a:cs typeface="Times New Roman" panose="02020603050405020304" pitchFamily="18" charset="0"/>
              </a:rPr>
              <a:t> sẽ mở rộng TieNet để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quan</a:t>
            </a:r>
            <a:r>
              <a:rPr lang="vi-VN" sz="2400" dirty="0">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362786560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COATT</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Ours-</a:t>
            </a:r>
            <a:r>
              <a:rPr lang="en-US" dirty="0" err="1"/>
              <a:t>CoAttention</a:t>
            </a:r>
            <a:endParaRPr lang="en-US"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202</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2456915693"/>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hiều dạng thông tin không đồng nhất</a:t>
            </a:r>
            <a:r>
              <a:rPr lang="vi-VN" sz="2400" dirty="0"/>
              <a:t>.</a:t>
            </a:r>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vùng bất thường trong hình ảnh y tế rất khó xác định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thường dài, chứa nhiều câu</a:t>
            </a:r>
            <a:endParaRPr lang="en-US" sz="2400" dirty="0"/>
          </a:p>
        </p:txBody>
      </p:sp>
    </p:spTree>
    <p:extLst>
      <p:ext uri="{BB962C8B-B14F-4D97-AF65-F5344CB8AC3E}">
        <p14:creationId xmlns:p14="http://schemas.microsoft.com/office/powerpoint/2010/main" val="169155595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latin typeface="Calibri" panose="020F0502020204030204" pitchFamily="34" charset="0"/>
                <a:cs typeface="Times New Roman" panose="02020603050405020304" pitchFamily="18" charset="0"/>
              </a:rPr>
              <a:t>Xây</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dựng</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khung</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học</a:t>
            </a:r>
            <a:r>
              <a:rPr lang="en-US" sz="2400" dirty="0">
                <a:latin typeface="Calibri" panose="020F0502020204030204" pitchFamily="34" charset="0"/>
                <a:cs typeface="Times New Roman" panose="02020603050405020304" pitchFamily="18" charset="0"/>
              </a:rPr>
              <a:t> tập </a:t>
            </a:r>
            <a:r>
              <a:rPr lang="en-US" sz="2400" dirty="0" err="1">
                <a:latin typeface="Calibri" panose="020F0502020204030204" pitchFamily="34" charset="0"/>
                <a:cs typeface="Times New Roman" panose="02020603050405020304" pitchFamily="18" charset="0"/>
              </a:rPr>
              <a:t>đa</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tác</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vụ</a:t>
            </a:r>
            <a:endParaRPr lang="en-US" sz="2400" dirty="0"/>
          </a:p>
          <a:p>
            <a:r>
              <a:rPr lang="vi-VN" sz="2400" dirty="0"/>
              <a:t>o	</a:t>
            </a:r>
            <a:r>
              <a:rPr lang="en-US" sz="2400" dirty="0">
                <a:latin typeface="Calibri" panose="020F0502020204030204" pitchFamily="34" charset="0"/>
                <a:cs typeface="Times New Roman" panose="02020603050405020304" pitchFamily="18" charset="0"/>
              </a:rPr>
              <a:t>Đ</a:t>
            </a:r>
            <a:r>
              <a:rPr lang="vi-VN" sz="2400" dirty="0">
                <a:effectLst/>
                <a:latin typeface="Calibri" panose="020F0502020204030204" pitchFamily="34" charset="0"/>
                <a:ea typeface="Calibri" panose="020F0502020204030204" pitchFamily="34" charset="0"/>
                <a:cs typeface="Times New Roman" panose="02020603050405020304" pitchFamily="18" charset="0"/>
              </a:rPr>
              <a:t>ề xuất cơ chế đồng chú ý</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P</a:t>
            </a:r>
            <a:r>
              <a:rPr lang="vi-VN" sz="2400" dirty="0">
                <a:effectLst/>
                <a:latin typeface="Calibri" panose="020F0502020204030204" pitchFamily="34" charset="0"/>
                <a:ea typeface="Calibri" panose="020F0502020204030204" pitchFamily="34" charset="0"/>
                <a:cs typeface="Times New Roman" panose="02020603050405020304" pitchFamily="18" charset="0"/>
              </a:rPr>
              <a:t>hát triển mô hình LSTM phân cấp </a:t>
            </a:r>
            <a:endParaRPr lang="en-US" sz="2400" dirty="0"/>
          </a:p>
        </p:txBody>
      </p:sp>
    </p:spTree>
    <p:extLst>
      <p:ext uri="{BB962C8B-B14F-4D97-AF65-F5344CB8AC3E}">
        <p14:creationId xmlns:p14="http://schemas.microsoft.com/office/powerpoint/2010/main" val="1049813821"/>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3998018"/>
            <a:ext cx="3981854" cy="2216513"/>
          </a:xfrm>
        </p:spPr>
        <p:txBody>
          <a:bodyPr vert="horz" lIns="91440" tIns="45720" rIns="91440" bIns="45720" rtlCol="0" anchor="ctr">
            <a:normAutofit/>
          </a:bodyPr>
          <a:lstStyle/>
          <a:p>
            <a:r>
              <a:rPr lang="en-US" sz="4400" b="1" kern="1200">
                <a:solidFill>
                  <a:schemeClr val="tx1"/>
                </a:solidFill>
                <a:latin typeface="+mj-lt"/>
                <a:ea typeface="+mj-ea"/>
                <a:cs typeface="+mj-cs"/>
              </a:rPr>
              <a:t>coatt</a:t>
            </a: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9" name="Picture 8">
            <a:extLst>
              <a:ext uri="{FF2B5EF4-FFF2-40B4-BE49-F238E27FC236}">
                <a16:creationId xmlns:a16="http://schemas.microsoft.com/office/drawing/2014/main" id="{72D5F73A-BAEE-2677-BB48-CB44AD67F750}"/>
              </a:ext>
            </a:extLst>
          </p:cNvPr>
          <p:cNvPicPr>
            <a:picLocks noChangeAspect="1"/>
          </p:cNvPicPr>
          <p:nvPr/>
        </p:nvPicPr>
        <p:blipFill>
          <a:blip r:embed="rId3"/>
          <a:stretch>
            <a:fillRect/>
          </a:stretch>
        </p:blipFill>
        <p:spPr>
          <a:xfrm>
            <a:off x="659914" y="960120"/>
            <a:ext cx="10872172" cy="2446239"/>
          </a:xfrm>
          <a:custGeom>
            <a:avLst/>
            <a:gdLst/>
            <a:ahLst/>
            <a:cxnLst/>
            <a:rect l="l" t="t" r="r" b="b"/>
            <a:pathLst>
              <a:path w="10580201" h="2957472">
                <a:moveTo>
                  <a:pt x="88961" y="0"/>
                </a:moveTo>
                <a:lnTo>
                  <a:pt x="10491240" y="0"/>
                </a:lnTo>
                <a:cubicBezTo>
                  <a:pt x="10540372" y="0"/>
                  <a:pt x="10580201" y="39829"/>
                  <a:pt x="10580201" y="88961"/>
                </a:cubicBezTo>
                <a:lnTo>
                  <a:pt x="10580201" y="2868511"/>
                </a:lnTo>
                <a:cubicBezTo>
                  <a:pt x="10580201" y="2917643"/>
                  <a:pt x="10540372" y="2957472"/>
                  <a:pt x="10491240" y="2957472"/>
                </a:cubicBezTo>
                <a:lnTo>
                  <a:pt x="88961" y="2957472"/>
                </a:lnTo>
                <a:cubicBezTo>
                  <a:pt x="39829" y="2957472"/>
                  <a:pt x="0" y="2917643"/>
                  <a:pt x="0" y="2868511"/>
                </a:cubicBezTo>
                <a:lnTo>
                  <a:pt x="0" y="88961"/>
                </a:lnTo>
                <a:cubicBezTo>
                  <a:pt x="0" y="39829"/>
                  <a:pt x="39829" y="0"/>
                  <a:pt x="88961" y="0"/>
                </a:cubicBezTo>
                <a:close/>
              </a:path>
            </a:pathLst>
          </a:custGeom>
        </p:spPr>
      </p:pic>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16763201"/>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coatt</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F4B7A08-9434-317B-F386-07D6F2259BC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thực</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5074D985-33FE-9BA5-BAC4-AA55FF2EE051}"/>
              </a:ext>
            </a:extLst>
          </p:cNvPr>
          <p:cNvPicPr>
            <a:picLocks noChangeAspect="1"/>
          </p:cNvPicPr>
          <p:nvPr/>
        </p:nvPicPr>
        <p:blipFill>
          <a:blip r:embed="rId3"/>
          <a:stretch>
            <a:fillRect/>
          </a:stretch>
        </p:blipFill>
        <p:spPr>
          <a:xfrm>
            <a:off x="938741" y="2638926"/>
            <a:ext cx="10308712"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3989106"/>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coatt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Kết</a:t>
            </a:r>
            <a:r>
              <a:rPr lang="en-US" dirty="0"/>
              <a:t> </a:t>
            </a:r>
            <a:r>
              <a:rPr lang="en-US" dirty="0" err="1"/>
              <a:t>quả</a:t>
            </a:r>
            <a:r>
              <a:rPr lang="en-US" dirty="0"/>
              <a:t> </a:t>
            </a:r>
            <a:r>
              <a:rPr lang="en-US" dirty="0" err="1"/>
              <a:t>định</a:t>
            </a:r>
            <a:r>
              <a:rPr lang="en-US" dirty="0"/>
              <a:t> </a:t>
            </a:r>
            <a:r>
              <a:rPr lang="en-US" dirty="0" err="1"/>
              <a:t>tính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LSTM có thể tạo ra các chủ đề khác nhau ở các bước thời gian khác nhau</a:t>
            </a:r>
            <a:endParaRPr lang="en-US" sz="2400" dirty="0"/>
          </a:p>
          <a:p>
            <a:r>
              <a:rPr lang="vi-VN" sz="2400" dirty="0"/>
              <a:t>o	</a:t>
            </a:r>
            <a:r>
              <a:rPr lang="en-US" sz="2400" dirty="0">
                <a:latin typeface="Calibri" panose="020F0502020204030204" pitchFamily="34" charset="0"/>
                <a:cs typeface="Times New Roman" panose="02020603050405020304" pitchFamily="18" charset="0"/>
              </a:rPr>
              <a:t>S</a:t>
            </a:r>
            <a:r>
              <a:rPr lang="vi-VN" sz="2400" dirty="0">
                <a:effectLst/>
                <a:latin typeface="Calibri" panose="020F0502020204030204" pitchFamily="34" charset="0"/>
                <a:ea typeface="Calibri" panose="020F0502020204030204" pitchFamily="34" charset="0"/>
                <a:cs typeface="Times New Roman" panose="02020603050405020304" pitchFamily="18" charset="0"/>
              </a:rPr>
              <a:t>ự chú ý trực quan có thể hướng dẫn mô hình của nhóm nghiên cứu tập trung vào các vùng có liên quan của hình ảnh</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Có thể giảm sự chú ý không chính xác </a:t>
            </a:r>
            <a:endParaRPr lang="en-US" sz="2400" dirty="0"/>
          </a:p>
        </p:txBody>
      </p:sp>
    </p:spTree>
    <p:extLst>
      <p:ext uri="{BB962C8B-B14F-4D97-AF65-F5344CB8AC3E}">
        <p14:creationId xmlns:p14="http://schemas.microsoft.com/office/powerpoint/2010/main" val="135110582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MVH</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dirty="0"/>
              <a:t>Multi-View Encoder with Hierarchical Decoder </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208</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2731951093"/>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hường bị giới hạn về quy mô</a:t>
            </a:r>
            <a:r>
              <a:rPr lang="vi-VN" sz="2400" dirty="0"/>
              <a:t>.</a:t>
            </a:r>
            <a:endParaRPr lang="en-US" sz="2400" dirty="0"/>
          </a:p>
          <a:p>
            <a:r>
              <a:rPr lang="vi-VN" sz="2400" dirty="0"/>
              <a:t>o	</a:t>
            </a:r>
            <a:r>
              <a:rPr lang="en-US" sz="2400" dirty="0">
                <a:latin typeface="Calibri" panose="020F0502020204030204" pitchFamily="34" charset="0"/>
                <a:cs typeface="Times New Roman" panose="02020603050405020304" pitchFamily="18" charset="0"/>
              </a:rPr>
              <a:t>Vanishing gradient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Đ</a:t>
            </a:r>
            <a:r>
              <a:rPr lang="vi-VN" sz="2400" dirty="0">
                <a:effectLst/>
                <a:latin typeface="Calibri" panose="020F0502020204030204" pitchFamily="34" charset="0"/>
                <a:ea typeface="Calibri" panose="020F0502020204030204" pitchFamily="34" charset="0"/>
                <a:cs typeface="Times New Roman" panose="02020603050405020304" pitchFamily="18" charset="0"/>
              </a:rPr>
              <a:t>òi hỏi độ chính xác cao </a:t>
            </a:r>
            <a:endParaRPr lang="en-US" sz="2400" dirty="0"/>
          </a:p>
        </p:txBody>
      </p:sp>
    </p:spTree>
    <p:extLst>
      <p:ext uri="{BB962C8B-B14F-4D97-AF65-F5344CB8AC3E}">
        <p14:creationId xmlns:p14="http://schemas.microsoft.com/office/powerpoint/2010/main" val="3308697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GRU</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21</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C35EB2-9995-A206-B811-CA9421B11126}"/>
              </a:ext>
            </a:extLst>
          </p:cNvPr>
          <p:cNvSpPr txBox="1"/>
          <p:nvPr/>
        </p:nvSpPr>
        <p:spPr>
          <a:xfrm>
            <a:off x="97715" y="6459087"/>
            <a:ext cx="7585619" cy="369332"/>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Gated Recurrent Units (GRU)</a:t>
            </a:r>
            <a:endParaRPr lang="en-US" dirty="0">
              <a:solidFill>
                <a:schemeClr val="bg1"/>
              </a:solidFill>
            </a:endParaRPr>
          </a:p>
        </p:txBody>
      </p:sp>
    </p:spTree>
    <p:extLst>
      <p:ext uri="{BB962C8B-B14F-4D97-AF65-F5344CB8AC3E}">
        <p14:creationId xmlns:p14="http://schemas.microsoft.com/office/powerpoint/2010/main" val="26086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t>Đ</a:t>
            </a:r>
            <a:r>
              <a:rPr lang="vi-VN" sz="2400" dirty="0"/>
              <a:t>ề xuất tổng hợp thông tin nhiều chế độ xem </a:t>
            </a:r>
            <a:endParaRPr lang="en-US" sz="2400" dirty="0"/>
          </a:p>
          <a:p>
            <a:r>
              <a:rPr lang="vi-VN" sz="2400" dirty="0"/>
              <a:t>o	</a:t>
            </a:r>
            <a:r>
              <a:rPr lang="en-US" sz="2400" dirty="0"/>
              <a:t>S</a:t>
            </a:r>
            <a:r>
              <a:rPr lang="vi-VN" sz="2400" dirty="0"/>
              <a:t>ử dụng LSTM phân cấp </a:t>
            </a:r>
            <a:endParaRPr lang="en-US" sz="2400" dirty="0"/>
          </a:p>
          <a:p>
            <a:r>
              <a:rPr lang="vi-VN" sz="2400" dirty="0"/>
              <a:t>o	</a:t>
            </a:r>
            <a:r>
              <a:rPr lang="en-US" sz="2400" dirty="0"/>
              <a:t>T</a:t>
            </a:r>
            <a:r>
              <a:rPr lang="vi-VN" sz="2400" dirty="0"/>
              <a:t>ìm hiểu ngữ nghĩa được chuyển tải trong nội dung</a:t>
            </a:r>
            <a:endParaRPr lang="en-US" sz="2400" dirty="0"/>
          </a:p>
        </p:txBody>
      </p:sp>
    </p:spTree>
    <p:extLst>
      <p:ext uri="{BB962C8B-B14F-4D97-AF65-F5344CB8AC3E}">
        <p14:creationId xmlns:p14="http://schemas.microsoft.com/office/powerpoint/2010/main" val="129410175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693583"/>
          </a:xfrm>
        </p:spPr>
        <p:txBody>
          <a:bodyPr/>
          <a:lstStyle/>
          <a:p>
            <a:endParaRPr lang="en-US" sz="2400" dirty="0"/>
          </a:p>
          <a:p>
            <a:r>
              <a:rPr lang="vi-VN" sz="2400" dirty="0"/>
              <a:t>o	</a:t>
            </a:r>
            <a:r>
              <a:rPr lang="en-US" sz="2400" dirty="0" err="1"/>
              <a:t>Bộ</a:t>
            </a:r>
            <a:r>
              <a:rPr lang="en-US" sz="2400" dirty="0"/>
              <a:t> </a:t>
            </a:r>
            <a:r>
              <a:rPr lang="en-US" sz="2400" dirty="0" err="1"/>
              <a:t>mã</a:t>
            </a:r>
            <a:r>
              <a:rPr lang="en-US" sz="2400" dirty="0"/>
              <a:t> </a:t>
            </a:r>
            <a:r>
              <a:rPr lang="en-US" sz="2400" dirty="0" err="1"/>
              <a:t>hóa</a:t>
            </a:r>
            <a:r>
              <a:rPr lang="en-US" sz="2400" dirty="0"/>
              <a:t> </a:t>
            </a:r>
            <a:r>
              <a:rPr lang="en-US" sz="2400" dirty="0" err="1"/>
              <a:t>hình</a:t>
            </a:r>
            <a:r>
              <a:rPr lang="en-US" sz="2400" dirty="0"/>
              <a:t> </a:t>
            </a:r>
            <a:r>
              <a:rPr lang="en-US" sz="2400" dirty="0" err="1"/>
              <a:t>ảnh</a:t>
            </a:r>
            <a:r>
              <a:rPr lang="en-US" sz="2400" dirty="0"/>
              <a:t>: Resnet-152</a:t>
            </a:r>
          </a:p>
          <a:p>
            <a:pPr marL="0" marR="0" lvl="0" indent="0" algn="l" defTabSz="914400" rtl="0" eaLnBrk="1" fontAlgn="auto" latinLnBrk="0" hangingPunct="1">
              <a:lnSpc>
                <a:spcPct val="100000"/>
              </a:lnSpc>
              <a:spcBef>
                <a:spcPts val="0"/>
              </a:spcBef>
              <a:spcAft>
                <a:spcPts val="0"/>
              </a:spcAft>
              <a:buClrTx/>
              <a:buSzTx/>
              <a:buFontTx/>
              <a:buNone/>
              <a:tabLst/>
              <a:defRPr/>
            </a:pPr>
            <a:r>
              <a:rPr lang="vi-VN" sz="2400" dirty="0"/>
              <a:t>o	</a:t>
            </a:r>
            <a:r>
              <a:rPr lang="en-US" sz="2400" dirty="0"/>
              <a:t>Quan </a:t>
            </a:r>
            <a:r>
              <a:rPr lang="en-US" sz="2400" dirty="0" err="1"/>
              <a:t>sát</a:t>
            </a:r>
            <a:r>
              <a:rPr lang="en-US" sz="2400" dirty="0"/>
              <a:t> X </a:t>
            </a:r>
            <a:r>
              <a:rPr lang="en-US" sz="2400" dirty="0" err="1"/>
              <a:t>quang</a:t>
            </a:r>
            <a:r>
              <a:rPr lang="en-US" sz="2400" dirty="0"/>
              <a:t> </a:t>
            </a:r>
            <a:r>
              <a:rPr lang="en-US" sz="2400" dirty="0" err="1"/>
              <a:t>ngực</a:t>
            </a:r>
            <a:r>
              <a:rPr lang="en-US" sz="2400" dirty="0"/>
              <a:t>: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vi-VN" sz="2400" dirty="0"/>
              <a:t>o	</a:t>
            </a:r>
            <a:r>
              <a:rPr lang="en-US" sz="2400" dirty="0" err="1"/>
              <a:t>Khái</a:t>
            </a:r>
            <a:r>
              <a:rPr lang="en-US" sz="2400" dirty="0"/>
              <a:t> </a:t>
            </a:r>
            <a:r>
              <a:rPr lang="en-US" sz="2400" dirty="0" err="1"/>
              <a:t>niệm</a:t>
            </a:r>
            <a:r>
              <a:rPr lang="en-US" sz="2400" dirty="0"/>
              <a:t> y </a:t>
            </a:r>
            <a:r>
              <a:rPr lang="en-US" sz="2400" dirty="0" err="1"/>
              <a:t>tế</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Thông</a:t>
            </a:r>
            <a:r>
              <a:rPr lang="en-US" sz="2400" dirty="0"/>
              <a:t> tin </a:t>
            </a:r>
            <a:r>
              <a:rPr lang="en-US" sz="2400" dirty="0" err="1"/>
              <a:t>mô</a:t>
            </a:r>
            <a:r>
              <a:rPr lang="en-US" sz="2400" dirty="0"/>
              <a:t> </a:t>
            </a:r>
            <a:r>
              <a:rPr lang="en-US" sz="2400" dirty="0" err="1"/>
              <a:t>tả</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nội</a:t>
            </a:r>
            <a:r>
              <a:rPr lang="en-US" sz="2400" dirty="0"/>
              <a:t> dung </a:t>
            </a:r>
            <a:r>
              <a:rPr lang="en-US" sz="2400" dirty="0" err="1"/>
              <a:t>trực</a:t>
            </a:r>
            <a:r>
              <a:rPr lang="en-US" sz="2400" dirty="0"/>
              <a:t> </a:t>
            </a:r>
            <a:r>
              <a:rPr lang="en-US" sz="2400" dirty="0" err="1"/>
              <a:t>quan</a:t>
            </a:r>
            <a:endParaRPr lang="en-US" sz="24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Bộ</a:t>
            </a:r>
            <a:r>
              <a:rPr lang="en-US" sz="2400" dirty="0"/>
              <a:t> </a:t>
            </a:r>
            <a:r>
              <a:rPr lang="en-US" sz="2400" dirty="0" err="1"/>
              <a:t>chỉ</a:t>
            </a:r>
            <a:r>
              <a:rPr lang="en-US" sz="2400" dirty="0"/>
              <a:t> </a:t>
            </a:r>
            <a:r>
              <a:rPr lang="en-US" sz="2400" dirty="0" err="1"/>
              <a:t>mục</a:t>
            </a:r>
            <a:r>
              <a:rPr lang="en-US" sz="2400" dirty="0"/>
              <a:t> </a:t>
            </a:r>
            <a:r>
              <a:rPr lang="en-US" sz="2400" dirty="0" err="1"/>
              <a:t>văn</a:t>
            </a:r>
            <a:r>
              <a:rPr lang="en-US" sz="2400" dirty="0"/>
              <a:t> bản y </a:t>
            </a:r>
            <a:r>
              <a:rPr lang="en-US" sz="2400" dirty="0" err="1"/>
              <a:t>tế</a:t>
            </a:r>
            <a:r>
              <a:rPr lang="en-US" sz="2400" dirty="0"/>
              <a:t> (MTI) </a:t>
            </a:r>
            <a:r>
              <a:rPr lang="en-US" sz="2400" dirty="0" err="1"/>
              <a:t>trong</a:t>
            </a:r>
            <a:r>
              <a:rPr lang="en-US" sz="2400" dirty="0"/>
              <a:t> Open-I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2400" dirty="0"/>
              <a:t>	</a:t>
            </a:r>
            <a:r>
              <a:rPr lang="vi-VN" sz="2400" dirty="0"/>
              <a:t>o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p:txBody>
      </p:sp>
    </p:spTree>
    <p:extLst>
      <p:ext uri="{BB962C8B-B14F-4D97-AF65-F5344CB8AC3E}">
        <p14:creationId xmlns:p14="http://schemas.microsoft.com/office/powerpoint/2010/main" val="2466877683"/>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Đóng</a:t>
            </a:r>
            <a:r>
              <a:rPr lang="en-US" dirty="0"/>
              <a:t> </a:t>
            </a:r>
            <a:r>
              <a:rPr lang="en-US" dirty="0" err="1"/>
              <a:t>góp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r>
              <a:rPr lang="vi-VN" sz="2400" dirty="0"/>
              <a:t>o	Đào tạo trước bộ mã hóa CNN quy mô lớn với hình ảnh chụp X-quang ngực</a:t>
            </a:r>
            <a:endParaRPr lang="en-US" sz="2400" dirty="0"/>
          </a:p>
          <a:p>
            <a:r>
              <a:rPr lang="vi-VN" sz="2400" dirty="0"/>
              <a:t>o	</a:t>
            </a:r>
            <a:r>
              <a:rPr lang="en-US" sz="2400" dirty="0" err="1">
                <a:latin typeface="+mn-lt"/>
                <a:cs typeface="Times New Roman" panose="02020603050405020304" pitchFamily="18" charset="0"/>
              </a:rPr>
              <a:t>Tính</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nhất</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quán</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của</a:t>
            </a:r>
            <a:r>
              <a:rPr lang="en-US" sz="2400" dirty="0">
                <a:latin typeface="+mn-lt"/>
                <a:cs typeface="Times New Roman" panose="02020603050405020304" pitchFamily="18" charset="0"/>
              </a:rPr>
              <a:t> </a:t>
            </a:r>
            <a:r>
              <a:rPr lang="vi-VN" sz="2400" dirty="0">
                <a:latin typeface="+mn-lt"/>
                <a:cs typeface="Times New Roman" panose="02020603050405020304" pitchFamily="18" charset="0"/>
              </a:rPr>
              <a:t>đặc trưng</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trực</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quan</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nhiều</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chế</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độ</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xem</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với</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sự</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chú</a:t>
            </a:r>
            <a:r>
              <a:rPr lang="en-US" sz="2400" dirty="0">
                <a:latin typeface="+mn-lt"/>
                <a:cs typeface="Times New Roman" panose="02020603050405020304" pitchFamily="18" charset="0"/>
              </a:rPr>
              <a:t> ý ở </a:t>
            </a:r>
            <a:r>
              <a:rPr lang="en-US" sz="2400" dirty="0" err="1">
                <a:latin typeface="+mn-lt"/>
                <a:cs typeface="Times New Roman" panose="02020603050405020304" pitchFamily="18" charset="0"/>
              </a:rPr>
              <a:t>cấp</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độ</a:t>
            </a:r>
            <a:r>
              <a:rPr lang="en-US" sz="2400" dirty="0">
                <a:latin typeface="+mn-lt"/>
                <a:cs typeface="Times New Roman" panose="02020603050405020304" pitchFamily="18" charset="0"/>
              </a:rPr>
              <a:t> </a:t>
            </a:r>
            <a:r>
              <a:rPr lang="en-US" sz="2400" dirty="0" err="1">
                <a:latin typeface="+mn-lt"/>
                <a:cs typeface="Times New Roman" panose="02020603050405020304" pitchFamily="18" charset="0"/>
              </a:rPr>
              <a:t>câu</a:t>
            </a:r>
            <a:endParaRPr lang="en-US" sz="2400" dirty="0">
              <a:latin typeface="+mn-lt"/>
              <a:cs typeface="Times New Roman" panose="02020603050405020304" pitchFamily="18" charset="0"/>
            </a:endParaRPr>
          </a:p>
          <a:p>
            <a:r>
              <a:rPr lang="vi-VN" sz="2400" dirty="0"/>
              <a:t>o	Áp dụng các khái niệm y tế cho bộ giải mã với sự chú ý ở cấp độ từ</a:t>
            </a:r>
            <a:endParaRPr lang="en-US" sz="2400" dirty="0"/>
          </a:p>
        </p:txBody>
      </p:sp>
    </p:spTree>
    <p:extLst>
      <p:ext uri="{BB962C8B-B14F-4D97-AF65-F5344CB8AC3E}">
        <p14:creationId xmlns:p14="http://schemas.microsoft.com/office/powerpoint/2010/main" val="2740820280"/>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MVH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P</a:t>
            </a:r>
            <a:r>
              <a:rPr lang="vi-VN" sz="2400" dirty="0">
                <a:effectLst/>
                <a:latin typeface="Calibri" panose="020F0502020204030204" pitchFamily="34" charset="0"/>
                <a:ea typeface="Calibri" panose="020F0502020204030204" pitchFamily="34" charset="0"/>
                <a:cs typeface="Times New Roman" panose="02020603050405020304" pitchFamily="18" charset="0"/>
              </a:rPr>
              <a:t>hân loại quan sát và tinh chỉnh bộ mã hóa </a:t>
            </a:r>
            <a:endParaRPr lang="en-US" sz="2400" dirty="0"/>
          </a:p>
          <a:p>
            <a:r>
              <a:rPr lang="vi-VN" sz="2400" dirty="0"/>
              <a:t>o	</a:t>
            </a:r>
            <a:r>
              <a:rPr lang="en-US" sz="2400" dirty="0">
                <a:latin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rích xuất các khái niệm y học</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H</a:t>
            </a:r>
            <a:r>
              <a:rPr lang="vi-VN" sz="2400" dirty="0">
                <a:effectLst/>
                <a:latin typeface="Calibri" panose="020F0502020204030204" pitchFamily="34" charset="0"/>
                <a:ea typeface="Calibri" panose="020F0502020204030204" pitchFamily="34" charset="0"/>
                <a:cs typeface="Times New Roman" panose="02020603050405020304" pitchFamily="18" charset="0"/>
              </a:rPr>
              <a:t>ợp nhất tất cả thông tin  </a:t>
            </a:r>
            <a:endParaRPr lang="en-US" sz="2400" dirty="0"/>
          </a:p>
        </p:txBody>
      </p:sp>
    </p:spTree>
    <p:extLst>
      <p:ext uri="{BB962C8B-B14F-4D97-AF65-F5344CB8AC3E}">
        <p14:creationId xmlns:p14="http://schemas.microsoft.com/office/powerpoint/2010/main" val="274716638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5401733"/>
            <a:ext cx="3981854" cy="812798"/>
          </a:xfrm>
        </p:spPr>
        <p:txBody>
          <a:bodyPr vert="horz" lIns="91440" tIns="45720" rIns="91440" bIns="45720" rtlCol="0" anchor="ctr">
            <a:normAutofit/>
          </a:bodyPr>
          <a:lstStyle/>
          <a:p>
            <a:r>
              <a:rPr lang="en-US" sz="4400" b="1" dirty="0">
                <a:latin typeface="Times New Roman" panose="02020603050405020304" pitchFamily="18" charset="0"/>
                <a:cs typeface="Times New Roman" panose="02020603050405020304" pitchFamily="18" charset="0"/>
              </a:rPr>
              <a:t>MVH</a:t>
            </a:r>
            <a:endParaRPr lang="en-US" sz="4400" b="1" kern="1200" dirty="0">
              <a:solidFill>
                <a:schemeClr val="tx1"/>
              </a:solidFill>
              <a:latin typeface="+mj-lt"/>
              <a:ea typeface="+mj-ea"/>
              <a:cs typeface="+mj-cs"/>
            </a:endParaRP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1D6FF8C-A4EB-35E1-78DB-FA36FC9D9AE2}"/>
              </a:ext>
            </a:extLst>
          </p:cNvPr>
          <p:cNvPicPr>
            <a:picLocks noChangeAspect="1"/>
          </p:cNvPicPr>
          <p:nvPr/>
        </p:nvPicPr>
        <p:blipFill>
          <a:blip r:embed="rId3"/>
          <a:stretch>
            <a:fillRect/>
          </a:stretch>
        </p:blipFill>
        <p:spPr>
          <a:xfrm>
            <a:off x="375248" y="2789946"/>
            <a:ext cx="11135897" cy="2712851"/>
          </a:xfrm>
          <a:prstGeom prst="rect">
            <a:avLst/>
          </a:prstGeom>
        </p:spPr>
      </p:pic>
      <p:pic>
        <p:nvPicPr>
          <p:cNvPr id="8" name="Picture 7">
            <a:extLst>
              <a:ext uri="{FF2B5EF4-FFF2-40B4-BE49-F238E27FC236}">
                <a16:creationId xmlns:a16="http://schemas.microsoft.com/office/drawing/2014/main" id="{2D11981E-4EB1-CDD9-34A4-428654964499}"/>
              </a:ext>
            </a:extLst>
          </p:cNvPr>
          <p:cNvPicPr>
            <a:picLocks noChangeAspect="1"/>
          </p:cNvPicPr>
          <p:nvPr/>
        </p:nvPicPr>
        <p:blipFill>
          <a:blip r:embed="rId4"/>
          <a:stretch>
            <a:fillRect/>
          </a:stretch>
        </p:blipFill>
        <p:spPr>
          <a:xfrm>
            <a:off x="375248" y="204647"/>
            <a:ext cx="11288700" cy="2410161"/>
          </a:xfrm>
          <a:prstGeom prst="rect">
            <a:avLst/>
          </a:prstGeom>
        </p:spPr>
      </p:pic>
      <p:cxnSp>
        <p:nvCxnSpPr>
          <p:cNvPr id="11" name="Straight Connector 10">
            <a:extLst>
              <a:ext uri="{FF2B5EF4-FFF2-40B4-BE49-F238E27FC236}">
                <a16:creationId xmlns:a16="http://schemas.microsoft.com/office/drawing/2014/main" id="{8F9209B2-A8A3-0400-03B6-AD84C0AA5E68}"/>
              </a:ext>
            </a:extLst>
          </p:cNvPr>
          <p:cNvCxnSpPr/>
          <p:nvPr/>
        </p:nvCxnSpPr>
        <p:spPr>
          <a:xfrm>
            <a:off x="375248" y="2789946"/>
            <a:ext cx="11288700" cy="0"/>
          </a:xfrm>
          <a:prstGeom prst="line">
            <a:avLst/>
          </a:prstGeom>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3AD9DD8E-B6C9-C6B0-549E-1EFD09107C31}"/>
              </a:ext>
            </a:extLst>
          </p:cNvPr>
          <p:cNvSpPr/>
          <p:nvPr/>
        </p:nvSpPr>
        <p:spPr>
          <a:xfrm>
            <a:off x="3304521" y="233157"/>
            <a:ext cx="3031067" cy="845220"/>
          </a:xfrm>
          <a:prstGeom prst="rect">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817159164"/>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6E48AFA-8884-4F68-A44F-D2C1E8609C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1" y="5401733"/>
            <a:ext cx="3981854" cy="812798"/>
          </a:xfrm>
        </p:spPr>
        <p:txBody>
          <a:bodyPr vert="horz" lIns="91440" tIns="45720" rIns="91440" bIns="45720" rtlCol="0" anchor="ctr">
            <a:normAutofit/>
          </a:bodyPr>
          <a:lstStyle/>
          <a:p>
            <a:r>
              <a:rPr lang="en-US" sz="4400" b="1" dirty="0">
                <a:latin typeface="Times New Roman" panose="02020603050405020304" pitchFamily="18" charset="0"/>
                <a:cs typeface="Times New Roman" panose="02020603050405020304" pitchFamily="18" charset="0"/>
              </a:rPr>
              <a:t>MVH</a:t>
            </a:r>
            <a:endParaRPr lang="en-US" sz="4400" b="1" kern="1200" dirty="0">
              <a:solidFill>
                <a:schemeClr val="tx1"/>
              </a:solidFill>
              <a:latin typeface="+mj-lt"/>
              <a:ea typeface="+mj-ea"/>
              <a:cs typeface="+mj-cs"/>
            </a:endParaRPr>
          </a:p>
        </p:txBody>
      </p:sp>
      <p:sp>
        <p:nvSpPr>
          <p:cNvPr id="16" name="Arc 15">
            <a:extLst>
              <a:ext uri="{FF2B5EF4-FFF2-40B4-BE49-F238E27FC236}">
                <a16:creationId xmlns:a16="http://schemas.microsoft.com/office/drawing/2014/main" id="{969D19A6-08CB-498C-93EC-3FFB021FC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269068">
            <a:off x="8717845" y="3339275"/>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7" name="Text Placeholder 6">
            <a:extLst>
              <a:ext uri="{FF2B5EF4-FFF2-40B4-BE49-F238E27FC236}">
                <a16:creationId xmlns:a16="http://schemas.microsoft.com/office/drawing/2014/main" id="{CC3A4BC2-8DD5-17B7-94C6-85E6FF2E533F}"/>
              </a:ext>
            </a:extLst>
          </p:cNvPr>
          <p:cNvSpPr>
            <a:spLocks noGrp="1"/>
          </p:cNvSpPr>
          <p:nvPr>
            <p:ph type="body" idx="1"/>
          </p:nvPr>
        </p:nvSpPr>
        <p:spPr>
          <a:xfrm>
            <a:off x="4970835" y="3998019"/>
            <a:ext cx="6382966" cy="2216512"/>
          </a:xfrm>
        </p:spPr>
        <p:txBody>
          <a:bodyPr vert="horz" lIns="91440" tIns="45720" rIns="91440" bIns="45720" rtlCol="0">
            <a:normAutofit/>
          </a:bodyPr>
          <a:lstStyle/>
          <a:p>
            <a:pPr indent="-228600">
              <a:buFont typeface="Arial" panose="020B0604020202020204" pitchFamily="34" charset="0"/>
              <a:buChar char="•"/>
            </a:pPr>
            <a:r>
              <a:rPr lang="en-US" dirty="0">
                <a:latin typeface="+mn-lt"/>
                <a:ea typeface="+mn-ea"/>
                <a:cs typeface="+mn-cs"/>
              </a:rPr>
              <a:t>Minh </a:t>
            </a:r>
            <a:r>
              <a:rPr lang="en-US" dirty="0" err="1">
                <a:latin typeface="+mn-lt"/>
                <a:ea typeface="+mn-ea"/>
                <a:cs typeface="+mn-cs"/>
              </a:rPr>
              <a:t>họa</a:t>
            </a:r>
            <a:r>
              <a:rPr lang="en-US" dirty="0">
                <a:latin typeface="+mn-lt"/>
                <a:ea typeface="+mn-ea"/>
                <a:cs typeface="+mn-cs"/>
              </a:rPr>
              <a:t> </a:t>
            </a:r>
            <a:r>
              <a:rPr lang="en-US" dirty="0" err="1">
                <a:latin typeface="+mn-lt"/>
                <a:ea typeface="+mn-ea"/>
                <a:cs typeface="+mn-cs"/>
              </a:rPr>
              <a:t>mô</a:t>
            </a:r>
            <a:r>
              <a:rPr lang="en-US" dirty="0">
                <a:latin typeface="+mn-lt"/>
                <a:ea typeface="+mn-ea"/>
                <a:cs typeface="+mn-cs"/>
              </a:rPr>
              <a:t> </a:t>
            </a:r>
            <a:r>
              <a:rPr lang="en-US" dirty="0" err="1">
                <a:latin typeface="+mn-lt"/>
                <a:ea typeface="+mn-ea"/>
                <a:cs typeface="+mn-cs"/>
              </a:rPr>
              <a:t>hình</a:t>
            </a:r>
            <a:endParaRPr lang="en-US"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00BC0B-C45E-CD12-4D07-B3E4CACF7E17}"/>
              </a:ext>
            </a:extLst>
          </p:cNvPr>
          <p:cNvPicPr>
            <a:picLocks noChangeAspect="1"/>
          </p:cNvPicPr>
          <p:nvPr/>
        </p:nvPicPr>
        <p:blipFill>
          <a:blip r:embed="rId3"/>
          <a:stretch>
            <a:fillRect/>
          </a:stretch>
        </p:blipFill>
        <p:spPr>
          <a:xfrm>
            <a:off x="0" y="411312"/>
            <a:ext cx="12192000" cy="4579110"/>
          </a:xfrm>
          <a:prstGeom prst="rect">
            <a:avLst/>
          </a:prstGeom>
        </p:spPr>
      </p:pic>
    </p:spTree>
    <p:extLst>
      <p:ext uri="{BB962C8B-B14F-4D97-AF65-F5344CB8AC3E}">
        <p14:creationId xmlns:p14="http://schemas.microsoft.com/office/powerpoint/2010/main" val="906525445"/>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dirty="0">
                <a:solidFill>
                  <a:schemeClr val="bg1"/>
                </a:solidFill>
                <a:latin typeface="+mj-lt"/>
                <a:ea typeface="+mj-ea"/>
                <a:cs typeface="+mj-cs"/>
              </a:rPr>
              <a:t>MVH</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8F4B7A08-9434-317B-F386-07D6F2259BC7}"/>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thực</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52DBA86-77FA-01AD-E3DF-D50F9A60EF9D}"/>
              </a:ext>
            </a:extLst>
          </p:cNvPr>
          <p:cNvPicPr>
            <a:picLocks noChangeAspect="1"/>
          </p:cNvPicPr>
          <p:nvPr/>
        </p:nvPicPr>
        <p:blipFill>
          <a:blip r:embed="rId3"/>
          <a:stretch>
            <a:fillRect/>
          </a:stretch>
        </p:blipFill>
        <p:spPr>
          <a:xfrm>
            <a:off x="613597" y="2491124"/>
            <a:ext cx="10964805" cy="3705742"/>
          </a:xfrm>
          <a:prstGeom prst="rect">
            <a:avLst/>
          </a:prstGeom>
        </p:spPr>
      </p:pic>
    </p:spTree>
    <p:extLst>
      <p:ext uri="{BB962C8B-B14F-4D97-AF65-F5344CB8AC3E}">
        <p14:creationId xmlns:p14="http://schemas.microsoft.com/office/powerpoint/2010/main" val="97696913"/>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Text-Image Embedding Network</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217</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328454431"/>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693583"/>
          </a:xfrm>
        </p:spPr>
        <p:txBody>
          <a:bodyPr/>
          <a:lstStyle/>
          <a:p>
            <a:endParaRPr lang="en-US" sz="2400" dirty="0"/>
          </a:p>
          <a:p>
            <a:r>
              <a:rPr lang="vi-VN" sz="2400" dirty="0"/>
              <a:t>o	</a:t>
            </a:r>
            <a:r>
              <a:rPr lang="en-US" sz="2400" dirty="0" err="1"/>
              <a:t>Cấu</a:t>
            </a:r>
            <a:r>
              <a:rPr lang="en-US" sz="2400" dirty="0"/>
              <a:t> </a:t>
            </a:r>
            <a:r>
              <a:rPr lang="en-US" sz="2400" dirty="0" err="1"/>
              <a:t>trúc</a:t>
            </a:r>
            <a:r>
              <a:rPr lang="en-US" sz="2400" dirty="0"/>
              <a:t> </a:t>
            </a:r>
            <a:r>
              <a:rPr lang="en-US" sz="2400" dirty="0" err="1"/>
              <a:t>đồ</a:t>
            </a:r>
            <a:r>
              <a:rPr lang="en-US" sz="2400" dirty="0"/>
              <a:t> </a:t>
            </a:r>
            <a:r>
              <a:rPr lang="en-US" sz="2400" dirty="0" err="1"/>
              <a:t>thị</a:t>
            </a:r>
            <a:endParaRPr lang="en-US" sz="2400" dirty="0"/>
          </a:p>
          <a:p>
            <a:r>
              <a:rPr lang="vi-VN" sz="2400" dirty="0"/>
              <a:t>o	</a:t>
            </a:r>
            <a:r>
              <a:rPr lang="en-US" sz="2400" dirty="0" err="1"/>
              <a:t>Phân</a:t>
            </a:r>
            <a:r>
              <a:rPr lang="en-US" sz="2400" dirty="0"/>
              <a:t> </a:t>
            </a:r>
            <a:r>
              <a:rPr lang="en-US" sz="2400" dirty="0" err="1"/>
              <a:t>loại</a:t>
            </a:r>
            <a:r>
              <a:rPr lang="en-US" sz="2400" dirty="0"/>
              <a:t> </a:t>
            </a:r>
            <a:r>
              <a:rPr lang="en-US" sz="2400" dirty="0" err="1"/>
              <a:t>đa</a:t>
            </a:r>
            <a:r>
              <a:rPr lang="en-US" sz="2400" dirty="0"/>
              <a:t> </a:t>
            </a:r>
            <a:r>
              <a:rPr lang="en-US" sz="2400" dirty="0" err="1"/>
              <a:t>nhãn</a:t>
            </a:r>
            <a:endParaRPr lang="en-US" sz="2400" dirty="0"/>
          </a:p>
        </p:txBody>
      </p:sp>
    </p:spTree>
    <p:extLst>
      <p:ext uri="{BB962C8B-B14F-4D97-AF65-F5344CB8AC3E}">
        <p14:creationId xmlns:p14="http://schemas.microsoft.com/office/powerpoint/2010/main" val="1187983002"/>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Sentsat + kg</a:t>
            </a:r>
          </a:p>
        </p:txBody>
      </p:sp>
      <p:sp>
        <p:nvSpPr>
          <p:cNvPr id="16"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7FDB3B6D-6AE5-6BBE-E34D-3DC50A08D942}"/>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9" name="Picture 8">
            <a:extLst>
              <a:ext uri="{FF2B5EF4-FFF2-40B4-BE49-F238E27FC236}">
                <a16:creationId xmlns:a16="http://schemas.microsoft.com/office/drawing/2014/main" id="{C667DC04-B9BF-451B-4F8D-560E41777E2E}"/>
              </a:ext>
            </a:extLst>
          </p:cNvPr>
          <p:cNvPicPr>
            <a:picLocks noChangeAspect="1"/>
          </p:cNvPicPr>
          <p:nvPr/>
        </p:nvPicPr>
        <p:blipFill>
          <a:blip r:embed="rId3"/>
          <a:stretch>
            <a:fillRect/>
          </a:stretch>
        </p:blipFill>
        <p:spPr>
          <a:xfrm>
            <a:off x="1319601" y="2290936"/>
            <a:ext cx="9540605"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19771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Quyết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thông</a:t>
            </a:r>
            <a:r>
              <a:rPr lang="en-US" sz="4000" dirty="0">
                <a:solidFill>
                  <a:schemeClr val="tx1"/>
                </a:solidFill>
                <a:latin typeface="Times New Roman" panose="02020603050405020304" pitchFamily="18" charset="0"/>
                <a:cs typeface="Times New Roman" panose="02020603050405020304" pitchFamily="18" charset="0"/>
              </a:rPr>
              <a:t> tin </a:t>
            </a:r>
            <a:r>
              <a:rPr lang="en-US" sz="4000" dirty="0" err="1">
                <a:solidFill>
                  <a:schemeClr val="tx1"/>
                </a:solidFill>
                <a:latin typeface="Times New Roman" panose="02020603050405020304" pitchFamily="18" charset="0"/>
                <a:cs typeface="Times New Roman" panose="02020603050405020304" pitchFamily="18" charset="0"/>
              </a:rPr>
              <a:t>đầu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ra.</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22</a:t>
            </a:fld>
            <a:endParaRPr lang="en-US" sz="1200">
              <a:solidFill>
                <a:schemeClr val="bg1"/>
              </a:solidFill>
            </a:endParaRPr>
          </a:p>
        </p:txBody>
      </p:sp>
    </p:spTree>
    <p:extLst>
      <p:ext uri="{BB962C8B-B14F-4D97-AF65-F5344CB8AC3E}">
        <p14:creationId xmlns:p14="http://schemas.microsoft.com/office/powerpoint/2010/main" val="1864182078"/>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Sentsat</a:t>
            </a:r>
            <a:r>
              <a:rPr lang="en-US" sz="4000" b="1" dirty="0">
                <a:latin typeface="Times New Roman" panose="02020603050405020304" pitchFamily="18" charset="0"/>
                <a:cs typeface="Times New Roman" panose="02020603050405020304" pitchFamily="18" charset="0"/>
              </a:rPr>
              <a:t> + kg</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Đóng</a:t>
            </a:r>
            <a:r>
              <a:rPr lang="en-US" dirty="0"/>
              <a:t> </a:t>
            </a:r>
            <a:r>
              <a:rPr lang="en-US" dirty="0" err="1"/>
              <a:t>góp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r>
              <a:rPr lang="vi-VN" sz="2400" dirty="0"/>
              <a:t>o	</a:t>
            </a:r>
            <a:r>
              <a:rPr lang="vi-VN" sz="2400" dirty="0">
                <a:latin typeface="+mn-lt"/>
                <a:cs typeface="Times New Roman" panose="02020603050405020304" pitchFamily="18" charset="0"/>
              </a:rPr>
              <a:t>Sử dụng mạng thần kinh đồ thị được xây dựng trước trên nhiều phát hiện bệnh để hỗ trợ tạo báo cáo</a:t>
            </a:r>
            <a:endParaRPr lang="en-US" sz="2400" dirty="0">
              <a:latin typeface="+mn-lt"/>
              <a:cs typeface="Times New Roman" panose="02020603050405020304" pitchFamily="18" charset="0"/>
            </a:endParaRPr>
          </a:p>
          <a:p>
            <a:r>
              <a:rPr lang="vi-VN" sz="2400" dirty="0"/>
              <a:t>o	Chỉ số đánh giá mới cho báo cáo hình ảnh X quang với sự hỗ trợ của cùng một biểu đồ tổng hợp</a:t>
            </a:r>
            <a:endParaRPr lang="en-US" sz="2400" dirty="0"/>
          </a:p>
        </p:txBody>
      </p:sp>
    </p:spTree>
    <p:extLst>
      <p:ext uri="{BB962C8B-B14F-4D97-AF65-F5344CB8AC3E}">
        <p14:creationId xmlns:p14="http://schemas.microsoft.com/office/powerpoint/2010/main" val="1048086770"/>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Sentsat + kg</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7FDB3B6D-6AE5-6BBE-E34D-3DC50A08D942}"/>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a:latin typeface="+mn-lt"/>
                <a:ea typeface="+mn-ea"/>
                <a:cs typeface="+mn-cs"/>
              </a:rPr>
              <a:t>Mô hình</a:t>
            </a:r>
          </a:p>
          <a:p>
            <a:pPr indent="-228600">
              <a:buFont typeface="Arial" panose="020B0604020202020204" pitchFamily="34" charset="0"/>
              <a:buChar char="•"/>
            </a:pPr>
            <a:endParaRPr lang="en-US" sz="2200">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98C4B7EB-2316-9102-0680-26C83D3F904A}"/>
              </a:ext>
            </a:extLst>
          </p:cNvPr>
          <p:cNvPicPr>
            <a:picLocks noChangeAspect="1"/>
          </p:cNvPicPr>
          <p:nvPr/>
        </p:nvPicPr>
        <p:blipFill>
          <a:blip r:embed="rId3"/>
          <a:stretch>
            <a:fillRect/>
          </a:stretch>
        </p:blipFill>
        <p:spPr>
          <a:xfrm>
            <a:off x="1832535" y="2290936"/>
            <a:ext cx="8514737" cy="395935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169303"/>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32AEEBC8-9D30-42EF-95F2-386C2653FB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630936" y="502920"/>
            <a:ext cx="3419856" cy="1463040"/>
          </a:xfrm>
        </p:spPr>
        <p:txBody>
          <a:bodyPr vert="horz" lIns="91440" tIns="45720" rIns="91440" bIns="45720" rtlCol="0" anchor="ctr">
            <a:normAutofit/>
          </a:bodyPr>
          <a:lstStyle/>
          <a:p>
            <a:r>
              <a:rPr lang="en-US" sz="4800" b="1" kern="1200">
                <a:solidFill>
                  <a:schemeClr val="tx1"/>
                </a:solidFill>
                <a:latin typeface="+mj-lt"/>
                <a:ea typeface="+mj-ea"/>
                <a:cs typeface="+mj-cs"/>
              </a:rPr>
              <a:t>Sentsat + kg</a:t>
            </a:r>
          </a:p>
        </p:txBody>
      </p:sp>
      <p:sp>
        <p:nvSpPr>
          <p:cNvPr id="23" name="sketch line">
            <a:extLst>
              <a:ext uri="{FF2B5EF4-FFF2-40B4-BE49-F238E27FC236}">
                <a16:creationId xmlns:a16="http://schemas.microsoft.com/office/drawing/2014/main" id="{2E92FA66-67D7-4CB4-94D3-E643A9AD47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566159" y="1225296"/>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7FDB3B6D-6AE5-6BBE-E34D-3DC50A08D942}"/>
              </a:ext>
            </a:extLst>
          </p:cNvPr>
          <p:cNvSpPr>
            <a:spLocks noGrp="1"/>
          </p:cNvSpPr>
          <p:nvPr>
            <p:ph type="body" idx="1"/>
          </p:nvPr>
        </p:nvSpPr>
        <p:spPr>
          <a:xfrm>
            <a:off x="4654295" y="502920"/>
            <a:ext cx="6894576" cy="1463040"/>
          </a:xfrm>
        </p:spPr>
        <p:txBody>
          <a:bodyPr vert="horz" lIns="91440" tIns="45720" rIns="91440" bIns="45720" rtlCol="0" anchor="ctr">
            <a:normAutofit/>
          </a:bodyPr>
          <a:lstStyle/>
          <a:p>
            <a:pPr indent="-228600">
              <a:buFont typeface="Arial" panose="020B0604020202020204" pitchFamily="34" charset="0"/>
              <a:buChar char="•"/>
            </a:pPr>
            <a:r>
              <a:rPr lang="en-US" sz="2200" dirty="0" err="1">
                <a:latin typeface="+mn-lt"/>
                <a:ea typeface="+mn-ea"/>
                <a:cs typeface="+mn-cs"/>
              </a:rPr>
              <a:t>Kết</a:t>
            </a:r>
            <a:r>
              <a:rPr lang="en-US" sz="2200" dirty="0">
                <a:latin typeface="+mn-lt"/>
                <a:ea typeface="+mn-ea"/>
                <a:cs typeface="+mn-cs"/>
              </a:rPr>
              <a:t> </a:t>
            </a:r>
            <a:r>
              <a:rPr lang="en-US" sz="2200" dirty="0" err="1">
                <a:latin typeface="+mn-lt"/>
                <a:ea typeface="+mn-ea"/>
                <a:cs typeface="+mn-cs"/>
              </a:rPr>
              <a:t>quả</a:t>
            </a:r>
            <a:r>
              <a:rPr lang="en-US" sz="2200" dirty="0">
                <a:latin typeface="+mn-lt"/>
                <a:ea typeface="+mn-ea"/>
                <a:cs typeface="+mn-cs"/>
              </a:rPr>
              <a:t> </a:t>
            </a:r>
            <a:r>
              <a:rPr lang="en-US" sz="2200" dirty="0" err="1">
                <a:latin typeface="+mn-lt"/>
                <a:ea typeface="+mn-ea"/>
                <a:cs typeface="+mn-cs"/>
              </a:rPr>
              <a:t>thực</a:t>
            </a:r>
            <a:r>
              <a:rPr lang="en-US" sz="2200" dirty="0">
                <a:latin typeface="+mn-lt"/>
                <a:ea typeface="+mn-ea"/>
                <a:cs typeface="+mn-cs"/>
              </a:rPr>
              <a:t> </a:t>
            </a:r>
            <a:r>
              <a:rPr lang="en-US" sz="2200" dirty="0" err="1">
                <a:latin typeface="+mn-lt"/>
                <a:ea typeface="+mn-ea"/>
                <a:cs typeface="+mn-cs"/>
              </a:rPr>
              <a:t>nghiệm</a:t>
            </a:r>
            <a:endParaRPr lang="en-US" sz="2200" dirty="0">
              <a:latin typeface="+mn-lt"/>
              <a:ea typeface="+mn-ea"/>
              <a:cs typeface="+mn-cs"/>
            </a:endParaRPr>
          </a:p>
          <a:p>
            <a:pPr indent="-228600">
              <a:buFont typeface="Arial" panose="020B0604020202020204" pitchFamily="34" charset="0"/>
              <a:buChar char="•"/>
            </a:pPr>
            <a:endParaRPr lang="en-US" sz="22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68DCD00-0CEB-F080-3713-3FDF49AC3C61}"/>
              </a:ext>
            </a:extLst>
          </p:cNvPr>
          <p:cNvPicPr>
            <a:picLocks noChangeAspect="1"/>
          </p:cNvPicPr>
          <p:nvPr/>
        </p:nvPicPr>
        <p:blipFill>
          <a:blip r:embed="rId3"/>
          <a:stretch>
            <a:fillRect/>
          </a:stretch>
        </p:blipFill>
        <p:spPr>
          <a:xfrm>
            <a:off x="0" y="2282547"/>
            <a:ext cx="12192000" cy="2292906"/>
          </a:xfrm>
          <a:prstGeom prst="rect">
            <a:avLst/>
          </a:prstGeom>
        </p:spPr>
      </p:pic>
    </p:spTree>
    <p:extLst>
      <p:ext uri="{BB962C8B-B14F-4D97-AF65-F5344CB8AC3E}">
        <p14:creationId xmlns:p14="http://schemas.microsoft.com/office/powerpoint/2010/main" val="10353372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365124" y="4295310"/>
            <a:ext cx="4020609" cy="1204912"/>
          </a:xfrm>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truy</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xuất</a:t>
            </a:r>
            <a:endParaRPr lang="en-US" sz="4000" b="1" dirty="0">
              <a:latin typeface="Times New Roman" panose="02020603050405020304" pitchFamily="18" charset="0"/>
              <a:cs typeface="Times New Roman" panose="02020603050405020304" pitchFamily="18" charset="0"/>
            </a:endParaRPr>
          </a:p>
        </p:txBody>
      </p:sp>
      <p:sp>
        <p:nvSpPr>
          <p:cNvPr id="2" name="Text Placeholder 1">
            <a:extLst>
              <a:ext uri="{FF2B5EF4-FFF2-40B4-BE49-F238E27FC236}">
                <a16:creationId xmlns:a16="http://schemas.microsoft.com/office/drawing/2014/main" id="{138882A8-2E93-4DA4-ECD0-4CAD598F953B}"/>
              </a:ext>
            </a:extLst>
          </p:cNvPr>
          <p:cNvSpPr>
            <a:spLocks noGrp="1"/>
          </p:cNvSpPr>
          <p:nvPr>
            <p:ph type="body" idx="1"/>
          </p:nvPr>
        </p:nvSpPr>
        <p:spPr>
          <a:xfrm>
            <a:off x="5476874" y="2475186"/>
            <a:ext cx="5354035" cy="3373820"/>
          </a:xfrm>
        </p:spPr>
        <p:txBody>
          <a:bodyPr>
            <a:noAutofit/>
          </a:bodyPr>
          <a:lstStyle/>
          <a:p>
            <a:r>
              <a:rPr lang="en-US" sz="2800" dirty="0"/>
              <a:t>2018	HRGR-Agent</a:t>
            </a:r>
          </a:p>
          <a:p>
            <a:r>
              <a:rPr lang="en-US" sz="2800" dirty="0"/>
              <a:t>2019	KERP</a:t>
            </a:r>
          </a:p>
          <a:p>
            <a:r>
              <a:rPr lang="en-US" sz="2800" dirty="0"/>
              <a:t>2021 	</a:t>
            </a:r>
            <a:r>
              <a:rPr lang="en-US" sz="2800" dirty="0" err="1"/>
              <a:t>MedWriter</a:t>
            </a:r>
            <a:endParaRPr lang="en-US" sz="2800" dirty="0"/>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223</a:t>
            </a:fld>
            <a:endParaRPr lang="en-US" dirty="0"/>
          </a:p>
        </p:txBody>
      </p:sp>
    </p:spTree>
    <p:extLst>
      <p:ext uri="{BB962C8B-B14F-4D97-AF65-F5344CB8AC3E}">
        <p14:creationId xmlns:p14="http://schemas.microsoft.com/office/powerpoint/2010/main" val="286028318"/>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HRGR-Agent</a:t>
            </a: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lstStyle/>
          <a:p>
            <a:r>
              <a:rPr lang="en-US" dirty="0"/>
              <a:t>Hybrid Retrieval-Generation Reinforced Agent</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224</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2018</a:t>
            </a:r>
          </a:p>
        </p:txBody>
      </p:sp>
    </p:spTree>
    <p:extLst>
      <p:ext uri="{BB962C8B-B14F-4D97-AF65-F5344CB8AC3E}">
        <p14:creationId xmlns:p14="http://schemas.microsoft.com/office/powerpoint/2010/main" val="173499023"/>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y tế thường bị chi phối bởi các kết quả bình thường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hững phát hiện bất thường tương đối hiếm và đa dạng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hiện</a:t>
            </a:r>
            <a:r>
              <a:rPr lang="vi-VN" sz="2400" dirty="0">
                <a:effectLst/>
                <a:latin typeface="Calibri" panose="020F0502020204030204" pitchFamily="34" charset="0"/>
                <a:ea typeface="Calibri" panose="020F0502020204030204" pitchFamily="34" charset="0"/>
                <a:cs typeface="Times New Roman" panose="02020603050405020304" pitchFamily="18" charset="0"/>
              </a:rPr>
              <a:t> đáng kể</a:t>
            </a:r>
            <a:endParaRPr lang="en-US" sz="2400" dirty="0"/>
          </a:p>
        </p:txBody>
      </p:sp>
      <p:pic>
        <p:nvPicPr>
          <p:cNvPr id="7" name="Picture 6">
            <a:extLst>
              <a:ext uri="{FF2B5EF4-FFF2-40B4-BE49-F238E27FC236}">
                <a16:creationId xmlns:a16="http://schemas.microsoft.com/office/drawing/2014/main" id="{FF907318-CB6B-45E7-4214-38033B54D484}"/>
              </a:ext>
            </a:extLst>
          </p:cNvPr>
          <p:cNvPicPr>
            <a:picLocks noChangeAspect="1"/>
          </p:cNvPicPr>
          <p:nvPr/>
        </p:nvPicPr>
        <p:blipFill>
          <a:blip r:embed="rId4"/>
          <a:stretch>
            <a:fillRect/>
          </a:stretch>
        </p:blipFill>
        <p:spPr>
          <a:xfrm>
            <a:off x="1420025" y="2571750"/>
            <a:ext cx="9804400" cy="2078563"/>
          </a:xfrm>
          <a:prstGeom prst="rect">
            <a:avLst/>
          </a:prstGeom>
        </p:spPr>
      </p:pic>
    </p:spTree>
    <p:extLst>
      <p:ext uri="{BB962C8B-B14F-4D97-AF65-F5344CB8AC3E}">
        <p14:creationId xmlns:p14="http://schemas.microsoft.com/office/powerpoint/2010/main" val="3379205698"/>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latin typeface="Calibri" panose="020F0502020204030204" pitchFamily="34" charset="0"/>
                <a:cs typeface="Times New Roman" panose="02020603050405020304" pitchFamily="18" charset="0"/>
              </a:rPr>
              <a:t> HRGR-Agent sử dụng mô-đun chính sách truy xuất, mô-đun này chọn truy xuất một câu mẫu hoặc tạo một câu mới.</a:t>
            </a:r>
            <a:endParaRPr lang="en-US" sz="2400" dirty="0">
              <a:latin typeface="Calibri" panose="020F0502020204030204" pitchFamily="34" charset="0"/>
              <a:cs typeface="Times New Roman" panose="02020603050405020304" pitchFamily="18" charset="0"/>
            </a:endParaRPr>
          </a:p>
          <a:p>
            <a:r>
              <a:rPr lang="vi-VN" sz="2400" dirty="0"/>
              <a:t>o	</a:t>
            </a:r>
            <a:r>
              <a:rPr lang="vi-VN" sz="2400" dirty="0">
                <a:latin typeface="Calibri" panose="020F0502020204030204" pitchFamily="34" charset="0"/>
                <a:cs typeface="Times New Roman" panose="02020603050405020304" pitchFamily="18" charset="0"/>
              </a:rPr>
              <a:t> </a:t>
            </a:r>
            <a:r>
              <a:rPr lang="en-US" sz="2400" dirty="0">
                <a:latin typeface="Calibri" panose="020F0502020204030204" pitchFamily="34" charset="0"/>
                <a:cs typeface="Times New Roman" panose="02020603050405020304" pitchFamily="18" charset="0"/>
              </a:rPr>
              <a:t>C</a:t>
            </a:r>
            <a:r>
              <a:rPr lang="vi-VN" sz="2400" dirty="0"/>
              <a:t>ác hành động truy xuất được coi là một phần của </a:t>
            </a:r>
            <a:r>
              <a:rPr lang="en-US" sz="2400" dirty="0" err="1"/>
              <a:t>việc</a:t>
            </a:r>
            <a:r>
              <a:rPr lang="en-US" sz="2400" dirty="0"/>
              <a:t> </a:t>
            </a:r>
            <a:r>
              <a:rPr lang="en-US" sz="2400" dirty="0" err="1"/>
              <a:t>tạo</a:t>
            </a:r>
            <a:r>
              <a:rPr lang="vi-VN" sz="2400" dirty="0"/>
              <a:t> mà việc lựa chọn các mẫu ảnh hưởng trực tiếp đến kết quả được tạo ra cuối cùng</a:t>
            </a:r>
            <a:endParaRPr lang="en-US" sz="2400" dirty="0"/>
          </a:p>
          <a:p>
            <a:r>
              <a:rPr lang="vi-VN" sz="2400" dirty="0"/>
              <a:t>o	</a:t>
            </a:r>
            <a:r>
              <a:rPr lang="vi-VN" sz="2400" dirty="0">
                <a:latin typeface="Calibri" panose="020F0502020204030204" pitchFamily="34" charset="0"/>
                <a:cs typeface="Times New Roman" panose="02020603050405020304" pitchFamily="18" charset="0"/>
              </a:rPr>
              <a:t> HRGR-Agent được cập nhật thông qua học tăng cường, được hướng dẫn bởi phần thưởng cấp độ câu và cấp độ từ.</a:t>
            </a:r>
            <a:endParaRPr lang="en-US" sz="2400" dirty="0"/>
          </a:p>
        </p:txBody>
      </p:sp>
    </p:spTree>
    <p:extLst>
      <p:ext uri="{BB962C8B-B14F-4D97-AF65-F5344CB8AC3E}">
        <p14:creationId xmlns:p14="http://schemas.microsoft.com/office/powerpoint/2010/main" val="2003243533"/>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HRGR-Agent</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9DA9DC7A-C2B4-B411-B876-7D11E216C8D8}"/>
              </a:ext>
            </a:extLst>
          </p:cNvPr>
          <p:cNvPicPr>
            <a:picLocks noChangeAspect="1"/>
          </p:cNvPicPr>
          <p:nvPr/>
        </p:nvPicPr>
        <p:blipFill>
          <a:blip r:embed="rId3"/>
          <a:stretch>
            <a:fillRect/>
          </a:stretch>
        </p:blipFill>
        <p:spPr>
          <a:xfrm>
            <a:off x="557784" y="3080385"/>
            <a:ext cx="11164824" cy="2791206"/>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771269"/>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1AEB8A9-B768-4E30-BA55-D919E66873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01" y="-2"/>
            <a:ext cx="4069936" cy="68580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300736" y="640082"/>
            <a:ext cx="3742266" cy="5613236"/>
          </a:xfrm>
        </p:spPr>
        <p:txBody>
          <a:bodyPr vert="horz" lIns="91440" tIns="45720" rIns="91440" bIns="45720" rtlCol="0" anchor="ctr">
            <a:normAutofit/>
          </a:bodyPr>
          <a:lstStyle/>
          <a:p>
            <a:r>
              <a:rPr lang="en-US" sz="4400" b="1" kern="1200" dirty="0">
                <a:latin typeface="+mj-lt"/>
                <a:ea typeface="+mj-ea"/>
                <a:cs typeface="+mj-cs"/>
              </a:rPr>
              <a:t>HRGR-Agent</a:t>
            </a:r>
          </a:p>
        </p:txBody>
      </p:sp>
      <p:sp>
        <p:nvSpPr>
          <p:cNvPr id="9" name="Text Placeholder 8">
            <a:extLst>
              <a:ext uri="{FF2B5EF4-FFF2-40B4-BE49-F238E27FC236}">
                <a16:creationId xmlns:a16="http://schemas.microsoft.com/office/drawing/2014/main" id="{2E379101-2988-7BC9-1801-998F64B915B1}"/>
              </a:ext>
            </a:extLst>
          </p:cNvPr>
          <p:cNvSpPr>
            <a:spLocks noGrp="1"/>
          </p:cNvSpPr>
          <p:nvPr>
            <p:ph type="body" idx="1"/>
          </p:nvPr>
        </p:nvSpPr>
        <p:spPr>
          <a:xfrm>
            <a:off x="166942" y="5186350"/>
            <a:ext cx="3716049" cy="598652"/>
          </a:xfrm>
        </p:spPr>
        <p:txBody>
          <a:bodyPr vert="horz" lIns="91440" tIns="45720" rIns="91440" bIns="45720" rtlCol="0" anchor="ctr">
            <a:normAutofit/>
          </a:bodyPr>
          <a:lstStyle/>
          <a:p>
            <a:r>
              <a:rPr lang="en-US" dirty="0" err="1">
                <a:latin typeface="+mn-lt"/>
                <a:ea typeface="+mn-ea"/>
                <a:cs typeface="+mn-cs"/>
              </a:rPr>
              <a:t>Modun</a:t>
            </a:r>
            <a:r>
              <a:rPr lang="en-US" dirty="0">
                <a:latin typeface="+mn-lt"/>
                <a:ea typeface="+mn-ea"/>
                <a:cs typeface="+mn-cs"/>
              </a:rPr>
              <a:t> </a:t>
            </a:r>
            <a:r>
              <a:rPr lang="en-US" dirty="0" err="1">
                <a:latin typeface="+mn-lt"/>
                <a:ea typeface="+mn-ea"/>
                <a:cs typeface="+mn-cs"/>
              </a:rPr>
              <a:t>chinh</a:t>
            </a:r>
            <a:r>
              <a:rPr lang="en-US" dirty="0">
                <a:latin typeface="+mn-lt"/>
                <a:ea typeface="+mn-ea"/>
                <a:cs typeface="+mn-cs"/>
              </a:rPr>
              <a:t> </a:t>
            </a:r>
            <a:r>
              <a:rPr lang="en-US" dirty="0" err="1">
                <a:latin typeface="+mn-lt"/>
                <a:ea typeface="+mn-ea"/>
                <a:cs typeface="+mn-cs"/>
              </a:rPr>
              <a:t>sách</a:t>
            </a:r>
            <a:r>
              <a:rPr lang="en-US" dirty="0">
                <a:latin typeface="+mn-lt"/>
                <a:ea typeface="+mn-ea"/>
                <a:cs typeface="+mn-cs"/>
              </a:rPr>
              <a:t> </a:t>
            </a:r>
            <a:r>
              <a:rPr lang="en-US" dirty="0" err="1">
                <a:latin typeface="+mn-lt"/>
                <a:ea typeface="+mn-ea"/>
                <a:cs typeface="+mn-cs"/>
              </a:rPr>
              <a:t>truy</a:t>
            </a:r>
            <a:r>
              <a:rPr lang="en-US" dirty="0">
                <a:latin typeface="+mn-lt"/>
                <a:ea typeface="+mn-ea"/>
                <a:cs typeface="+mn-cs"/>
              </a:rPr>
              <a:t> </a:t>
            </a:r>
            <a:r>
              <a:rPr lang="en-US" dirty="0" err="1">
                <a:latin typeface="+mn-lt"/>
                <a:ea typeface="+mn-ea"/>
                <a:cs typeface="+mn-cs"/>
              </a:rPr>
              <a:t>xuất</a:t>
            </a:r>
            <a:endParaRPr lang="en-US" dirty="0">
              <a:latin typeface="+mn-lt"/>
              <a:ea typeface="+mn-ea"/>
              <a:cs typeface="+mn-cs"/>
            </a:endParaRPr>
          </a:p>
          <a:p>
            <a:pPr indent="-228600">
              <a:buFont typeface="Arial" panose="020B0604020202020204" pitchFamily="34" charset="0"/>
              <a:buChar char="•"/>
            </a:pPr>
            <a:endParaRPr lang="en-US" dirty="0">
              <a:latin typeface="+mn-lt"/>
              <a:ea typeface="+mn-ea"/>
              <a:cs typeface="+mn-cs"/>
            </a:endParaRPr>
          </a:p>
        </p:txBody>
      </p:sp>
      <p:pic>
        <p:nvPicPr>
          <p:cNvPr id="7" name="Picture 6">
            <a:extLst>
              <a:ext uri="{FF2B5EF4-FFF2-40B4-BE49-F238E27FC236}">
                <a16:creationId xmlns:a16="http://schemas.microsoft.com/office/drawing/2014/main" id="{CBB398E5-E890-719F-C416-24BB2CFF207D}"/>
              </a:ext>
            </a:extLst>
          </p:cNvPr>
          <p:cNvPicPr>
            <a:picLocks noChangeAspect="1"/>
          </p:cNvPicPr>
          <p:nvPr/>
        </p:nvPicPr>
        <p:blipFill>
          <a:blip r:embed="rId3"/>
          <a:stretch>
            <a:fillRect/>
          </a:stretch>
        </p:blipFill>
        <p:spPr>
          <a:xfrm>
            <a:off x="4684949" y="3928532"/>
            <a:ext cx="6894236" cy="1856802"/>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6B95EF6A-0AB9-E71D-DCBD-80A5DA055BD0}"/>
              </a:ext>
            </a:extLst>
          </p:cNvPr>
          <p:cNvPicPr>
            <a:picLocks noChangeAspect="1"/>
          </p:cNvPicPr>
          <p:nvPr/>
        </p:nvPicPr>
        <p:blipFill>
          <a:blip r:embed="rId4"/>
          <a:stretch>
            <a:fillRect/>
          </a:stretch>
        </p:blipFill>
        <p:spPr>
          <a:xfrm>
            <a:off x="5135053" y="453936"/>
            <a:ext cx="4069936" cy="1099350"/>
          </a:xfrm>
          <a:prstGeom prst="rect">
            <a:avLst/>
          </a:prstGeom>
        </p:spPr>
      </p:pic>
    </p:spTree>
    <p:extLst>
      <p:ext uri="{BB962C8B-B14F-4D97-AF65-F5344CB8AC3E}">
        <p14:creationId xmlns:p14="http://schemas.microsoft.com/office/powerpoint/2010/main" val="4056513787"/>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9" name="Straight Connector 13">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5">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dirty="0">
                <a:solidFill>
                  <a:schemeClr val="bg1"/>
                </a:solidFill>
                <a:latin typeface="+mj-lt"/>
                <a:ea typeface="+mj-ea"/>
                <a:cs typeface="+mj-cs"/>
              </a:rPr>
              <a:t>HRGR-Agent</a:t>
            </a:r>
          </a:p>
        </p:txBody>
      </p:sp>
      <p:cxnSp>
        <p:nvCxnSpPr>
          <p:cNvPr id="18" name="Straight Connector 17">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9" name="Picture 8" descr="Table&#10;&#10;Description automatically generated">
            <a:extLst>
              <a:ext uri="{FF2B5EF4-FFF2-40B4-BE49-F238E27FC236}">
                <a16:creationId xmlns:a16="http://schemas.microsoft.com/office/drawing/2014/main" id="{370FAC39-C4C7-7040-D47E-6DE74228F231}"/>
              </a:ext>
            </a:extLst>
          </p:cNvPr>
          <p:cNvPicPr>
            <a:picLocks noChangeAspect="1"/>
          </p:cNvPicPr>
          <p:nvPr/>
        </p:nvPicPr>
        <p:blipFill>
          <a:blip r:embed="rId3"/>
          <a:stretch>
            <a:fillRect/>
          </a:stretch>
        </p:blipFill>
        <p:spPr>
          <a:xfrm>
            <a:off x="1365348" y="2427541"/>
            <a:ext cx="9406205"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082135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GRU</a:t>
            </a:r>
          </a:p>
        </p:txBody>
      </p:sp>
      <p:sp>
        <p:nvSpPr>
          <p:cNvPr id="2" name="SmartArt Placeholder 1">
            <a:extLst>
              <a:ext uri="{FF2B5EF4-FFF2-40B4-BE49-F238E27FC236}">
                <a16:creationId xmlns:a16="http://schemas.microsoft.com/office/drawing/2014/main" id="{846D1479-4279-E40D-0F7F-60FAC749EA5E}"/>
              </a:ext>
            </a:extLst>
          </p:cNvPr>
          <p:cNvSpPr>
            <a:spLocks noGrp="1"/>
          </p:cNvSpPr>
          <p:nvPr>
            <p:ph type="dgm" sz="quarter" idx="15"/>
          </p:nvPr>
        </p:nvSpPr>
        <p:spPr/>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23</a:t>
            </a:fld>
            <a:endParaRPr lang="en-US" sz="1200">
              <a:solidFill>
                <a:schemeClr val="bg1"/>
              </a:solidFill>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descr="Diagram&#10;&#10;Description automatically generated">
            <a:extLst>
              <a:ext uri="{FF2B5EF4-FFF2-40B4-BE49-F238E27FC236}">
                <a16:creationId xmlns:a16="http://schemas.microsoft.com/office/drawing/2014/main" id="{B40D7F1B-F092-1C1B-0317-430973842E43}"/>
              </a:ext>
            </a:extLst>
          </p:cNvPr>
          <p:cNvPicPr>
            <a:picLocks noChangeAspect="1"/>
          </p:cNvPicPr>
          <p:nvPr/>
        </p:nvPicPr>
        <p:blipFill>
          <a:blip r:embed="rId3"/>
          <a:stretch>
            <a:fillRect/>
          </a:stretch>
        </p:blipFill>
        <p:spPr>
          <a:xfrm>
            <a:off x="1146810" y="1001712"/>
            <a:ext cx="10732168" cy="5643561"/>
          </a:xfrm>
          <a:prstGeom prst="rect">
            <a:avLst/>
          </a:prstGeom>
        </p:spPr>
      </p:pic>
    </p:spTree>
    <p:extLst>
      <p:ext uri="{BB962C8B-B14F-4D97-AF65-F5344CB8AC3E}">
        <p14:creationId xmlns:p14="http://schemas.microsoft.com/office/powerpoint/2010/main" val="20370518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HRGR-Agent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en-US" sz="2400" dirty="0" err="1"/>
              <a:t>Nỗ</a:t>
            </a:r>
            <a:r>
              <a:rPr lang="en-US" sz="2400" dirty="0"/>
              <a:t> </a:t>
            </a:r>
            <a:r>
              <a:rPr lang="en-US" sz="2400" dirty="0" err="1"/>
              <a:t>lực</a:t>
            </a:r>
            <a:r>
              <a:rPr lang="en-US" sz="2400" dirty="0"/>
              <a:t> </a:t>
            </a:r>
            <a:r>
              <a:rPr lang="en-US" sz="2400" dirty="0" err="1"/>
              <a:t>đầu</a:t>
            </a:r>
            <a:r>
              <a:rPr lang="en-US" sz="2400" dirty="0"/>
              <a:t> </a:t>
            </a:r>
            <a:r>
              <a:rPr lang="en-US" sz="2400" dirty="0" err="1"/>
              <a:t>tiên</a:t>
            </a:r>
            <a:r>
              <a:rPr lang="en-US" sz="2400" dirty="0"/>
              <a:t> </a:t>
            </a:r>
            <a:r>
              <a:rPr lang="en-US" sz="2400" dirty="0" err="1"/>
              <a:t>sử</a:t>
            </a:r>
            <a:r>
              <a:rPr lang="en-US" sz="2400" dirty="0"/>
              <a:t> </a:t>
            </a:r>
            <a:r>
              <a:rPr lang="en-US" sz="2400" dirty="0" err="1"/>
              <a:t>dụng</a:t>
            </a:r>
            <a:r>
              <a:rPr lang="en-US" sz="2400" dirty="0"/>
              <a:t> </a:t>
            </a:r>
            <a:r>
              <a:rPr lang="en-US" sz="2400" dirty="0" err="1"/>
              <a:t>học</a:t>
            </a:r>
            <a:r>
              <a:rPr lang="en-US" sz="2400" dirty="0"/>
              <a:t> </a:t>
            </a:r>
            <a:r>
              <a:rPr lang="en-US" sz="2400" dirty="0" err="1"/>
              <a:t>tăng</a:t>
            </a:r>
            <a:r>
              <a:rPr lang="en-US" sz="2400" dirty="0"/>
              <a:t> </a:t>
            </a:r>
            <a:r>
              <a:rPr lang="en-US" sz="2400" dirty="0" err="1"/>
              <a:t>cường</a:t>
            </a:r>
            <a:r>
              <a:rPr lang="en-US" sz="2400" dirty="0"/>
              <a:t>.</a:t>
            </a:r>
          </a:p>
          <a:p>
            <a:r>
              <a:rPr lang="vi-VN" sz="2400" dirty="0"/>
              <a:t>o	</a:t>
            </a:r>
            <a:r>
              <a:rPr lang="en-US" sz="2400" dirty="0"/>
              <a:t>K</a:t>
            </a:r>
            <a:r>
              <a:rPr lang="vi-VN" sz="2400" dirty="0"/>
              <a:t>hông chỉ đạt được hiệu suất cao nhất</a:t>
            </a:r>
            <a:r>
              <a:rPr lang="en-US" sz="2400" dirty="0"/>
              <a:t> </a:t>
            </a:r>
            <a:r>
              <a:rPr lang="en-US" sz="2400" dirty="0" err="1"/>
              <a:t>mà</a:t>
            </a:r>
            <a:r>
              <a:rPr lang="en-US" sz="2400" dirty="0"/>
              <a:t> </a:t>
            </a:r>
            <a:r>
              <a:rPr lang="en-US" sz="2400" dirty="0" err="1"/>
              <a:t>còn</a:t>
            </a:r>
            <a:r>
              <a:rPr lang="en-US" sz="2400" dirty="0"/>
              <a:t> </a:t>
            </a:r>
            <a:r>
              <a:rPr lang="en-US" sz="2400" dirty="0" err="1"/>
              <a:t>tạo</a:t>
            </a:r>
            <a:r>
              <a:rPr lang="en-US" sz="2400" dirty="0"/>
              <a:t> </a:t>
            </a:r>
            <a:r>
              <a:rPr lang="en-US" sz="2400" dirty="0" err="1"/>
              <a:t>ra</a:t>
            </a:r>
            <a:r>
              <a:rPr lang="en-US" sz="2400" dirty="0"/>
              <a:t> </a:t>
            </a:r>
            <a:r>
              <a:rPr lang="en-US" sz="2400" dirty="0" err="1"/>
              <a:t>báo</a:t>
            </a:r>
            <a:r>
              <a:rPr lang="en-US" sz="2400" dirty="0"/>
              <a:t> cáo có </a:t>
            </a:r>
            <a:r>
              <a:rPr lang="en-US" sz="2400" dirty="0" err="1"/>
              <a:t>độ</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a:t>
            </a:r>
            <a:r>
              <a:rPr lang="vi-VN" sz="2400" dirty="0"/>
              <a:t> </a:t>
            </a:r>
            <a:endParaRPr lang="en-US" sz="2400" dirty="0"/>
          </a:p>
        </p:txBody>
      </p:sp>
    </p:spTree>
    <p:extLst>
      <p:ext uri="{BB962C8B-B14F-4D97-AF65-F5344CB8AC3E}">
        <p14:creationId xmlns:p14="http://schemas.microsoft.com/office/powerpoint/2010/main" val="220410771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latin typeface="Times New Roman" panose="02020603050405020304" pitchFamily="18" charset="0"/>
              <a:cs typeface="Times New Roman" panose="02020603050405020304" pitchFamily="18" charset="0"/>
            </a:endParaRPr>
          </a:p>
        </p:txBody>
      </p:sp>
      <p:sp>
        <p:nvSpPr>
          <p:cNvPr id="2" name="Subtitle 1">
            <a:extLst>
              <a:ext uri="{FF2B5EF4-FFF2-40B4-BE49-F238E27FC236}">
                <a16:creationId xmlns:a16="http://schemas.microsoft.com/office/drawing/2014/main" id="{2A033978-598B-F38D-B9C0-88698BC8BE04}"/>
              </a:ext>
            </a:extLst>
          </p:cNvPr>
          <p:cNvSpPr>
            <a:spLocks noGrp="1"/>
          </p:cNvSpPr>
          <p:nvPr>
            <p:ph type="subTitle" idx="1"/>
          </p:nvPr>
        </p:nvSpPr>
        <p:spPr/>
        <p:txBody>
          <a:bodyPr>
            <a:normAutofit/>
          </a:bodyPr>
          <a:lstStyle/>
          <a:p>
            <a:r>
              <a:rPr lang="en-US" dirty="0"/>
              <a:t>Knowledge-Driven Encode, Retrieve, Paraphrase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p:txBody>
          <a:bodyPr/>
          <a:lstStyle/>
          <a:p>
            <a:fld id="{A49DFD55-3C28-40EF-9E31-A92D2E4017FF}" type="slidenum">
              <a:rPr lang="en-US" smtClean="0"/>
              <a:pPr/>
              <a:t>231</a:t>
            </a:fld>
            <a:endParaRPr lang="en-US" dirty="0"/>
          </a:p>
        </p:txBody>
      </p:sp>
      <p:sp>
        <p:nvSpPr>
          <p:cNvPr id="3" name="Subtitle 1">
            <a:extLst>
              <a:ext uri="{FF2B5EF4-FFF2-40B4-BE49-F238E27FC236}">
                <a16:creationId xmlns:a16="http://schemas.microsoft.com/office/drawing/2014/main" id="{5DB54926-BB1F-997B-EE1C-0E918D763BA9}"/>
              </a:ext>
            </a:extLst>
          </p:cNvPr>
          <p:cNvSpPr txBox="1">
            <a:spLocks/>
          </p:cNvSpPr>
          <p:nvPr/>
        </p:nvSpPr>
        <p:spPr>
          <a:xfrm>
            <a:off x="4657724" y="5703093"/>
            <a:ext cx="6696074" cy="365125"/>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a:solidFill>
                  <a:schemeClr val="bg2">
                    <a:lumMod val="50000"/>
                  </a:schemeClr>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2019</a:t>
            </a:r>
          </a:p>
        </p:txBody>
      </p:sp>
    </p:spTree>
    <p:extLst>
      <p:ext uri="{BB962C8B-B14F-4D97-AF65-F5344CB8AC3E}">
        <p14:creationId xmlns:p14="http://schemas.microsoft.com/office/powerpoint/2010/main" val="3623277042"/>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en-US" sz="2400" dirty="0">
                <a:latin typeface="Calibri" panose="020F0502020204030204" pitchFamily="34" charset="0"/>
                <a:cs typeface="Times New Roman" panose="02020603050405020304" pitchFamily="18" charset="0"/>
              </a:rPr>
              <a:t>C</a:t>
            </a:r>
            <a:r>
              <a:rPr lang="vi-VN" sz="2400" dirty="0">
                <a:effectLst/>
                <a:latin typeface="Calibri" panose="020F0502020204030204" pitchFamily="34" charset="0"/>
                <a:ea typeface="Calibri" panose="020F0502020204030204" pitchFamily="34" charset="0"/>
                <a:cs typeface="Times New Roman" panose="02020603050405020304" pitchFamily="18" charset="0"/>
              </a:rPr>
              <a:t>ác báo cáo y tế thường bị chi phối bởi các kết quả bình thường</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hững phát hiện bất thường tương đối hiếm và đa dạng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hiện</a:t>
            </a:r>
            <a:r>
              <a:rPr lang="vi-VN" sz="2400" dirty="0">
                <a:effectLst/>
                <a:latin typeface="Calibri" panose="020F0502020204030204" pitchFamily="34" charset="0"/>
                <a:ea typeface="Calibri" panose="020F0502020204030204" pitchFamily="34" charset="0"/>
                <a:cs typeface="Times New Roman" panose="02020603050405020304" pitchFamily="18" charset="0"/>
              </a:rPr>
              <a:t> đáng kể</a:t>
            </a:r>
            <a:endParaRPr lang="en-US" sz="2400" dirty="0"/>
          </a:p>
        </p:txBody>
      </p:sp>
      <p:pic>
        <p:nvPicPr>
          <p:cNvPr id="8" name="Picture 7">
            <a:extLst>
              <a:ext uri="{FF2B5EF4-FFF2-40B4-BE49-F238E27FC236}">
                <a16:creationId xmlns:a16="http://schemas.microsoft.com/office/drawing/2014/main" id="{62B7455B-0F66-7D1C-8B41-849AD938C0BB}"/>
              </a:ext>
            </a:extLst>
          </p:cNvPr>
          <p:cNvPicPr>
            <a:picLocks noChangeAspect="1"/>
          </p:cNvPicPr>
          <p:nvPr/>
        </p:nvPicPr>
        <p:blipFill>
          <a:blip r:embed="rId4"/>
          <a:stretch>
            <a:fillRect/>
          </a:stretch>
        </p:blipFill>
        <p:spPr>
          <a:xfrm>
            <a:off x="3057101" y="2512855"/>
            <a:ext cx="6077798" cy="1933845"/>
          </a:xfrm>
          <a:prstGeom prst="rect">
            <a:avLst/>
          </a:prstGeom>
        </p:spPr>
      </p:pic>
    </p:spTree>
    <p:extLst>
      <p:ext uri="{BB962C8B-B14F-4D97-AF65-F5344CB8AC3E}">
        <p14:creationId xmlns:p14="http://schemas.microsoft.com/office/powerpoint/2010/main" val="1831865009"/>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en-US" sz="2400" dirty="0"/>
              <a:t>KERP = </a:t>
            </a:r>
            <a:r>
              <a:rPr lang="vi-VN" sz="2400" dirty="0"/>
              <a:t>xây dựng biểu đồ bất thường + diễn giải biểu đồ thành báo cáo</a:t>
            </a:r>
            <a:endParaRPr lang="en-US" sz="2400" dirty="0"/>
          </a:p>
        </p:txBody>
      </p:sp>
    </p:spTree>
    <p:extLst>
      <p:ext uri="{BB962C8B-B14F-4D97-AF65-F5344CB8AC3E}">
        <p14:creationId xmlns:p14="http://schemas.microsoft.com/office/powerpoint/2010/main" val="96400540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err="1">
                <a:latin typeface="Times New Roman" panose="02020603050405020304" pitchFamily="18" charset="0"/>
                <a:cs typeface="Times New Roman" panose="02020603050405020304" pitchFamily="18" charset="0"/>
              </a:rPr>
              <a:t>Kerp</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287899"/>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mô-đun Mã hóa để chuyển đổi các đặc điểm trực quan của hình ảnh y tế</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thành biểu đồ bất thường có cấu trúc bằng cách sử dụng các mẫu văn bản đã truy xuất.</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T</a:t>
            </a:r>
            <a:r>
              <a:rPr lang="vi-VN" sz="2400" dirty="0">
                <a:effectLst/>
                <a:latin typeface="Calibri" panose="020F0502020204030204" pitchFamily="34" charset="0"/>
                <a:ea typeface="Calibri" panose="020F0502020204030204" pitchFamily="34" charset="0"/>
                <a:cs typeface="Times New Roman" panose="02020603050405020304" pitchFamily="18" charset="0"/>
              </a:rPr>
              <a:t>ruy xuất một chuỗi các mẫu theo các bất thường được phát hiện thông qua mô-đun Truy xuất</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Graph Transformer (GTR)</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cơ chế chú ý </a:t>
            </a:r>
            <a:endParaRPr lang="en-US" sz="2400" dirty="0"/>
          </a:p>
        </p:txBody>
      </p:sp>
    </p:spTree>
    <p:extLst>
      <p:ext uri="{BB962C8B-B14F-4D97-AF65-F5344CB8AC3E}">
        <p14:creationId xmlns:p14="http://schemas.microsoft.com/office/powerpoint/2010/main" val="3464647721"/>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B6598D1-E7F0-0B8C-2142-98107719729E}"/>
              </a:ext>
            </a:extLst>
          </p:cNvPr>
          <p:cNvPicPr>
            <a:picLocks noChangeAspect="1"/>
          </p:cNvPicPr>
          <p:nvPr/>
        </p:nvPicPr>
        <p:blipFill>
          <a:blip r:embed="rId3"/>
          <a:stretch>
            <a:fillRect/>
          </a:stretch>
        </p:blipFill>
        <p:spPr>
          <a:xfrm>
            <a:off x="2368491" y="2767576"/>
            <a:ext cx="7539295" cy="3725299"/>
          </a:xfrm>
          <a:prstGeom prst="rect">
            <a:avLst/>
          </a:prstGeom>
        </p:spPr>
      </p:pic>
    </p:spTree>
    <p:extLst>
      <p:ext uri="{BB962C8B-B14F-4D97-AF65-F5344CB8AC3E}">
        <p14:creationId xmlns:p14="http://schemas.microsoft.com/office/powerpoint/2010/main" val="328515932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en-US" sz="1800" dirty="0" err="1">
                <a:latin typeface="+mn-lt"/>
                <a:ea typeface="+mn-ea"/>
                <a:cs typeface="+mn-cs"/>
              </a:rPr>
              <a:t>Mô</a:t>
            </a:r>
            <a:r>
              <a:rPr lang="en-US" sz="1800" dirty="0">
                <a:latin typeface="+mn-lt"/>
                <a:ea typeface="+mn-ea"/>
                <a:cs typeface="+mn-cs"/>
              </a:rPr>
              <a:t> </a:t>
            </a:r>
            <a:r>
              <a:rPr lang="en-US" sz="1800" dirty="0" err="1">
                <a:latin typeface="+mn-lt"/>
                <a:ea typeface="+mn-ea"/>
                <a:cs typeface="+mn-cs"/>
              </a:rPr>
              <a:t>hình</a:t>
            </a:r>
            <a:endParaRPr lang="en-US" sz="1800" dirty="0">
              <a:latin typeface="+mn-lt"/>
              <a:ea typeface="+mn-ea"/>
              <a:cs typeface="+mn-cs"/>
            </a:endParaRP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672BBAF3-E65F-B8C2-4FCE-CAC6E7799529}"/>
              </a:ext>
            </a:extLst>
          </p:cNvPr>
          <p:cNvPicPr>
            <a:picLocks noChangeAspect="1"/>
          </p:cNvPicPr>
          <p:nvPr/>
        </p:nvPicPr>
        <p:blipFill>
          <a:blip r:embed="rId3"/>
          <a:stretch>
            <a:fillRect/>
          </a:stretch>
        </p:blipFill>
        <p:spPr>
          <a:xfrm>
            <a:off x="42139" y="2676139"/>
            <a:ext cx="12192000" cy="3299403"/>
          </a:xfrm>
          <a:prstGeom prst="rect">
            <a:avLst/>
          </a:prstGeom>
        </p:spPr>
      </p:pic>
    </p:spTree>
    <p:extLst>
      <p:ext uri="{BB962C8B-B14F-4D97-AF65-F5344CB8AC3E}">
        <p14:creationId xmlns:p14="http://schemas.microsoft.com/office/powerpoint/2010/main" val="3868860956"/>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131BAD53-4E89-4F62-BBB7-26359763ED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62756DA2-40EB-4C6F-B962-5822FFB54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838200" y="609600"/>
            <a:ext cx="3739341" cy="1330839"/>
          </a:xfrm>
        </p:spPr>
        <p:txBody>
          <a:bodyPr vert="horz" lIns="91440" tIns="45720" rIns="91440" bIns="45720" rtlCol="0" anchor="ctr">
            <a:normAutofit/>
          </a:bodyPr>
          <a:lstStyle/>
          <a:p>
            <a:r>
              <a:rPr lang="en-US" sz="4400" b="1" kern="1200">
                <a:solidFill>
                  <a:schemeClr val="tx1"/>
                </a:solidFill>
                <a:latin typeface="+mj-lt"/>
                <a:ea typeface="+mj-ea"/>
                <a:cs typeface="+mj-cs"/>
              </a:rPr>
              <a:t>Kerp</a:t>
            </a: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862366" y="2194102"/>
            <a:ext cx="3427001" cy="3908586"/>
          </a:xfrm>
        </p:spPr>
        <p:txBody>
          <a:bodyPr vert="horz" lIns="91440" tIns="45720" rIns="91440" bIns="45720" rtlCol="0">
            <a:normAutofit/>
          </a:bodyPr>
          <a:lstStyle/>
          <a:p>
            <a:pPr indent="-228600">
              <a:buFont typeface="Arial" panose="020B0604020202020204" pitchFamily="34" charset="0"/>
              <a:buChar char="•"/>
            </a:pPr>
            <a:r>
              <a:rPr lang="en-US">
                <a:latin typeface="+mn-lt"/>
                <a:ea typeface="+mn-ea"/>
                <a:cs typeface="+mn-cs"/>
              </a:rPr>
              <a:t>Mô hình</a:t>
            </a:r>
          </a:p>
          <a:p>
            <a:pPr indent="-228600">
              <a:buFont typeface="Arial" panose="020B0604020202020204" pitchFamily="34" charset="0"/>
              <a:buChar char="•"/>
            </a:pPr>
            <a:endParaRPr lang="en-US">
              <a:latin typeface="+mn-lt"/>
              <a:ea typeface="+mn-ea"/>
              <a:cs typeface="+mn-cs"/>
            </a:endParaRPr>
          </a:p>
        </p:txBody>
      </p:sp>
      <p:pic>
        <p:nvPicPr>
          <p:cNvPr id="4" name="Picture 3" descr="Diagram&#10;&#10;Description automatically generated">
            <a:extLst>
              <a:ext uri="{FF2B5EF4-FFF2-40B4-BE49-F238E27FC236}">
                <a16:creationId xmlns:a16="http://schemas.microsoft.com/office/drawing/2014/main" id="{F3F22857-2D86-5CDE-62B5-AB3DA576D344}"/>
              </a:ext>
            </a:extLst>
          </p:cNvPr>
          <p:cNvPicPr>
            <a:picLocks noChangeAspect="1"/>
          </p:cNvPicPr>
          <p:nvPr/>
        </p:nvPicPr>
        <p:blipFill>
          <a:blip r:embed="rId3"/>
          <a:stretch>
            <a:fillRect/>
          </a:stretch>
        </p:blipFill>
        <p:spPr>
          <a:xfrm>
            <a:off x="5796225" y="661916"/>
            <a:ext cx="5453605" cy="555790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8245215"/>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D2E961F1-4A28-4A5F-BBD4-6E400E5E6C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72357"/>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7F57BEA8-497D-4AA8-8A18-BDCD696B25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68596"/>
            <a:ext cx="12192000" cy="173555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89439"/>
            <a:ext cx="11139854" cy="930447"/>
          </a:xfrm>
        </p:spPr>
        <p:txBody>
          <a:bodyPr vert="horz" lIns="91440" tIns="45720" rIns="91440" bIns="45720" rtlCol="0" anchor="b">
            <a:normAutofit/>
          </a:bodyPr>
          <a:lstStyle/>
          <a:p>
            <a:pPr algn="ctr"/>
            <a:r>
              <a:rPr lang="en-US" sz="5400" b="1" kern="1200">
                <a:solidFill>
                  <a:schemeClr val="bg1"/>
                </a:solidFill>
                <a:latin typeface="+mj-lt"/>
                <a:ea typeface="+mj-ea"/>
                <a:cs typeface="+mj-cs"/>
              </a:rPr>
              <a:t>Kerp</a:t>
            </a:r>
            <a:endParaRPr lang="en-US" sz="5400" b="1" kern="1200" dirty="0">
              <a:solidFill>
                <a:schemeClr val="bg1"/>
              </a:solidFill>
              <a:latin typeface="+mj-lt"/>
              <a:ea typeface="+mj-ea"/>
              <a:cs typeface="+mj-cs"/>
            </a:endParaRPr>
          </a:p>
        </p:txBody>
      </p:sp>
      <p:cxnSp>
        <p:nvCxnSpPr>
          <p:cNvPr id="30" name="Straight Connector 29">
            <a:extLst>
              <a:ext uri="{FF2B5EF4-FFF2-40B4-BE49-F238E27FC236}">
                <a16:creationId xmlns:a16="http://schemas.microsoft.com/office/drawing/2014/main" id="{A82415D3-DDE5-4D63-8CB3-23A5EC581B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724400" y="1479733"/>
            <a:ext cx="2743200" cy="0"/>
          </a:xfrm>
          <a:prstGeom prst="line">
            <a:avLst/>
          </a:prstGeom>
          <a:ln w="19050">
            <a:solidFill>
              <a:schemeClr val="bg1">
                <a:alpha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D7193FB-6AE6-4B3B-8F89-56B55DD63B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2201402"/>
            <a:ext cx="12188824" cy="0"/>
          </a:xfrm>
          <a:prstGeom prst="line">
            <a:avLst/>
          </a:prstGeom>
          <a:ln w="508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Picture 3" descr="Table&#10;&#10;Description automatically generated">
            <a:extLst>
              <a:ext uri="{FF2B5EF4-FFF2-40B4-BE49-F238E27FC236}">
                <a16:creationId xmlns:a16="http://schemas.microsoft.com/office/drawing/2014/main" id="{11EAAD96-D247-161F-F8A7-AE1DA32CEA9F}"/>
              </a:ext>
            </a:extLst>
          </p:cNvPr>
          <p:cNvPicPr>
            <a:picLocks noChangeAspect="1"/>
          </p:cNvPicPr>
          <p:nvPr/>
        </p:nvPicPr>
        <p:blipFill>
          <a:blip r:embed="rId3"/>
          <a:stretch>
            <a:fillRect/>
          </a:stretch>
        </p:blipFill>
        <p:spPr>
          <a:xfrm>
            <a:off x="1473464" y="2427541"/>
            <a:ext cx="9189972"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41643091"/>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dirty="0" err="1">
                <a:latin typeface="Times New Roman" panose="02020603050405020304" pitchFamily="18" charset="0"/>
                <a:cs typeface="Times New Roman" panose="02020603050405020304" pitchFamily="18" charset="0"/>
              </a:rPr>
              <a:t>Kerp</a:t>
            </a:r>
            <a:endParaRPr lang="en-US" sz="3200" b="1" kern="1200" dirty="0">
              <a:solidFill>
                <a:schemeClr val="tx1"/>
              </a:solidFill>
              <a:latin typeface="+mj-lt"/>
              <a:ea typeface="+mj-ea"/>
              <a:cs typeface="+mj-cs"/>
            </a:endParaRP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7" name="Text Placeholder 6">
            <a:extLst>
              <a:ext uri="{FF2B5EF4-FFF2-40B4-BE49-F238E27FC236}">
                <a16:creationId xmlns:a16="http://schemas.microsoft.com/office/drawing/2014/main" id="{9D03433F-1F56-A9AF-5189-D68838C16001}"/>
              </a:ext>
            </a:extLst>
          </p:cNvPr>
          <p:cNvSpPr>
            <a:spLocks noGrp="1"/>
          </p:cNvSpPr>
          <p:nvPr>
            <p:ph type="body" idx="1"/>
          </p:nvPr>
        </p:nvSpPr>
        <p:spPr>
          <a:xfrm>
            <a:off x="5351164" y="586822"/>
            <a:ext cx="6002636" cy="1645920"/>
          </a:xfrm>
        </p:spPr>
        <p:txBody>
          <a:bodyPr vert="horz" lIns="91440" tIns="45720" rIns="91440" bIns="45720" rtlCol="0" anchor="ctr">
            <a:normAutofit/>
          </a:bodyPr>
          <a:lstStyle/>
          <a:p>
            <a:pPr indent="-228600">
              <a:buFont typeface="Arial" panose="020B0604020202020204" pitchFamily="34" charset="0"/>
              <a:buChar char="•"/>
            </a:pPr>
            <a:r>
              <a:rPr lang="vi-VN" sz="1800" dirty="0"/>
              <a:t>Trực quan hóa kết quả của KERP trên bộ dữ liệu X-Ray của IU</a:t>
            </a: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7389B5-025F-1421-2F89-1F9797C2336B}"/>
              </a:ext>
            </a:extLst>
          </p:cNvPr>
          <p:cNvPicPr>
            <a:picLocks noChangeAspect="1"/>
          </p:cNvPicPr>
          <p:nvPr/>
        </p:nvPicPr>
        <p:blipFill>
          <a:blip r:embed="rId3"/>
          <a:stretch>
            <a:fillRect/>
          </a:stretch>
        </p:blipFill>
        <p:spPr>
          <a:xfrm>
            <a:off x="0" y="2255304"/>
            <a:ext cx="12192000" cy="3544957"/>
          </a:xfrm>
          <a:prstGeom prst="rect">
            <a:avLst/>
          </a:prstGeom>
        </p:spPr>
      </p:pic>
    </p:spTree>
    <p:extLst>
      <p:ext uri="{BB962C8B-B14F-4D97-AF65-F5344CB8AC3E}">
        <p14:creationId xmlns:p14="http://schemas.microsoft.com/office/powerpoint/2010/main" val="9814449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Hiệu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suất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LSTM.</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24</a:t>
            </a:fld>
            <a:endParaRPr lang="en-US" sz="1200">
              <a:solidFill>
                <a:schemeClr val="bg1"/>
              </a:solidFill>
            </a:endParaRPr>
          </a:p>
        </p:txBody>
      </p:sp>
    </p:spTree>
    <p:extLst>
      <p:ext uri="{BB962C8B-B14F-4D97-AF65-F5344CB8AC3E}">
        <p14:creationId xmlns:p14="http://schemas.microsoft.com/office/powerpoint/2010/main" val="165414364"/>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09BE6F6B-19BD-443C-8FB0-FA45F13F95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539505" cy="6857542"/>
          </a:xfrm>
          <a:custGeom>
            <a:avLst/>
            <a:gdLst>
              <a:gd name="connsiteX0" fmla="*/ 0 w 7539505"/>
              <a:gd name="connsiteY0" fmla="*/ 0 h 6857542"/>
              <a:gd name="connsiteX1" fmla="*/ 6392832 w 7539505"/>
              <a:gd name="connsiteY1" fmla="*/ 0 h 6857542"/>
              <a:gd name="connsiteX2" fmla="*/ 6405479 w 7539505"/>
              <a:gd name="connsiteY2" fmla="*/ 31774 h 6857542"/>
              <a:gd name="connsiteX3" fmla="*/ 7460487 w 7539505"/>
              <a:gd name="connsiteY3" fmla="*/ 2682457 h 6857542"/>
              <a:gd name="connsiteX4" fmla="*/ 7460487 w 7539505"/>
              <a:gd name="connsiteY4" fmla="*/ 3752208 h 6857542"/>
              <a:gd name="connsiteX5" fmla="*/ 6302983 w 7539505"/>
              <a:gd name="connsiteY5" fmla="*/ 6660411 h 6857542"/>
              <a:gd name="connsiteX6" fmla="*/ 6224521 w 7539505"/>
              <a:gd name="connsiteY6" fmla="*/ 6857542 h 6857542"/>
              <a:gd name="connsiteX7" fmla="*/ 0 w 7539505"/>
              <a:gd name="connsiteY7" fmla="*/ 6857542 h 685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539505" h="6857542">
                <a:moveTo>
                  <a:pt x="0" y="0"/>
                </a:moveTo>
                <a:lnTo>
                  <a:pt x="6392832" y="0"/>
                </a:lnTo>
                <a:lnTo>
                  <a:pt x="6405479" y="31774"/>
                </a:lnTo>
                <a:cubicBezTo>
                  <a:pt x="7460487" y="2682457"/>
                  <a:pt x="7460487" y="2682457"/>
                  <a:pt x="7460487" y="2682457"/>
                </a:cubicBezTo>
                <a:cubicBezTo>
                  <a:pt x="7565845" y="2988100"/>
                  <a:pt x="7565845" y="3446565"/>
                  <a:pt x="7460487" y="3752208"/>
                </a:cubicBezTo>
                <a:cubicBezTo>
                  <a:pt x="6976500" y="4968215"/>
                  <a:pt x="6598385" y="5918220"/>
                  <a:pt x="6302983" y="6660411"/>
                </a:cubicBezTo>
                <a:lnTo>
                  <a:pt x="6224521" y="6857542"/>
                </a:lnTo>
                <a:lnTo>
                  <a:pt x="0" y="6857542"/>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6" name="Group 15">
            <a:extLst>
              <a:ext uri="{FF2B5EF4-FFF2-40B4-BE49-F238E27FC236}">
                <a16:creationId xmlns:a16="http://schemas.microsoft.com/office/drawing/2014/main" id="{92AAE609-C327-4952-BB48-254E9015AD8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293178" y="681628"/>
            <a:ext cx="1562267" cy="1172973"/>
            <a:chOff x="7493121" y="1000124"/>
            <a:chExt cx="1562267" cy="1172973"/>
          </a:xfrm>
        </p:grpSpPr>
        <p:sp>
          <p:nvSpPr>
            <p:cNvPr id="17" name="Freeform 5">
              <a:extLst>
                <a:ext uri="{FF2B5EF4-FFF2-40B4-BE49-F238E27FC236}">
                  <a16:creationId xmlns:a16="http://schemas.microsoft.com/office/drawing/2014/main" id="{94F06CAB-1C7B-4E12-B1B8-5F7067FDAD1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493121" y="1348782"/>
              <a:ext cx="935037" cy="8243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18" name="Freeform 5">
              <a:extLst>
                <a:ext uri="{FF2B5EF4-FFF2-40B4-BE49-F238E27FC236}">
                  <a16:creationId xmlns:a16="http://schemas.microsoft.com/office/drawing/2014/main" id="{48448472-893D-4CE9-9024-B0F79813BF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8293221" y="1000124"/>
              <a:ext cx="762167" cy="671915"/>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6" name="Title 5">
            <a:extLst>
              <a:ext uri="{FF2B5EF4-FFF2-40B4-BE49-F238E27FC236}">
                <a16:creationId xmlns:a16="http://schemas.microsoft.com/office/drawing/2014/main" id="{6E3C4985-9F49-9668-7C96-309E6FBFB1E1}"/>
              </a:ext>
            </a:extLst>
          </p:cNvPr>
          <p:cNvSpPr>
            <a:spLocks noGrp="1"/>
          </p:cNvSpPr>
          <p:nvPr>
            <p:ph type="title"/>
          </p:nvPr>
        </p:nvSpPr>
        <p:spPr>
          <a:xfrm>
            <a:off x="539414" y="1270007"/>
            <a:ext cx="5845097" cy="4317987"/>
          </a:xfrm>
        </p:spPr>
        <p:txBody>
          <a:bodyPr vert="horz" lIns="91440" tIns="45720" rIns="91440" bIns="45720" rtlCol="0" anchor="ctr">
            <a:normAutofit/>
          </a:bodyPr>
          <a:lstStyle/>
          <a:p>
            <a:pPr algn="r"/>
            <a:r>
              <a:rPr lang="en-US" sz="7200" b="1" kern="1200">
                <a:solidFill>
                  <a:schemeClr val="bg1"/>
                </a:solidFill>
                <a:latin typeface="+mj-lt"/>
                <a:ea typeface="+mj-ea"/>
                <a:cs typeface="+mj-cs"/>
              </a:rPr>
              <a:t>Khám phá bản thử lâm sàng</a:t>
            </a:r>
          </a:p>
        </p:txBody>
      </p:sp>
      <p:sp>
        <p:nvSpPr>
          <p:cNvPr id="7" name="Subtitle 6">
            <a:extLst>
              <a:ext uri="{FF2B5EF4-FFF2-40B4-BE49-F238E27FC236}">
                <a16:creationId xmlns:a16="http://schemas.microsoft.com/office/drawing/2014/main" id="{5F962CCF-D9DE-A2A9-AB71-9EE7A2FE6B79}"/>
              </a:ext>
            </a:extLst>
          </p:cNvPr>
          <p:cNvSpPr>
            <a:spLocks noGrp="1"/>
          </p:cNvSpPr>
          <p:nvPr>
            <p:ph type="subTitle" idx="1"/>
          </p:nvPr>
        </p:nvSpPr>
        <p:spPr>
          <a:xfrm>
            <a:off x="7792278" y="2251873"/>
            <a:ext cx="3681454" cy="2354256"/>
          </a:xfrm>
        </p:spPr>
        <p:txBody>
          <a:bodyPr vert="horz" lIns="91440" tIns="45720" rIns="91440" bIns="45720" rtlCol="0" anchor="ctr">
            <a:normAutofit/>
          </a:bodyPr>
          <a:lstStyle/>
          <a:p>
            <a:endParaRPr lang="en-US" sz="2400" kern="1200">
              <a:solidFill>
                <a:schemeClr val="tx1"/>
              </a:solidFill>
              <a:latin typeface="+mn-lt"/>
              <a:ea typeface="+mn-ea"/>
              <a:cs typeface="+mn-cs"/>
            </a:endParaRPr>
          </a:p>
        </p:txBody>
      </p:sp>
      <p:sp>
        <p:nvSpPr>
          <p:cNvPr id="4" name="Footer Placeholder 3">
            <a:extLst>
              <a:ext uri="{FF2B5EF4-FFF2-40B4-BE49-F238E27FC236}">
                <a16:creationId xmlns:a16="http://schemas.microsoft.com/office/drawing/2014/main" id="{AA53E5BB-165C-29B8-9E03-41AEA528B7DD}"/>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9F6ADAE2-1838-33DA-6C22-661F569530D8}"/>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fontScale="92500" lnSpcReduction="20000"/>
          </a:bodyPr>
          <a:lstStyle/>
          <a:p>
            <a:pPr algn="ctr">
              <a:spcAft>
                <a:spcPts val="600"/>
              </a:spcAft>
            </a:pPr>
            <a:fld id="{A49DFD55-3C28-40EF-9E31-A92D2E4017FF}" type="slidenum">
              <a:rPr lang="en-US" sz="1200">
                <a:solidFill>
                  <a:schemeClr val="bg1"/>
                </a:solidFill>
              </a:rPr>
              <a:pPr algn="ctr">
                <a:spcAft>
                  <a:spcPts val="600"/>
                </a:spcAft>
              </a:pPr>
              <a:t>240</a:t>
            </a:fld>
            <a:endParaRPr lang="en-US" sz="1200">
              <a:solidFill>
                <a:schemeClr val="bg1"/>
              </a:solidFill>
            </a:endParaRPr>
          </a:p>
        </p:txBody>
      </p:sp>
    </p:spTree>
    <p:extLst>
      <p:ext uri="{BB962C8B-B14F-4D97-AF65-F5344CB8AC3E}">
        <p14:creationId xmlns:p14="http://schemas.microsoft.com/office/powerpoint/2010/main" val="723569406"/>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err="1">
                <a:solidFill>
                  <a:schemeClr val="bg1"/>
                </a:solidFill>
                <a:latin typeface="+mj-lt"/>
                <a:ea typeface="+mj-ea"/>
                <a:cs typeface="+mj-cs"/>
              </a:rPr>
              <a:t>Quá</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trình</a:t>
            </a:r>
            <a:r>
              <a:rPr lang="en-US" sz="2200" b="1" kern="1200" dirty="0">
                <a:solidFill>
                  <a:schemeClr val="bg1"/>
                </a:solidFill>
                <a:latin typeface="+mj-lt"/>
                <a:ea typeface="+mj-ea"/>
                <a:cs typeface="+mj-cs"/>
              </a:rPr>
              <a:t> nghiên </a:t>
            </a:r>
            <a:r>
              <a:rPr lang="en-US" sz="2200" b="1" kern="1200" dirty="0" err="1">
                <a:solidFill>
                  <a:schemeClr val="bg1"/>
                </a:solidFill>
                <a:latin typeface="+mj-lt"/>
                <a:ea typeface="+mj-ea"/>
                <a:cs typeface="+mj-cs"/>
              </a:rPr>
              <a:t>cứu</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và</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phát</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triển</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thuốc</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truyền</a:t>
            </a:r>
            <a:r>
              <a:rPr lang="en-US" sz="2200" b="1" kern="1200" dirty="0">
                <a:solidFill>
                  <a:schemeClr val="bg1"/>
                </a:solidFill>
                <a:latin typeface="+mj-lt"/>
                <a:ea typeface="+mj-ea"/>
                <a:cs typeface="+mj-cs"/>
              </a:rPr>
              <a:t> </a:t>
            </a:r>
            <a:r>
              <a:rPr lang="en-US" sz="2200" b="1" kern="1200" dirty="0" err="1">
                <a:solidFill>
                  <a:schemeClr val="bg1"/>
                </a:solidFill>
                <a:latin typeface="+mj-lt"/>
                <a:ea typeface="+mj-ea"/>
                <a:cs typeface="+mj-cs"/>
              </a:rPr>
              <a:t>thống</a:t>
            </a:r>
            <a:endParaRPr lang="en-US" sz="2200" b="1" kern="1200" dirty="0">
              <a:solidFill>
                <a:schemeClr val="bg1"/>
              </a:solidFill>
              <a:latin typeface="+mj-lt"/>
              <a:ea typeface="+mj-ea"/>
              <a:cs typeface="+mj-cs"/>
            </a:endParaRP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endParaRPr lang="en-US" sz="1500">
              <a:solidFill>
                <a:schemeClr val="bg1"/>
              </a:solidFill>
              <a:latin typeface="+mn-lt"/>
              <a:ea typeface="+mn-ea"/>
              <a:cs typeface="+mn-cs"/>
            </a:endParaRPr>
          </a:p>
          <a:p>
            <a:pPr indent="-228600">
              <a:buFont typeface="Arial" panose="020B0604020202020204" pitchFamily="34" charset="0"/>
              <a:buChar char="•"/>
            </a:pPr>
            <a:r>
              <a:rPr lang="en-US" sz="1500">
                <a:solidFill>
                  <a:schemeClr val="bg1"/>
                </a:solidFill>
                <a:latin typeface="+mn-lt"/>
                <a:ea typeface="+mn-ea"/>
                <a:cs typeface="+mn-cs"/>
              </a:rPr>
              <a:t>o	</a:t>
            </a:r>
            <a:r>
              <a:rPr lang="en-US" sz="1500">
                <a:solidFill>
                  <a:schemeClr val="bg1"/>
                </a:solidFill>
                <a:effectLst/>
                <a:latin typeface="+mn-lt"/>
                <a:ea typeface="+mn-ea"/>
                <a:cs typeface="+mn-cs"/>
              </a:rPr>
              <a:t> Thống kê cho thấy 50% thử nghiệm bị trì hoãn, 25% thử nghiệm ung thư thất bại do đăng ký.</a:t>
            </a:r>
          </a:p>
          <a:p>
            <a:pPr indent="-228600">
              <a:buFont typeface="Arial" panose="020B0604020202020204" pitchFamily="34" charset="0"/>
              <a:buChar char="•"/>
            </a:pPr>
            <a:r>
              <a:rPr lang="en-US" sz="1500">
                <a:solidFill>
                  <a:schemeClr val="bg1"/>
                </a:solidFill>
                <a:latin typeface="+mn-lt"/>
                <a:ea typeface="+mn-ea"/>
                <a:cs typeface="+mn-cs"/>
              </a:rPr>
              <a:t>o	</a:t>
            </a:r>
            <a:r>
              <a:rPr lang="en-US" sz="1500">
                <a:solidFill>
                  <a:schemeClr val="bg1"/>
                </a:solidFill>
                <a:effectLst/>
                <a:latin typeface="+mn-lt"/>
                <a:ea typeface="+mn-ea"/>
                <a:cs typeface="+mn-cs"/>
              </a:rPr>
              <a:t> Chi phí tuyển dụng cao, ước tính khoảng 6.000 đến 7.500 USD/bệnh nhân.</a:t>
            </a:r>
            <a:endParaRPr lang="en-US" sz="1500">
              <a:solidFill>
                <a:schemeClr val="bg1"/>
              </a:solidFill>
              <a:latin typeface="+mn-lt"/>
              <a:ea typeface="+mn-ea"/>
              <a:cs typeface="+mn-cs"/>
            </a:endParaRPr>
          </a:p>
        </p:txBody>
      </p:sp>
      <p:pic>
        <p:nvPicPr>
          <p:cNvPr id="9" name="Picture 8" descr="Shape&#10;&#10;Description automatically generated">
            <a:extLst>
              <a:ext uri="{FF2B5EF4-FFF2-40B4-BE49-F238E27FC236}">
                <a16:creationId xmlns:a16="http://schemas.microsoft.com/office/drawing/2014/main" id="{F9AD9AFB-20B6-D87E-B559-D1EF7F368316}"/>
              </a:ext>
            </a:extLst>
          </p:cNvPr>
          <p:cNvPicPr>
            <a:picLocks noChangeAspect="1"/>
          </p:cNvPicPr>
          <p:nvPr/>
        </p:nvPicPr>
        <p:blipFill>
          <a:blip r:embed="rId3"/>
          <a:stretch>
            <a:fillRect/>
          </a:stretch>
        </p:blipFill>
        <p:spPr>
          <a:xfrm>
            <a:off x="825872" y="2638926"/>
            <a:ext cx="10534451"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9125999"/>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Thách</a:t>
            </a:r>
            <a:r>
              <a:rPr lang="en-US" dirty="0"/>
              <a:t> </a:t>
            </a:r>
            <a:r>
              <a:rPr lang="en-US" dirty="0" err="1"/>
              <a:t>thức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 Khái niệm y tế đa hạt</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 Mối quan hệ nhiều-nhiều giữa bệnh nhân và thử nghiệm</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 Xử lý tiêu chí bao gồm/loại trừ rõ ràng</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74081984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Giải</a:t>
            </a:r>
            <a:r>
              <a:rPr lang="en-US" dirty="0"/>
              <a:t> </a:t>
            </a:r>
            <a:r>
              <a:rPr lang="en-US" dirty="0" err="1"/>
              <a:t>pháp</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Nhúng khái niệm y tế đa chi tiết được hướng dẫn phân loại</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Căn chỉnh hồ sơ có chú ý và kết hợp thử nghiệm bệnh nhân năng động</a:t>
            </a:r>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Phân biệt tiêu chí đưa vào/loại trừ</a:t>
            </a:r>
            <a:endParaRPr lang="en-US" sz="2400" dirty="0"/>
          </a:p>
        </p:txBody>
      </p:sp>
    </p:spTree>
    <p:extLst>
      <p:ext uri="{BB962C8B-B14F-4D97-AF65-F5344CB8AC3E}">
        <p14:creationId xmlns:p14="http://schemas.microsoft.com/office/powerpoint/2010/main" val="1460916983"/>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a:solidFill>
                  <a:schemeClr val="bg1"/>
                </a:solidFill>
                <a:latin typeface="+mj-lt"/>
                <a:ea typeface="+mj-ea"/>
                <a:cs typeface="+mj-cs"/>
              </a:rPr>
              <a:t>compose</a:t>
            </a:r>
          </a:p>
        </p:txBody>
      </p:sp>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500" dirty="0" err="1">
                <a:solidFill>
                  <a:schemeClr val="bg1"/>
                </a:solidFill>
                <a:latin typeface="+mn-lt"/>
                <a:ea typeface="+mn-ea"/>
                <a:cs typeface="+mn-cs"/>
              </a:rPr>
              <a:t>Mô</a:t>
            </a:r>
            <a:r>
              <a:rPr lang="en-US" sz="1500" dirty="0">
                <a:solidFill>
                  <a:schemeClr val="bg1"/>
                </a:solidFill>
                <a:latin typeface="+mn-lt"/>
                <a:ea typeface="+mn-ea"/>
                <a:cs typeface="+mn-cs"/>
              </a:rPr>
              <a:t> </a:t>
            </a:r>
            <a:r>
              <a:rPr lang="en-US" sz="1500" dirty="0" err="1">
                <a:solidFill>
                  <a:schemeClr val="bg1"/>
                </a:solidFill>
                <a:latin typeface="+mn-lt"/>
                <a:ea typeface="+mn-ea"/>
                <a:cs typeface="+mn-cs"/>
              </a:rPr>
              <a:t>hình</a:t>
            </a:r>
            <a:endParaRPr lang="en-US" sz="1500" dirty="0">
              <a:solidFill>
                <a:schemeClr val="bg1"/>
              </a:solidFill>
              <a:latin typeface="+mn-lt"/>
              <a:ea typeface="+mn-ea"/>
              <a:cs typeface="+mn-cs"/>
            </a:endParaRPr>
          </a:p>
        </p:txBody>
      </p:sp>
      <p:pic>
        <p:nvPicPr>
          <p:cNvPr id="5" name="Picture 4">
            <a:extLst>
              <a:ext uri="{FF2B5EF4-FFF2-40B4-BE49-F238E27FC236}">
                <a16:creationId xmlns:a16="http://schemas.microsoft.com/office/drawing/2014/main" id="{42546D24-1A77-0EBE-E4D9-9169D88576EC}"/>
              </a:ext>
            </a:extLst>
          </p:cNvPr>
          <p:cNvPicPr>
            <a:picLocks noChangeAspect="1"/>
          </p:cNvPicPr>
          <p:nvPr/>
        </p:nvPicPr>
        <p:blipFill>
          <a:blip r:embed="rId3"/>
          <a:stretch>
            <a:fillRect/>
          </a:stretch>
        </p:blipFill>
        <p:spPr>
          <a:xfrm>
            <a:off x="2411415" y="2638926"/>
            <a:ext cx="7363364" cy="360804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97242118"/>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a:solidFill>
                  <a:schemeClr val="bg1"/>
                </a:solidFill>
                <a:latin typeface="+mj-lt"/>
                <a:ea typeface="+mj-ea"/>
                <a:cs typeface="+mj-cs"/>
              </a:rPr>
              <a:t>compose</a:t>
            </a:r>
          </a:p>
        </p:txBody>
      </p:sp>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500" dirty="0" err="1">
                <a:solidFill>
                  <a:schemeClr val="bg1"/>
                </a:solidFill>
                <a:latin typeface="+mn-lt"/>
                <a:ea typeface="+mn-ea"/>
                <a:cs typeface="+mn-cs"/>
              </a:rPr>
              <a:t>Đánh</a:t>
            </a:r>
            <a:r>
              <a:rPr lang="en-US" sz="1500" dirty="0">
                <a:solidFill>
                  <a:schemeClr val="bg1"/>
                </a:solidFill>
                <a:latin typeface="+mn-lt"/>
                <a:ea typeface="+mn-ea"/>
                <a:cs typeface="+mn-cs"/>
              </a:rPr>
              <a:t> </a:t>
            </a:r>
            <a:r>
              <a:rPr lang="en-US" sz="1500" dirty="0" err="1">
                <a:solidFill>
                  <a:schemeClr val="bg1"/>
                </a:solidFill>
                <a:latin typeface="+mn-lt"/>
                <a:ea typeface="+mn-ea"/>
                <a:cs typeface="+mn-cs"/>
              </a:rPr>
              <a:t>giá</a:t>
            </a:r>
            <a:endParaRPr lang="en-US" sz="1500" dirty="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197F5EBF-1D5F-F787-79B7-166A272DAA9C}"/>
              </a:ext>
            </a:extLst>
          </p:cNvPr>
          <p:cNvPicPr>
            <a:picLocks noChangeAspect="1"/>
          </p:cNvPicPr>
          <p:nvPr/>
        </p:nvPicPr>
        <p:blipFill>
          <a:blip r:embed="rId3"/>
          <a:stretch>
            <a:fillRect/>
          </a:stretch>
        </p:blipFill>
        <p:spPr>
          <a:xfrm>
            <a:off x="2664285" y="2612249"/>
            <a:ext cx="6863430" cy="3603301"/>
          </a:xfrm>
          <a:prstGeom prst="rect">
            <a:avLst/>
          </a:prstGeom>
        </p:spPr>
      </p:pic>
    </p:spTree>
    <p:extLst>
      <p:ext uri="{BB962C8B-B14F-4D97-AF65-F5344CB8AC3E}">
        <p14:creationId xmlns:p14="http://schemas.microsoft.com/office/powerpoint/2010/main" val="3497624815"/>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200" b="1" kern="1200" dirty="0">
                <a:solidFill>
                  <a:schemeClr val="bg1"/>
                </a:solidFill>
                <a:latin typeface="+mj-lt"/>
                <a:ea typeface="+mj-ea"/>
                <a:cs typeface="+mj-cs"/>
              </a:rPr>
              <a:t>compose</a:t>
            </a:r>
          </a:p>
        </p:txBody>
      </p:sp>
      <p:cxnSp>
        <p:nvCxnSpPr>
          <p:cNvPr id="23" name="Straight Connector 22">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500" dirty="0" err="1">
                <a:solidFill>
                  <a:schemeClr val="bg1"/>
                </a:solidFill>
                <a:latin typeface="+mn-lt"/>
                <a:ea typeface="+mn-ea"/>
                <a:cs typeface="+mn-cs"/>
              </a:rPr>
              <a:t>Đánh</a:t>
            </a:r>
            <a:r>
              <a:rPr lang="en-US" sz="1500" dirty="0">
                <a:solidFill>
                  <a:schemeClr val="bg1"/>
                </a:solidFill>
                <a:latin typeface="+mn-lt"/>
                <a:ea typeface="+mn-ea"/>
                <a:cs typeface="+mn-cs"/>
              </a:rPr>
              <a:t> </a:t>
            </a:r>
            <a:r>
              <a:rPr lang="en-US" sz="1500" dirty="0" err="1">
                <a:solidFill>
                  <a:schemeClr val="bg1"/>
                </a:solidFill>
                <a:latin typeface="+mn-lt"/>
                <a:ea typeface="+mn-ea"/>
                <a:cs typeface="+mn-cs"/>
              </a:rPr>
              <a:t>giá</a:t>
            </a:r>
            <a:endParaRPr lang="en-US" sz="1500" dirty="0">
              <a:solidFill>
                <a:schemeClr val="bg1"/>
              </a:solidFill>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3064516-A840-261B-B6E6-F4DDDA6650CF}"/>
              </a:ext>
            </a:extLst>
          </p:cNvPr>
          <p:cNvPicPr>
            <a:picLocks noChangeAspect="1"/>
          </p:cNvPicPr>
          <p:nvPr/>
        </p:nvPicPr>
        <p:blipFill>
          <a:blip r:embed="rId3"/>
          <a:stretch>
            <a:fillRect/>
          </a:stretch>
        </p:blipFill>
        <p:spPr>
          <a:xfrm>
            <a:off x="3034530" y="2881215"/>
            <a:ext cx="5825394" cy="3382486"/>
          </a:xfrm>
          <a:prstGeom prst="rect">
            <a:avLst/>
          </a:prstGeom>
        </p:spPr>
      </p:pic>
    </p:spTree>
    <p:extLst>
      <p:ext uri="{BB962C8B-B14F-4D97-AF65-F5344CB8AC3E}">
        <p14:creationId xmlns:p14="http://schemas.microsoft.com/office/powerpoint/2010/main" val="3031076829"/>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933700" y="892177"/>
            <a:ext cx="8421688" cy="810339"/>
          </a:xfrm>
        </p:spPr>
        <p:txBody>
          <a:bodyPr>
            <a:normAutofit/>
          </a:bodyPr>
          <a:lstStyle/>
          <a:p>
            <a:r>
              <a:rPr lang="en-US" sz="4000" b="1" dirty="0">
                <a:latin typeface="Times New Roman" panose="02020603050405020304" pitchFamily="18" charset="0"/>
                <a:cs typeface="Times New Roman" panose="02020603050405020304" pitchFamily="18" charset="0"/>
              </a:rPr>
              <a:t>compose</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261491"/>
          </a:xfrm>
        </p:spPr>
        <p:txBody>
          <a:bodyPr/>
          <a:lstStyle/>
          <a:p>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COMPOSE có thể thực hiện kết hợp thử nghiệm bệnh nhân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COMPOSE cũng được tăng cường bởi một thuật ngữ tổn thất tổng hợp </a:t>
            </a:r>
            <a:endParaRPr lang="en-US" sz="2400" dirty="0"/>
          </a:p>
          <a:p>
            <a:r>
              <a:rPr lang="vi-VN" sz="2400" dirty="0"/>
              <a:t>o	</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r>
              <a:rPr lang="vi-VN" sz="2400" dirty="0"/>
              <a:t>vượt trội hơn đáng kể so với các đường cơ sở hiện đại</a:t>
            </a:r>
            <a:endParaRPr lang="en-US" sz="2400" dirty="0"/>
          </a:p>
        </p:txBody>
      </p:sp>
    </p:spTree>
    <p:extLst>
      <p:ext uri="{BB962C8B-B14F-4D97-AF65-F5344CB8AC3E}">
        <p14:creationId xmlns:p14="http://schemas.microsoft.com/office/powerpoint/2010/main" val="2308580582"/>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53FA114-90BC-9FB0-CA48-A2C3B7D12C5B}"/>
              </a:ext>
            </a:extLst>
          </p:cNvPr>
          <p:cNvSpPr>
            <a:spLocks noGrp="1"/>
          </p:cNvSpPr>
          <p:nvPr>
            <p:ph type="ctrTitle"/>
          </p:nvPr>
        </p:nvSpPr>
        <p:spPr/>
        <p:txBody>
          <a:bodyPr/>
          <a:lstStyle/>
          <a:p>
            <a:r>
              <a:rPr lang="en-US" dirty="0" err="1"/>
              <a:t>Tổng</a:t>
            </a:r>
            <a:r>
              <a:rPr lang="en-US" dirty="0"/>
              <a:t> </a:t>
            </a:r>
            <a:r>
              <a:rPr lang="en-US" dirty="0" err="1"/>
              <a:t>kết</a:t>
            </a:r>
            <a:endParaRPr lang="en-US" dirty="0"/>
          </a:p>
        </p:txBody>
      </p:sp>
      <p:sp>
        <p:nvSpPr>
          <p:cNvPr id="7" name="Subtitle 6">
            <a:extLst>
              <a:ext uri="{FF2B5EF4-FFF2-40B4-BE49-F238E27FC236}">
                <a16:creationId xmlns:a16="http://schemas.microsoft.com/office/drawing/2014/main" id="{A9AC4FCF-5F42-ECB5-1FC4-D9E2353EA8D6}"/>
              </a:ext>
            </a:extLst>
          </p:cNvPr>
          <p:cNvSpPr>
            <a:spLocks noGrp="1"/>
          </p:cNvSpPr>
          <p:nvPr>
            <p:ph type="subTitle" idx="1"/>
          </p:nvPr>
        </p:nvSpPr>
        <p:spPr/>
        <p:txBody>
          <a:bodyPr/>
          <a:lstStyle/>
          <a:p>
            <a:endParaRPr lang="en-US"/>
          </a:p>
        </p:txBody>
      </p:sp>
      <p:sp>
        <p:nvSpPr>
          <p:cNvPr id="4" name="Footer Placeholder 3">
            <a:extLst>
              <a:ext uri="{FF2B5EF4-FFF2-40B4-BE49-F238E27FC236}">
                <a16:creationId xmlns:a16="http://schemas.microsoft.com/office/drawing/2014/main" id="{67844D6C-8031-3736-0717-FECFA4FA218A}"/>
              </a:ext>
            </a:extLst>
          </p:cNvPr>
          <p:cNvSpPr>
            <a:spLocks noGrp="1"/>
          </p:cNvSpPr>
          <p:nvPr>
            <p:ph type="ftr" sz="quarter" idx="11"/>
          </p:nvPr>
        </p:nvSpPr>
        <p:spPr/>
        <p:txBody>
          <a:bodyPr/>
          <a:lstStyle/>
          <a:p>
            <a:r>
              <a:rPr lang="en-US"/>
              <a:t>PRESENTATION TITLE</a:t>
            </a:r>
            <a:endParaRPr lang="en-US" dirty="0"/>
          </a:p>
        </p:txBody>
      </p:sp>
      <p:sp>
        <p:nvSpPr>
          <p:cNvPr id="5" name="Slide Number Placeholder 4">
            <a:extLst>
              <a:ext uri="{FF2B5EF4-FFF2-40B4-BE49-F238E27FC236}">
                <a16:creationId xmlns:a16="http://schemas.microsoft.com/office/drawing/2014/main" id="{B92ECF46-4BC6-9398-06BF-899CF88DD1CC}"/>
              </a:ext>
            </a:extLst>
          </p:cNvPr>
          <p:cNvSpPr>
            <a:spLocks noGrp="1"/>
          </p:cNvSpPr>
          <p:nvPr>
            <p:ph type="sldNum" sz="quarter" idx="12"/>
          </p:nvPr>
        </p:nvSpPr>
        <p:spPr/>
        <p:txBody>
          <a:bodyPr/>
          <a:lstStyle/>
          <a:p>
            <a:fld id="{A49DFD55-3C28-40EF-9E31-A92D2E4017FF}" type="slidenum">
              <a:rPr lang="en-US" smtClean="0"/>
              <a:pPr/>
              <a:t>248</a:t>
            </a:fld>
            <a:endParaRPr lang="en-US" dirty="0"/>
          </a:p>
        </p:txBody>
      </p:sp>
    </p:spTree>
    <p:extLst>
      <p:ext uri="{BB962C8B-B14F-4D97-AF65-F5344CB8AC3E}">
        <p14:creationId xmlns:p14="http://schemas.microsoft.com/office/powerpoint/2010/main" val="4063452126"/>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a:latin typeface="Times New Roman" panose="02020603050405020304" pitchFamily="18" charset="0"/>
                <a:cs typeface="Times New Roman" panose="02020603050405020304" pitchFamily="18" charset="0"/>
              </a:rPr>
              <a:t>Những thách thức của việc khai thác dữ liệu sức khỏe không đồng 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2650493"/>
            <a:ext cx="6696074" cy="1494788"/>
          </a:xfrm>
        </p:spPr>
        <p:txBody>
          <a:bodyPr>
            <a:normAutofit/>
          </a:bodyPr>
          <a:lstStyle/>
          <a:p>
            <a:r>
              <a:rPr lang="en-US" sz="2400" dirty="0" err="1"/>
              <a:t>Đa</a:t>
            </a:r>
            <a:r>
              <a:rPr lang="en-US" sz="2400" dirty="0"/>
              <a:t> </a:t>
            </a:r>
            <a:r>
              <a:rPr lang="en-US" sz="2400" dirty="0" err="1"/>
              <a:t>phương</a:t>
            </a:r>
            <a:r>
              <a:rPr lang="en-US" sz="2400" dirty="0"/>
              <a:t> </a:t>
            </a:r>
            <a:r>
              <a:rPr lang="en-US" sz="2400" dirty="0" err="1"/>
              <a:t>thức</a:t>
            </a:r>
            <a:endParaRPr lang="en-US" sz="2400" dirty="0"/>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249</a:t>
            </a:fld>
            <a:endParaRPr lang="en-US" dirty="0"/>
          </a:p>
        </p:txBody>
      </p:sp>
      <p:pic>
        <p:nvPicPr>
          <p:cNvPr id="13" name="Picture 12">
            <a:extLst>
              <a:ext uri="{FF2B5EF4-FFF2-40B4-BE49-F238E27FC236}">
                <a16:creationId xmlns:a16="http://schemas.microsoft.com/office/drawing/2014/main" id="{642BB050-6284-A839-BB4E-7CFF5F57D71E}"/>
              </a:ext>
            </a:extLst>
          </p:cNvPr>
          <p:cNvPicPr>
            <a:picLocks noChangeAspect="1"/>
          </p:cNvPicPr>
          <p:nvPr/>
        </p:nvPicPr>
        <p:blipFill>
          <a:blip r:embed="rId3"/>
          <a:stretch>
            <a:fillRect/>
          </a:stretch>
        </p:blipFill>
        <p:spPr>
          <a:xfrm>
            <a:off x="7400610" y="3670689"/>
            <a:ext cx="4515480" cy="2924583"/>
          </a:xfrm>
          <a:prstGeom prst="rect">
            <a:avLst/>
          </a:prstGeom>
        </p:spPr>
      </p:pic>
    </p:spTree>
    <p:extLst>
      <p:ext uri="{BB962C8B-B14F-4D97-AF65-F5344CB8AC3E}">
        <p14:creationId xmlns:p14="http://schemas.microsoft.com/office/powerpoint/2010/main" val="1299853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25</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5421189"/>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khỏe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3899141"/>
            <a:ext cx="6696074" cy="1494788"/>
          </a:xfrm>
        </p:spPr>
        <p:txBody>
          <a:bodyPr>
            <a:normAutofit/>
          </a:bodyPr>
          <a:lstStyle/>
          <a:p>
            <a:r>
              <a:rPr lang="en-US" sz="2400" dirty="0" err="1"/>
              <a:t>Kích</a:t>
            </a:r>
            <a:r>
              <a:rPr lang="en-US" sz="2400" dirty="0"/>
              <a:t> </a:t>
            </a:r>
            <a:r>
              <a:rPr lang="en-US" sz="2400" dirty="0" err="1"/>
              <a:t>thước</a:t>
            </a:r>
            <a:r>
              <a:rPr lang="en-US" sz="2400" dirty="0"/>
              <a:t> </a:t>
            </a:r>
            <a:r>
              <a:rPr lang="en-US" sz="2400" dirty="0" err="1"/>
              <a:t>mẫu</a:t>
            </a:r>
            <a:r>
              <a:rPr lang="en-US" sz="2400" dirty="0"/>
              <a:t> </a:t>
            </a:r>
            <a:r>
              <a:rPr lang="en-US" sz="2400" dirty="0" err="1"/>
              <a:t>nhỏ</a:t>
            </a:r>
            <a:endParaRPr lang="en-US" sz="2400" dirty="0"/>
          </a:p>
          <a:p>
            <a:r>
              <a:rPr lang="en-US" sz="2400" dirty="0" err="1"/>
              <a:t>Thiếu</a:t>
            </a:r>
            <a:r>
              <a:rPr lang="en-US" sz="2400" dirty="0"/>
              <a:t> </a:t>
            </a:r>
            <a:r>
              <a:rPr lang="en-US" sz="2400" dirty="0" err="1"/>
              <a:t>nhãn</a:t>
            </a:r>
            <a:endParaRPr lang="en-US" sz="2400" dirty="0"/>
          </a:p>
          <a:p>
            <a:r>
              <a:rPr lang="en-US" sz="2400" dirty="0" err="1"/>
              <a:t>Không</a:t>
            </a:r>
            <a:r>
              <a:rPr lang="en-US" sz="2400" dirty="0"/>
              <a:t> </a:t>
            </a:r>
            <a:r>
              <a:rPr lang="en-US" sz="2400" dirty="0" err="1"/>
              <a:t>công</a:t>
            </a:r>
            <a:r>
              <a:rPr lang="en-US" sz="2400" dirty="0"/>
              <a:t> </a:t>
            </a:r>
            <a:r>
              <a:rPr lang="en-US" sz="2400" dirty="0" err="1"/>
              <a:t>bằng</a:t>
            </a:r>
            <a:endParaRPr lang="en-US" sz="2400" dirty="0"/>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250</a:t>
            </a:fld>
            <a:endParaRPr lang="en-US" dirty="0"/>
          </a:p>
        </p:txBody>
      </p:sp>
      <p:pic>
        <p:nvPicPr>
          <p:cNvPr id="2" name="Picture 1">
            <a:extLst>
              <a:ext uri="{FF2B5EF4-FFF2-40B4-BE49-F238E27FC236}">
                <a16:creationId xmlns:a16="http://schemas.microsoft.com/office/drawing/2014/main" id="{61A2D39B-8D9D-DF26-F02A-DC72951BF3A1}"/>
              </a:ext>
            </a:extLst>
          </p:cNvPr>
          <p:cNvPicPr>
            <a:picLocks noChangeAspect="1"/>
          </p:cNvPicPr>
          <p:nvPr/>
        </p:nvPicPr>
        <p:blipFill>
          <a:blip r:embed="rId3"/>
          <a:stretch>
            <a:fillRect/>
          </a:stretch>
        </p:blipFill>
        <p:spPr>
          <a:xfrm>
            <a:off x="7505399" y="3692357"/>
            <a:ext cx="4305901" cy="2400635"/>
          </a:xfrm>
          <a:prstGeom prst="rect">
            <a:avLst/>
          </a:prstGeom>
        </p:spPr>
      </p:pic>
    </p:spTree>
    <p:extLst>
      <p:ext uri="{BB962C8B-B14F-4D97-AF65-F5344CB8AC3E}">
        <p14:creationId xmlns:p14="http://schemas.microsoft.com/office/powerpoint/2010/main" val="3374502079"/>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6D58320-A506-5D7C-01A8-B14273694617}"/>
              </a:ext>
            </a:extLst>
          </p:cNvPr>
          <p:cNvSpPr>
            <a:spLocks noGrp="1"/>
          </p:cNvSpPr>
          <p:nvPr>
            <p:ph type="title"/>
          </p:nvPr>
        </p:nvSpPr>
        <p:spPr>
          <a:xfrm>
            <a:off x="4667248" y="1519237"/>
            <a:ext cx="6696075" cy="1909763"/>
          </a:xfrm>
        </p:spPr>
        <p:txBody>
          <a:bodyPr/>
          <a:lstStyle/>
          <a:p>
            <a:r>
              <a:rPr lang="en-US" b="1" dirty="0" err="1">
                <a:latin typeface="Times New Roman" panose="02020603050405020304" pitchFamily="18" charset="0"/>
                <a:cs typeface="Times New Roman" panose="02020603050405020304" pitchFamily="18" charset="0"/>
              </a:rPr>
              <a:t>Những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thách</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của</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việc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khai</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thác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dữ</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liệu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sức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khỏe</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không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đồng</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nhất</a:t>
            </a:r>
            <a:endParaRPr lang="en-US" b="1" dirty="0">
              <a:latin typeface="Times New Roman" panose="02020603050405020304" pitchFamily="18" charset="0"/>
              <a:cs typeface="Times New Roman" panose="02020603050405020304" pitchFamily="18" charset="0"/>
            </a:endParaRPr>
          </a:p>
        </p:txBody>
      </p:sp>
      <p:sp>
        <p:nvSpPr>
          <p:cNvPr id="7" name="Subtitle 6">
            <a:extLst>
              <a:ext uri="{FF2B5EF4-FFF2-40B4-BE49-F238E27FC236}">
                <a16:creationId xmlns:a16="http://schemas.microsoft.com/office/drawing/2014/main" id="{49A4A3B5-2B0D-98A5-D997-6C05FC0B74FF}"/>
              </a:ext>
            </a:extLst>
          </p:cNvPr>
          <p:cNvSpPr>
            <a:spLocks noGrp="1"/>
          </p:cNvSpPr>
          <p:nvPr>
            <p:ph type="subTitle" idx="1"/>
          </p:nvPr>
        </p:nvSpPr>
        <p:spPr>
          <a:xfrm>
            <a:off x="4657725" y="3899141"/>
            <a:ext cx="6696074" cy="1494788"/>
          </a:xfrm>
        </p:spPr>
        <p:txBody>
          <a:bodyPr>
            <a:normAutofit/>
          </a:bodyPr>
          <a:lstStyle/>
          <a:p>
            <a:r>
              <a:rPr lang="en-US" sz="2400" dirty="0" err="1"/>
              <a:t>Khả</a:t>
            </a:r>
            <a:r>
              <a:rPr lang="en-US" sz="2400" dirty="0"/>
              <a:t> </a:t>
            </a:r>
            <a:r>
              <a:rPr lang="en-US" sz="2400" dirty="0" err="1"/>
              <a:t>năng</a:t>
            </a:r>
            <a:r>
              <a:rPr lang="en-US" sz="2400" dirty="0"/>
              <a:t> </a:t>
            </a:r>
            <a:r>
              <a:rPr lang="en-US" sz="2400" dirty="0" err="1"/>
              <a:t>giải</a:t>
            </a:r>
            <a:r>
              <a:rPr lang="en-US" sz="2400" dirty="0"/>
              <a:t> </a:t>
            </a:r>
            <a:r>
              <a:rPr lang="en-US" sz="2400" dirty="0" err="1"/>
              <a:t>thích</a:t>
            </a:r>
            <a:endParaRPr lang="en-US" sz="2400" dirty="0"/>
          </a:p>
          <a:p>
            <a:r>
              <a:rPr lang="en-US" sz="2400" dirty="0" err="1"/>
              <a:t>Sự</a:t>
            </a:r>
            <a:r>
              <a:rPr lang="en-US" sz="2400" dirty="0"/>
              <a:t> </a:t>
            </a:r>
            <a:r>
              <a:rPr lang="en-US" sz="2400" dirty="0" err="1"/>
              <a:t>mạnh</a:t>
            </a:r>
            <a:r>
              <a:rPr lang="en-US" sz="2400" dirty="0"/>
              <a:t> </a:t>
            </a:r>
            <a:r>
              <a:rPr lang="en-US" sz="2400" dirty="0" err="1"/>
              <a:t>mẽ</a:t>
            </a:r>
            <a:endParaRPr lang="en-US" sz="2400" dirty="0"/>
          </a:p>
          <a:p>
            <a:r>
              <a:rPr lang="en-US" sz="2400" dirty="0"/>
              <a:t>Tri </a:t>
            </a:r>
            <a:r>
              <a:rPr lang="en-US" sz="2400" dirty="0" err="1"/>
              <a:t>thức</a:t>
            </a:r>
            <a:r>
              <a:rPr lang="en-US" sz="2400" dirty="0"/>
              <a:t> y khoa</a:t>
            </a:r>
          </a:p>
        </p:txBody>
      </p:sp>
      <p:sp>
        <p:nvSpPr>
          <p:cNvPr id="5" name="Slide Number Placeholder 4">
            <a:extLst>
              <a:ext uri="{FF2B5EF4-FFF2-40B4-BE49-F238E27FC236}">
                <a16:creationId xmlns:a16="http://schemas.microsoft.com/office/drawing/2014/main" id="{1A451B35-F5FC-1372-8165-C959A550BB30}"/>
              </a:ext>
            </a:extLst>
          </p:cNvPr>
          <p:cNvSpPr>
            <a:spLocks noGrp="1"/>
          </p:cNvSpPr>
          <p:nvPr>
            <p:ph type="sldNum" sz="quarter" idx="12"/>
          </p:nvPr>
        </p:nvSpPr>
        <p:spPr/>
        <p:txBody>
          <a:bodyPr/>
          <a:lstStyle/>
          <a:p>
            <a:fld id="{A49DFD55-3C28-40EF-9E31-A92D2E4017FF}" type="slidenum">
              <a:rPr lang="en-US" smtClean="0"/>
              <a:pPr/>
              <a:t>251</a:t>
            </a:fld>
            <a:endParaRPr lang="en-US" dirty="0"/>
          </a:p>
        </p:txBody>
      </p:sp>
      <p:pic>
        <p:nvPicPr>
          <p:cNvPr id="4" name="Picture 3">
            <a:extLst>
              <a:ext uri="{FF2B5EF4-FFF2-40B4-BE49-F238E27FC236}">
                <a16:creationId xmlns:a16="http://schemas.microsoft.com/office/drawing/2014/main" id="{FAA574EB-8189-CAAD-4A0A-035218A6720D}"/>
              </a:ext>
            </a:extLst>
          </p:cNvPr>
          <p:cNvPicPr>
            <a:picLocks noChangeAspect="1"/>
          </p:cNvPicPr>
          <p:nvPr/>
        </p:nvPicPr>
        <p:blipFill>
          <a:blip r:embed="rId3"/>
          <a:stretch>
            <a:fillRect/>
          </a:stretch>
        </p:blipFill>
        <p:spPr>
          <a:xfrm>
            <a:off x="6352595" y="5625947"/>
            <a:ext cx="4153480" cy="1095528"/>
          </a:xfrm>
          <a:prstGeom prst="rect">
            <a:avLst/>
          </a:prstGeom>
        </p:spPr>
      </p:pic>
    </p:spTree>
    <p:extLst>
      <p:ext uri="{BB962C8B-B14F-4D97-AF65-F5344CB8AC3E}">
        <p14:creationId xmlns:p14="http://schemas.microsoft.com/office/powerpoint/2010/main" val="3189200129"/>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a:extLst>
              <a:ext uri="{FF2B5EF4-FFF2-40B4-BE49-F238E27FC236}">
                <a16:creationId xmlns:a16="http://schemas.microsoft.com/office/drawing/2014/main" id="{AA158E5C-E9F4-4D5D-583B-B11FA785A078}"/>
              </a:ext>
            </a:extLst>
          </p:cNvPr>
          <p:cNvSpPr>
            <a:spLocks noGrp="1"/>
          </p:cNvSpPr>
          <p:nvPr>
            <p:ph type="title"/>
          </p:nvPr>
        </p:nvSpPr>
        <p:spPr>
          <a:xfrm>
            <a:off x="1885156" y="570830"/>
            <a:ext cx="8421688" cy="1325563"/>
          </a:xfrm>
        </p:spPr>
        <p:txBody>
          <a:bodyPr/>
          <a:lstStyle/>
          <a:p>
            <a:r>
              <a:rPr lang="en-US" b="1" dirty="0" err="1"/>
              <a:t>Dữ</a:t>
            </a:r>
            <a:r>
              <a:rPr lang="en-US" b="1" dirty="0"/>
              <a:t> </a:t>
            </a:r>
            <a:r>
              <a:rPr lang="en-US" b="1" dirty="0" err="1"/>
              <a:t>liệu</a:t>
            </a:r>
            <a:r>
              <a:rPr lang="en-US" b="1" dirty="0"/>
              <a:t> có </a:t>
            </a:r>
            <a:r>
              <a:rPr lang="en-US" b="1" dirty="0" err="1"/>
              <a:t>cấu</a:t>
            </a:r>
            <a:r>
              <a:rPr lang="en-US" b="1" dirty="0"/>
              <a:t> </a:t>
            </a:r>
            <a:r>
              <a:rPr lang="en-US" b="1" dirty="0" err="1"/>
              <a:t>trúc</a:t>
            </a:r>
            <a:endParaRPr lang="en-US" b="1" dirty="0"/>
          </a:p>
        </p:txBody>
      </p:sp>
      <p:sp>
        <p:nvSpPr>
          <p:cNvPr id="32" name="Text Placeholder 31">
            <a:extLst>
              <a:ext uri="{FF2B5EF4-FFF2-40B4-BE49-F238E27FC236}">
                <a16:creationId xmlns:a16="http://schemas.microsoft.com/office/drawing/2014/main" id="{0CBB5FF7-3F68-5D2B-7378-064E47884158}"/>
              </a:ext>
            </a:extLst>
          </p:cNvPr>
          <p:cNvSpPr>
            <a:spLocks noGrp="1"/>
          </p:cNvSpPr>
          <p:nvPr>
            <p:ph type="body" idx="1"/>
          </p:nvPr>
        </p:nvSpPr>
        <p:spPr>
          <a:xfrm>
            <a:off x="1286209" y="4375075"/>
            <a:ext cx="2317707" cy="1325563"/>
          </a:xfrm>
        </p:spPr>
        <p:txBody>
          <a:bodyPr anchor="t"/>
          <a:lstStyle/>
          <a:p>
            <a:pPr algn="l"/>
            <a:r>
              <a:rPr lang="vi-VN" dirty="0"/>
              <a:t>Làm cách nào để xử lý sự bất thường trong dữ liệu EHR?</a:t>
            </a:r>
            <a:endParaRPr lang="en-US" dirty="0"/>
          </a:p>
          <a:p>
            <a:pPr algn="l"/>
            <a:r>
              <a:rPr lang="vi-VN" dirty="0"/>
              <a:t>Làm thế nào để mô hình hóa mối quan hệ giữa các loại mã y tế khác nhau?</a:t>
            </a:r>
            <a:endParaRPr lang="en-US" dirty="0"/>
          </a:p>
        </p:txBody>
      </p:sp>
      <p:sp>
        <p:nvSpPr>
          <p:cNvPr id="37" name="Text Placeholder 36">
            <a:extLst>
              <a:ext uri="{FF2B5EF4-FFF2-40B4-BE49-F238E27FC236}">
                <a16:creationId xmlns:a16="http://schemas.microsoft.com/office/drawing/2014/main" id="{0066FA18-1354-894D-6CD2-12BB15EF1AA4}"/>
              </a:ext>
            </a:extLst>
          </p:cNvPr>
          <p:cNvSpPr>
            <a:spLocks noGrp="1"/>
          </p:cNvSpPr>
          <p:nvPr>
            <p:ph type="body" idx="18"/>
          </p:nvPr>
        </p:nvSpPr>
        <p:spPr>
          <a:xfrm>
            <a:off x="5154596" y="4375075"/>
            <a:ext cx="2330816" cy="1325563"/>
          </a:xfrm>
        </p:spPr>
        <p:txBody>
          <a:bodyPr anchor="t"/>
          <a:lstStyle/>
          <a:p>
            <a:pPr algn="l"/>
            <a:r>
              <a:rPr lang="vi-VN" dirty="0"/>
              <a:t>Làm thế nào để kết hợp hợp lý các biện pháp can thiệp?</a:t>
            </a:r>
            <a:endParaRPr lang="en-US" dirty="0"/>
          </a:p>
          <a:p>
            <a:pPr algn="l"/>
            <a:r>
              <a:rPr lang="vi-VN" dirty="0"/>
              <a:t>Các hành vi cá nhân có ảnh hưởng đến các dự đoán không?</a:t>
            </a:r>
            <a:endParaRPr lang="en-US" dirty="0"/>
          </a:p>
          <a:p>
            <a:pPr algn="l"/>
            <a:r>
              <a:rPr lang="vi-VN" dirty="0"/>
              <a:t>Làm thế nào để mô hình hóa chúng?</a:t>
            </a:r>
            <a:endParaRPr lang="en-US" dirty="0"/>
          </a:p>
        </p:txBody>
      </p:sp>
      <p:sp>
        <p:nvSpPr>
          <p:cNvPr id="38" name="Text Placeholder 37">
            <a:extLst>
              <a:ext uri="{FF2B5EF4-FFF2-40B4-BE49-F238E27FC236}">
                <a16:creationId xmlns:a16="http://schemas.microsoft.com/office/drawing/2014/main" id="{1EAC3BB6-EDCA-1C93-B60A-51D0120D203A}"/>
              </a:ext>
            </a:extLst>
          </p:cNvPr>
          <p:cNvSpPr>
            <a:spLocks noGrp="1"/>
          </p:cNvSpPr>
          <p:nvPr>
            <p:ph type="body" idx="19"/>
          </p:nvPr>
        </p:nvSpPr>
        <p:spPr>
          <a:xfrm>
            <a:off x="9036093" y="4375075"/>
            <a:ext cx="2317707" cy="1325563"/>
          </a:xfrm>
        </p:spPr>
        <p:txBody>
          <a:bodyPr anchor="t"/>
          <a:lstStyle/>
          <a:p>
            <a:pPr algn="l"/>
            <a:r>
              <a:rPr lang="vi-VN" dirty="0"/>
              <a:t>Sở thích của bác sĩ sẽ ảnh hưởng đến kết quả?</a:t>
            </a:r>
            <a:endParaRPr lang="en-US" dirty="0"/>
          </a:p>
          <a:p>
            <a:pPr algn="l"/>
            <a:r>
              <a:rPr lang="vi-VN" dirty="0"/>
              <a:t>Các loại bảo hiểm khác nhau có thể chi trả cho các loại thuốc khác nhau. Làm thế nào để xử lý nó?</a:t>
            </a:r>
            <a:endParaRPr lang="en-US" dirty="0"/>
          </a:p>
          <a:p>
            <a:pPr algn="l"/>
            <a:r>
              <a:rPr lang="vi-VN" dirty="0"/>
              <a:t>Tình trạng kinh tế xã hội?</a:t>
            </a:r>
            <a:endParaRPr lang="en-US" dirty="0"/>
          </a:p>
        </p:txBody>
      </p:sp>
      <p:sp>
        <p:nvSpPr>
          <p:cNvPr id="5" name="Slide Number Placeholder 4">
            <a:extLst>
              <a:ext uri="{FF2B5EF4-FFF2-40B4-BE49-F238E27FC236}">
                <a16:creationId xmlns:a16="http://schemas.microsoft.com/office/drawing/2014/main" id="{666F3474-0372-9018-7407-8E00B42292D3}"/>
              </a:ext>
            </a:extLst>
          </p:cNvPr>
          <p:cNvSpPr>
            <a:spLocks noGrp="1"/>
          </p:cNvSpPr>
          <p:nvPr>
            <p:ph type="sldNum" sz="quarter" idx="12"/>
          </p:nvPr>
        </p:nvSpPr>
        <p:spPr/>
        <p:txBody>
          <a:bodyPr/>
          <a:lstStyle/>
          <a:p>
            <a:fld id="{A49DFD55-3C28-40EF-9E31-A92D2E4017FF}" type="slidenum">
              <a:rPr lang="en-US" smtClean="0"/>
              <a:pPr/>
              <a:t>252</a:t>
            </a:fld>
            <a:endParaRPr lang="en-US" dirty="0"/>
          </a:p>
        </p:txBody>
      </p:sp>
      <p:pic>
        <p:nvPicPr>
          <p:cNvPr id="45" name="Picture 44">
            <a:extLst>
              <a:ext uri="{FF2B5EF4-FFF2-40B4-BE49-F238E27FC236}">
                <a16:creationId xmlns:a16="http://schemas.microsoft.com/office/drawing/2014/main" id="{83325529-7785-4E76-973B-C8E5C12D75A6}"/>
              </a:ext>
            </a:extLst>
          </p:cNvPr>
          <p:cNvPicPr>
            <a:picLocks noChangeAspect="1"/>
          </p:cNvPicPr>
          <p:nvPr/>
        </p:nvPicPr>
        <p:blipFill>
          <a:blip r:embed="rId3"/>
          <a:stretch>
            <a:fillRect/>
          </a:stretch>
        </p:blipFill>
        <p:spPr>
          <a:xfrm>
            <a:off x="1140436" y="1847853"/>
            <a:ext cx="10513311" cy="2082959"/>
          </a:xfrm>
          <a:prstGeom prst="rect">
            <a:avLst/>
          </a:prstGeom>
        </p:spPr>
      </p:pic>
    </p:spTree>
    <p:extLst>
      <p:ext uri="{BB962C8B-B14F-4D97-AF65-F5344CB8AC3E}">
        <p14:creationId xmlns:p14="http://schemas.microsoft.com/office/powerpoint/2010/main" val="789225527"/>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DFDD8-257C-627F-A95E-3D3650F7A105}"/>
              </a:ext>
            </a:extLst>
          </p:cNvPr>
          <p:cNvSpPr>
            <a:spLocks noGrp="1"/>
          </p:cNvSpPr>
          <p:nvPr>
            <p:ph type="title"/>
          </p:nvPr>
        </p:nvSpPr>
        <p:spPr/>
        <p:txBody>
          <a:bodyPr/>
          <a:lstStyle/>
          <a:p>
            <a:r>
              <a:rPr lang="en-US" b="1" dirty="0" err="1"/>
              <a:t>Dữ</a:t>
            </a:r>
            <a:r>
              <a:rPr lang="en-US" b="1" dirty="0"/>
              <a:t> </a:t>
            </a:r>
            <a:r>
              <a:rPr lang="en-US" b="1" dirty="0" err="1"/>
              <a:t>liệu</a:t>
            </a:r>
            <a:r>
              <a:rPr lang="en-US" b="1" dirty="0"/>
              <a:t> </a:t>
            </a:r>
            <a:r>
              <a:rPr lang="en-US" b="1" dirty="0" err="1"/>
              <a:t>không</a:t>
            </a:r>
            <a:r>
              <a:rPr lang="en-US" b="1" dirty="0"/>
              <a:t> có </a:t>
            </a:r>
            <a:r>
              <a:rPr lang="en-US" b="1" dirty="0" err="1"/>
              <a:t>cấu</a:t>
            </a:r>
            <a:r>
              <a:rPr lang="en-US" b="1" dirty="0"/>
              <a:t> </a:t>
            </a:r>
            <a:r>
              <a:rPr lang="en-US" b="1" dirty="0" err="1"/>
              <a:t>trúc</a:t>
            </a:r>
            <a:endParaRPr lang="en-US" b="1" dirty="0"/>
          </a:p>
        </p:txBody>
      </p:sp>
      <p:sp>
        <p:nvSpPr>
          <p:cNvPr id="4" name="Text Placeholder 3">
            <a:extLst>
              <a:ext uri="{FF2B5EF4-FFF2-40B4-BE49-F238E27FC236}">
                <a16:creationId xmlns:a16="http://schemas.microsoft.com/office/drawing/2014/main" id="{A95D562E-DE9D-9E54-E316-872721E1E358}"/>
              </a:ext>
            </a:extLst>
          </p:cNvPr>
          <p:cNvSpPr>
            <a:spLocks noGrp="1"/>
          </p:cNvSpPr>
          <p:nvPr>
            <p:ph type="body" idx="1"/>
          </p:nvPr>
        </p:nvSpPr>
        <p:spPr>
          <a:xfrm>
            <a:off x="408762" y="4615050"/>
            <a:ext cx="2317707" cy="1622357"/>
          </a:xfrm>
        </p:spPr>
        <p:txBody>
          <a:bodyPr anchor="t"/>
          <a:lstStyle/>
          <a:p>
            <a:pPr algn="l"/>
            <a:r>
              <a:rPr lang="vi-VN" dirty="0"/>
              <a:t>Làm cách nào để xử lý vấn đề kích thước nhãn lớn?</a:t>
            </a:r>
            <a:endParaRPr lang="en-US" dirty="0"/>
          </a:p>
          <a:p>
            <a:pPr algn="l"/>
            <a:r>
              <a:rPr lang="vi-VN" dirty="0"/>
              <a:t>Làm thế nào để sử dụng dữ liệu đa phương thức?</a:t>
            </a:r>
            <a:endParaRPr lang="en-US" dirty="0"/>
          </a:p>
          <a:p>
            <a:pPr algn="l"/>
            <a:r>
              <a:rPr lang="vi-VN" dirty="0"/>
              <a:t>Làm thế nào để khử nhiễu các ghi chú lâm sàng?</a:t>
            </a:r>
            <a:endParaRPr lang="en-US" dirty="0"/>
          </a:p>
        </p:txBody>
      </p:sp>
      <p:sp>
        <p:nvSpPr>
          <p:cNvPr id="7" name="Text Placeholder 6">
            <a:extLst>
              <a:ext uri="{FF2B5EF4-FFF2-40B4-BE49-F238E27FC236}">
                <a16:creationId xmlns:a16="http://schemas.microsoft.com/office/drawing/2014/main" id="{B9DFFDA9-84C9-F229-0D98-AE67D9DF4749}"/>
              </a:ext>
            </a:extLst>
          </p:cNvPr>
          <p:cNvSpPr>
            <a:spLocks noGrp="1"/>
          </p:cNvSpPr>
          <p:nvPr>
            <p:ph type="body" idx="18"/>
          </p:nvPr>
        </p:nvSpPr>
        <p:spPr>
          <a:xfrm>
            <a:off x="3105335" y="4587766"/>
            <a:ext cx="2330816" cy="1622357"/>
          </a:xfrm>
        </p:spPr>
        <p:txBody>
          <a:bodyPr anchor="t"/>
          <a:lstStyle/>
          <a:p>
            <a:pPr algn="l"/>
            <a:r>
              <a:rPr lang="vi-VN" dirty="0"/>
              <a:t>Bản dịch được cá nhân hóa/lấy người dùng làm trung tâm?</a:t>
            </a:r>
            <a:endParaRPr lang="en-US" dirty="0"/>
          </a:p>
          <a:p>
            <a:pPr algn="l"/>
            <a:r>
              <a:rPr lang="vi-VN" dirty="0"/>
              <a:t>Hỏi &amp; Đáp về y tế?</a:t>
            </a:r>
            <a:endParaRPr lang="en-US" dirty="0"/>
          </a:p>
          <a:p>
            <a:pPr algn="l"/>
            <a:r>
              <a:rPr lang="vi-VN" dirty="0"/>
              <a:t>Hệ thống đối thoại y tế?</a:t>
            </a:r>
            <a:endParaRPr lang="en-US" dirty="0"/>
          </a:p>
        </p:txBody>
      </p:sp>
      <p:sp>
        <p:nvSpPr>
          <p:cNvPr id="10" name="Text Placeholder 9">
            <a:extLst>
              <a:ext uri="{FF2B5EF4-FFF2-40B4-BE49-F238E27FC236}">
                <a16:creationId xmlns:a16="http://schemas.microsoft.com/office/drawing/2014/main" id="{904EA198-B801-A488-86BB-AD9437326129}"/>
              </a:ext>
            </a:extLst>
          </p:cNvPr>
          <p:cNvSpPr>
            <a:spLocks noGrp="1"/>
          </p:cNvSpPr>
          <p:nvPr>
            <p:ph type="body" idx="19"/>
          </p:nvPr>
        </p:nvSpPr>
        <p:spPr>
          <a:xfrm>
            <a:off x="5815017" y="4615050"/>
            <a:ext cx="2317707" cy="1622357"/>
          </a:xfrm>
        </p:spPr>
        <p:txBody>
          <a:bodyPr anchor="t"/>
          <a:lstStyle/>
          <a:p>
            <a:pPr algn="l"/>
            <a:r>
              <a:rPr lang="vi-VN" dirty="0"/>
              <a:t>Làm cách nào để căn chỉnh hình ảnh và văn bản?</a:t>
            </a:r>
            <a:endParaRPr lang="en-US" dirty="0"/>
          </a:p>
          <a:p>
            <a:pPr algn="l"/>
            <a:r>
              <a:rPr lang="vi-VN" dirty="0"/>
              <a:t>Làm thế nào để thiết kế các số liệu đánh giá công bằng?</a:t>
            </a:r>
            <a:endParaRPr lang="en-US" dirty="0"/>
          </a:p>
          <a:p>
            <a:pPr algn="l"/>
            <a:r>
              <a:rPr lang="vi-VN" dirty="0"/>
              <a:t>Làm thế nào để kết hợp các phương thức khác?</a:t>
            </a:r>
            <a:endParaRPr lang="en-US" dirty="0"/>
          </a:p>
        </p:txBody>
      </p:sp>
      <p:sp>
        <p:nvSpPr>
          <p:cNvPr id="13" name="Text Placeholder 12">
            <a:extLst>
              <a:ext uri="{FF2B5EF4-FFF2-40B4-BE49-F238E27FC236}">
                <a16:creationId xmlns:a16="http://schemas.microsoft.com/office/drawing/2014/main" id="{E5287DF3-0E77-E214-FA48-C6C8B338B67D}"/>
              </a:ext>
            </a:extLst>
          </p:cNvPr>
          <p:cNvSpPr>
            <a:spLocks noGrp="1"/>
          </p:cNvSpPr>
          <p:nvPr>
            <p:ph type="body" idx="20"/>
          </p:nvPr>
        </p:nvSpPr>
        <p:spPr>
          <a:xfrm>
            <a:off x="8903566" y="4615050"/>
            <a:ext cx="2317706" cy="1622357"/>
          </a:xfrm>
        </p:spPr>
        <p:txBody>
          <a:bodyPr anchor="t"/>
          <a:lstStyle/>
          <a:p>
            <a:pPr algn="l"/>
            <a:r>
              <a:rPr lang="en-US" dirty="0" err="1"/>
              <a:t>Chúng</a:t>
            </a:r>
            <a:r>
              <a:rPr lang="en-US" dirty="0"/>
              <a:t> ta có </a:t>
            </a:r>
            <a:r>
              <a:rPr lang="en-US" dirty="0" err="1"/>
              <a:t>thể</a:t>
            </a:r>
            <a:r>
              <a:rPr lang="en-US" dirty="0"/>
              <a:t> </a:t>
            </a:r>
            <a:r>
              <a:rPr lang="en-US" dirty="0" err="1"/>
              <a:t>dự</a:t>
            </a:r>
            <a:r>
              <a:rPr lang="en-US" dirty="0"/>
              <a:t> </a:t>
            </a:r>
            <a:r>
              <a:rPr lang="en-US" dirty="0" err="1"/>
              <a:t>đoán</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các</a:t>
            </a:r>
            <a:r>
              <a:rPr lang="en-US" dirty="0"/>
              <a:t> </a:t>
            </a:r>
            <a:r>
              <a:rPr lang="en-US" dirty="0" err="1"/>
              <a:t>thử</a:t>
            </a:r>
            <a:r>
              <a:rPr lang="en-US" dirty="0"/>
              <a:t> </a:t>
            </a:r>
            <a:r>
              <a:rPr lang="en-US" dirty="0" err="1"/>
              <a:t>nghiệm</a:t>
            </a:r>
            <a:r>
              <a:rPr lang="en-US" dirty="0"/>
              <a:t> </a:t>
            </a:r>
            <a:r>
              <a:rPr lang="en-US" dirty="0" err="1"/>
              <a:t>lâm</a:t>
            </a:r>
            <a:r>
              <a:rPr lang="en-US" dirty="0"/>
              <a:t> </a:t>
            </a:r>
            <a:r>
              <a:rPr lang="en-US" dirty="0" err="1"/>
              <a:t>sàng</a:t>
            </a:r>
            <a:r>
              <a:rPr lang="en-US" dirty="0"/>
              <a:t> </a:t>
            </a:r>
            <a:r>
              <a:rPr lang="en-US" dirty="0" err="1"/>
              <a:t>không</a:t>
            </a:r>
            <a:r>
              <a:rPr lang="en-US" dirty="0"/>
              <a:t>?</a:t>
            </a:r>
          </a:p>
          <a:p>
            <a:pPr algn="l"/>
            <a:r>
              <a:rPr lang="en-US" dirty="0" err="1"/>
              <a:t>Làm</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tìm</a:t>
            </a:r>
            <a:r>
              <a:rPr lang="en-US" dirty="0"/>
              <a:t> </a:t>
            </a:r>
            <a:r>
              <a:rPr lang="en-US" dirty="0" err="1"/>
              <a:t>bác</a:t>
            </a:r>
            <a:r>
              <a:rPr lang="en-US" dirty="0"/>
              <a:t> </a:t>
            </a:r>
            <a:r>
              <a:rPr lang="en-US" dirty="0" err="1"/>
              <a:t>sĩ</a:t>
            </a:r>
            <a:r>
              <a:rPr lang="en-US" dirty="0"/>
              <a:t>?</a:t>
            </a:r>
          </a:p>
        </p:txBody>
      </p:sp>
      <p:sp>
        <p:nvSpPr>
          <p:cNvPr id="16" name="Slide Number Placeholder 15">
            <a:extLst>
              <a:ext uri="{FF2B5EF4-FFF2-40B4-BE49-F238E27FC236}">
                <a16:creationId xmlns:a16="http://schemas.microsoft.com/office/drawing/2014/main" id="{98C62A29-800E-A500-62D1-7F9873EDDF18}"/>
              </a:ext>
            </a:extLst>
          </p:cNvPr>
          <p:cNvSpPr>
            <a:spLocks noGrp="1"/>
          </p:cNvSpPr>
          <p:nvPr>
            <p:ph type="sldNum" sz="quarter" idx="12"/>
          </p:nvPr>
        </p:nvSpPr>
        <p:spPr/>
        <p:txBody>
          <a:bodyPr/>
          <a:lstStyle/>
          <a:p>
            <a:fld id="{A49DFD55-3C28-40EF-9E31-A92D2E4017FF}" type="slidenum">
              <a:rPr lang="en-US" smtClean="0"/>
              <a:pPr/>
              <a:t>253</a:t>
            </a:fld>
            <a:endParaRPr lang="en-US" dirty="0"/>
          </a:p>
        </p:txBody>
      </p:sp>
      <p:pic>
        <p:nvPicPr>
          <p:cNvPr id="18" name="Picture 17">
            <a:extLst>
              <a:ext uri="{FF2B5EF4-FFF2-40B4-BE49-F238E27FC236}">
                <a16:creationId xmlns:a16="http://schemas.microsoft.com/office/drawing/2014/main" id="{6A4FA72C-EED1-701B-0606-0BBCE0FC5040}"/>
              </a:ext>
            </a:extLst>
          </p:cNvPr>
          <p:cNvPicPr>
            <a:picLocks noChangeAspect="1"/>
          </p:cNvPicPr>
          <p:nvPr/>
        </p:nvPicPr>
        <p:blipFill>
          <a:blip r:embed="rId3"/>
          <a:stretch>
            <a:fillRect/>
          </a:stretch>
        </p:blipFill>
        <p:spPr>
          <a:xfrm>
            <a:off x="886408" y="2217740"/>
            <a:ext cx="10419183" cy="2209741"/>
          </a:xfrm>
          <a:prstGeom prst="rect">
            <a:avLst/>
          </a:prstGeom>
        </p:spPr>
      </p:pic>
    </p:spTree>
    <p:extLst>
      <p:ext uri="{BB962C8B-B14F-4D97-AF65-F5344CB8AC3E}">
        <p14:creationId xmlns:p14="http://schemas.microsoft.com/office/powerpoint/2010/main" val="1184849290"/>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0F5A9017-CCCB-D93D-8BD9-7F5D2FC4494B}"/>
              </a:ext>
            </a:extLst>
          </p:cNvPr>
          <p:cNvSpPr>
            <a:spLocks noGrp="1"/>
          </p:cNvSpPr>
          <p:nvPr>
            <p:ph type="ctrTitle"/>
          </p:nvPr>
        </p:nvSpPr>
        <p:spPr>
          <a:xfrm>
            <a:off x="4038600" y="1602611"/>
            <a:ext cx="7734300" cy="1524735"/>
          </a:xfrm>
        </p:spPr>
        <p:txBody>
          <a:bodyPr/>
          <a:lstStyle/>
          <a:p>
            <a:r>
              <a:rPr lang="en-US" dirty="0" err="1"/>
              <a:t>Cảm</a:t>
            </a:r>
            <a:r>
              <a:rPr lang="en-US" dirty="0"/>
              <a:t> </a:t>
            </a:r>
            <a:r>
              <a:rPr lang="en-US" dirty="0" err="1"/>
              <a:t>ơn</a:t>
            </a:r>
            <a:r>
              <a:rPr lang="en-US" dirty="0"/>
              <a:t> </a:t>
            </a:r>
            <a:r>
              <a:rPr lang="en-US" dirty="0" err="1"/>
              <a:t>mọi</a:t>
            </a:r>
            <a:r>
              <a:rPr lang="en-US" dirty="0"/>
              <a:t> </a:t>
            </a:r>
            <a:r>
              <a:rPr lang="en-US" dirty="0" err="1"/>
              <a:t>người</a:t>
            </a:r>
            <a:r>
              <a:rPr lang="en-US" dirty="0"/>
              <a:t> </a:t>
            </a:r>
            <a:r>
              <a:rPr lang="en-US" dirty="0" err="1"/>
              <a:t>đã</a:t>
            </a:r>
            <a:r>
              <a:rPr lang="en-US" dirty="0"/>
              <a:t> </a:t>
            </a:r>
            <a:r>
              <a:rPr lang="en-US" dirty="0" err="1"/>
              <a:t>theo</a:t>
            </a:r>
            <a:r>
              <a:rPr lang="en-US" dirty="0"/>
              <a:t> </a:t>
            </a:r>
            <a:r>
              <a:rPr lang="en-US" dirty="0" err="1"/>
              <a:t>dõi</a:t>
            </a:r>
            <a:endParaRPr lang="en-US" dirty="0"/>
          </a:p>
        </p:txBody>
      </p:sp>
      <p:sp>
        <p:nvSpPr>
          <p:cNvPr id="18" name="Subtitle 17">
            <a:extLst>
              <a:ext uri="{FF2B5EF4-FFF2-40B4-BE49-F238E27FC236}">
                <a16:creationId xmlns:a16="http://schemas.microsoft.com/office/drawing/2014/main" id="{F0C70C25-5E3B-E0C9-7A6E-0587669FBC7C}"/>
              </a:ext>
            </a:extLst>
          </p:cNvPr>
          <p:cNvSpPr>
            <a:spLocks noGrp="1"/>
          </p:cNvSpPr>
          <p:nvPr>
            <p:ph type="subTitle" idx="1"/>
          </p:nvPr>
        </p:nvSpPr>
        <p:spPr/>
        <p:txBody>
          <a:bodyPr/>
          <a:lstStyle/>
          <a:p>
            <a:endParaRPr lang="en-US"/>
          </a:p>
        </p:txBody>
      </p:sp>
      <p:sp>
        <p:nvSpPr>
          <p:cNvPr id="15" name="Footer Placeholder 14">
            <a:extLst>
              <a:ext uri="{FF2B5EF4-FFF2-40B4-BE49-F238E27FC236}">
                <a16:creationId xmlns:a16="http://schemas.microsoft.com/office/drawing/2014/main" id="{D3E19839-BEC2-795C-51A7-AF4703476A13}"/>
              </a:ext>
            </a:extLst>
          </p:cNvPr>
          <p:cNvSpPr>
            <a:spLocks noGrp="1"/>
          </p:cNvSpPr>
          <p:nvPr>
            <p:ph type="ftr" sz="quarter" idx="11"/>
          </p:nvPr>
        </p:nvSpPr>
        <p:spPr/>
        <p:txBody>
          <a:bodyPr/>
          <a:lstStyle/>
          <a:p>
            <a:r>
              <a:rPr lang="en-US"/>
              <a:t>PRESENTATION TITLE</a:t>
            </a:r>
            <a:endParaRPr lang="en-US" dirty="0"/>
          </a:p>
        </p:txBody>
      </p:sp>
      <p:sp>
        <p:nvSpPr>
          <p:cNvPr id="16" name="Slide Number Placeholder 15">
            <a:extLst>
              <a:ext uri="{FF2B5EF4-FFF2-40B4-BE49-F238E27FC236}">
                <a16:creationId xmlns:a16="http://schemas.microsoft.com/office/drawing/2014/main" id="{69D86B3B-B9B8-014D-4B84-0D8A101A239E}"/>
              </a:ext>
            </a:extLst>
          </p:cNvPr>
          <p:cNvSpPr>
            <a:spLocks noGrp="1"/>
          </p:cNvSpPr>
          <p:nvPr>
            <p:ph type="sldNum" sz="quarter" idx="12"/>
          </p:nvPr>
        </p:nvSpPr>
        <p:spPr/>
        <p:txBody>
          <a:bodyPr/>
          <a:lstStyle/>
          <a:p>
            <a:fld id="{A49DFD55-3C28-40EF-9E31-A92D2E4017FF}" type="slidenum">
              <a:rPr lang="en-US" smtClean="0"/>
              <a:pPr/>
              <a:t>254</a:t>
            </a:fld>
            <a:endParaRPr lang="en-US" dirty="0"/>
          </a:p>
        </p:txBody>
      </p:sp>
    </p:spTree>
    <p:extLst>
      <p:ext uri="{BB962C8B-B14F-4D97-AF65-F5344CB8AC3E}">
        <p14:creationId xmlns:p14="http://schemas.microsoft.com/office/powerpoint/2010/main" val="2324222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26</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
        <p:nvSpPr>
          <p:cNvPr id="2" name="Footer Placeholder 3">
            <a:extLst>
              <a:ext uri="{FF2B5EF4-FFF2-40B4-BE49-F238E27FC236}">
                <a16:creationId xmlns:a16="http://schemas.microsoft.com/office/drawing/2014/main" id="{9899C1AE-9EA5-91EA-E93B-07DFA2EE2BBE}"/>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a:t>
            </a:r>
          </a:p>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 hungry.</a:t>
            </a:r>
          </a:p>
        </p:txBody>
      </p:sp>
    </p:spTree>
    <p:extLst>
      <p:ext uri="{BB962C8B-B14F-4D97-AF65-F5344CB8AC3E}">
        <p14:creationId xmlns:p14="http://schemas.microsoft.com/office/powerpoint/2010/main" val="163521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dirty="0">
                <a:solidFill>
                  <a:schemeClr val="bg1"/>
                </a:solidFill>
                <a:latin typeface="Times New Roman" panose="02020603050405020304" pitchFamily="18" charset="0"/>
                <a:cs typeface="Times New Roman" panose="02020603050405020304" pitchFamily="18" charset="0"/>
              </a:rPr>
              <a:t>BRNN</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7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BRNN</a:t>
            </a: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p:txBody>
          <a:bodyPr vert="horz" lIns="91440" tIns="45720" rIns="91440" bIns="45720" rtlCol="0" anchor="ctr">
            <a:normAutofit fontScale="55000" lnSpcReduction="20000"/>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28</a:t>
            </a:fld>
            <a:endParaRPr lang="en-US" sz="1200">
              <a:solidFill>
                <a:schemeClr val="bg1"/>
              </a:solidFill>
            </a:endParaRPr>
          </a:p>
        </p:txBody>
      </p:sp>
      <p:sp>
        <p:nvSpPr>
          <p:cNvPr id="2" name="Chart Placeholder 1">
            <a:extLst>
              <a:ext uri="{FF2B5EF4-FFF2-40B4-BE49-F238E27FC236}">
                <a16:creationId xmlns:a16="http://schemas.microsoft.com/office/drawing/2014/main" id="{95E9B7D8-FC0A-8F5F-D1DC-C88DBA42DFC5}"/>
              </a:ext>
            </a:extLst>
          </p:cNvPr>
          <p:cNvSpPr>
            <a:spLocks noGrp="1"/>
          </p:cNvSpPr>
          <p:nvPr>
            <p:ph type="chart" sz="quarter" idx="13"/>
          </p:nvPr>
        </p:nvSpPr>
        <p:spPr/>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a:extLst>
              <a:ext uri="{FF2B5EF4-FFF2-40B4-BE49-F238E27FC236}">
                <a16:creationId xmlns:a16="http://schemas.microsoft.com/office/drawing/2014/main" id="{07ED83F2-A082-3341-9816-FDF141CB63D9}"/>
              </a:ext>
            </a:extLst>
          </p:cNvPr>
          <p:cNvPicPr>
            <a:picLocks noChangeAspect="1"/>
          </p:cNvPicPr>
          <p:nvPr/>
        </p:nvPicPr>
        <p:blipFill>
          <a:blip r:embed="rId3"/>
          <a:stretch>
            <a:fillRect/>
          </a:stretch>
        </p:blipFill>
        <p:spPr>
          <a:xfrm>
            <a:off x="1204232" y="136525"/>
            <a:ext cx="10149568" cy="6671924"/>
          </a:xfrm>
          <a:prstGeom prst="rect">
            <a:avLst/>
          </a:prstGeom>
        </p:spPr>
      </p:pic>
    </p:spTree>
    <p:extLst>
      <p:ext uri="{BB962C8B-B14F-4D97-AF65-F5344CB8AC3E}">
        <p14:creationId xmlns:p14="http://schemas.microsoft.com/office/powerpoint/2010/main" val="817836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Là</a:t>
            </a:r>
            <a:r>
              <a:rPr lang="en-US" sz="4000" kern="1200" dirty="0">
                <a:solidFill>
                  <a:schemeClr val="tx1"/>
                </a:solidFill>
                <a:latin typeface="Times New Roman" panose="02020603050405020304" pitchFamily="18" charset="0"/>
                <a:cs typeface="Times New Roman" panose="02020603050405020304" pitchFamily="18" charset="0"/>
              </a:rPr>
              <a:t> RNN </a:t>
            </a:r>
            <a:r>
              <a:rPr lang="en-US" sz="4000" kern="1200" dirty="0" err="1">
                <a:solidFill>
                  <a:schemeClr val="tx1"/>
                </a:solidFill>
                <a:latin typeface="Times New Roman" panose="02020603050405020304" pitchFamily="18" charset="0"/>
                <a:cs typeface="Times New Roman" panose="02020603050405020304" pitchFamily="18" charset="0"/>
              </a:rPr>
              <a:t>hai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1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b="1" dirty="0" err="1">
                <a:latin typeface="Calibri" panose="020F0502020204030204" pitchFamily="34" charset="0"/>
                <a:cs typeface="Calibri" panose="020F0502020204030204" pitchFamily="34" charset="0"/>
              </a:rPr>
              <a:t>Giới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thiệu</a:t>
            </a:r>
            <a:endParaRPr lang="en-US"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err="1">
                <a:latin typeface="Times New Roman" panose="02020603050405020304" pitchFamily="18" charset="0"/>
                <a:cs typeface="Times New Roman" panose="02020603050405020304" pitchFamily="18" charset="0"/>
              </a:rPr>
              <a:t>Tương</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lai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của</a:t>
            </a:r>
            <a:r>
              <a:rPr lang="en-US" dirty="0">
                <a:latin typeface="Times New Roman" panose="02020603050405020304" pitchFamily="18" charset="0"/>
                <a:cs typeface="Times New Roman" panose="02020603050405020304" pitchFamily="18" charset="0"/>
              </a:rPr>
              <a:t> y </a:t>
            </a:r>
            <a:r>
              <a:rPr lang="en-US" dirty="0" err="1">
                <a:latin typeface="Times New Roman" panose="02020603050405020304" pitchFamily="18" charset="0"/>
                <a:cs typeface="Times New Roman" panose="02020603050405020304" pitchFamily="18" charset="0"/>
              </a:rPr>
              <a:t>học</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462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Đánh</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gi</a:t>
            </a:r>
            <a:r>
              <a:rPr lang="en-US" sz="2400" dirty="0" err="1">
                <a:solidFill>
                  <a:schemeClr val="bg1"/>
                </a:solidFill>
              </a:rPr>
              <a:t>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Rất</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tốn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kém</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30</a:t>
            </a:fld>
            <a:endParaRPr lang="en-US" sz="1200">
              <a:solidFill>
                <a:schemeClr val="bg1"/>
              </a:solidFill>
            </a:endParaRPr>
          </a:p>
        </p:txBody>
      </p:sp>
      <p:sp>
        <p:nvSpPr>
          <p:cNvPr id="2" name="Rectangle 1">
            <a:extLst>
              <a:ext uri="{FF2B5EF4-FFF2-40B4-BE49-F238E27FC236}">
                <a16:creationId xmlns:a16="http://schemas.microsoft.com/office/drawing/2014/main" id="{70D65E42-26DF-E415-082D-66AD4BFE5DB4}"/>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063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graphicFrame>
        <p:nvGraphicFramePr>
          <p:cNvPr id="5" name="Table 6">
            <a:extLst>
              <a:ext uri="{FF2B5EF4-FFF2-40B4-BE49-F238E27FC236}">
                <a16:creationId xmlns:a16="http://schemas.microsoft.com/office/drawing/2014/main" id="{254477E3-B813-34C3-04E9-9ACD66A4B5C3}"/>
              </a:ext>
            </a:extLst>
          </p:cNvPr>
          <p:cNvGraphicFramePr>
            <a:graphicFrameLocks noGrp="1"/>
          </p:cNvGraphicFramePr>
          <p:nvPr>
            <p:extLst>
              <p:ext uri="{D42A27DB-BD31-4B8C-83A1-F6EECF244321}">
                <p14:modId xmlns:p14="http://schemas.microsoft.com/office/powerpoint/2010/main" val="932568146"/>
              </p:ext>
            </p:extLst>
          </p:nvPr>
        </p:nvGraphicFramePr>
        <p:xfrm>
          <a:off x="2290672" y="1826466"/>
          <a:ext cx="9128233" cy="1828800"/>
        </p:xfrm>
        <a:graphic>
          <a:graphicData uri="http://schemas.openxmlformats.org/drawingml/2006/table">
            <a:tbl>
              <a:tblPr firstRow="1" bandRow="1">
                <a:tableStyleId>{5C22544A-7EE6-4342-B048-85BDC9FD1C3A}</a:tableStyleId>
              </a:tblPr>
              <a:tblGrid>
                <a:gridCol w="4482006">
                  <a:extLst>
                    <a:ext uri="{9D8B030D-6E8A-4147-A177-3AD203B41FA5}">
                      <a16:colId xmlns:a16="http://schemas.microsoft.com/office/drawing/2014/main" val="4092933805"/>
                    </a:ext>
                  </a:extLst>
                </a:gridCol>
                <a:gridCol w="4646227">
                  <a:extLst>
                    <a:ext uri="{9D8B030D-6E8A-4147-A177-3AD203B41FA5}">
                      <a16:colId xmlns:a16="http://schemas.microsoft.com/office/drawing/2014/main" val="2096192502"/>
                    </a:ext>
                  </a:extLst>
                </a:gridCol>
              </a:tblGrid>
              <a:tr h="380222">
                <a:tc>
                  <a:txBody>
                    <a:bodyPr/>
                    <a:lstStyle/>
                    <a:p>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có </a:t>
                      </a:r>
                      <a:r>
                        <a:rPr lang="en-US" sz="2400" dirty="0" err="1">
                          <a:solidFill>
                            <a:schemeClr val="tx1"/>
                          </a:solidFill>
                        </a:rPr>
                        <a:t>cấu</a:t>
                      </a:r>
                      <a:r>
                        <a:rPr lang="en-US" sz="2400" dirty="0">
                          <a:solidFill>
                            <a:schemeClr val="tx1"/>
                          </a:solidFill>
                        </a:rPr>
                        <a:t> </a:t>
                      </a:r>
                      <a:r>
                        <a:rPr lang="en-US" sz="2400" dirty="0" err="1">
                          <a:solidFill>
                            <a:schemeClr val="tx1"/>
                          </a:solidFill>
                        </a:rPr>
                        <a:t>trúc</a:t>
                      </a:r>
                      <a:endParaRPr lang="en-US" sz="2400" dirty="0">
                        <a:solidFill>
                          <a:schemeClr val="tx1"/>
                        </a:solidFill>
                      </a:endParaRPr>
                    </a:p>
                  </a:txBody>
                  <a:tcPr/>
                </a:tc>
                <a:tc>
                  <a:txBody>
                    <a:bodyPr/>
                    <a:lstStyle/>
                    <a:p>
                      <a:r>
                        <a:rPr lang="en-US" sz="2400" dirty="0" err="1">
                          <a:solidFill>
                            <a:schemeClr val="tx1"/>
                          </a:solidFill>
                        </a:rPr>
                        <a:t>Dữ</a:t>
                      </a:r>
                      <a:r>
                        <a:rPr lang="en-US" sz="2400" dirty="0">
                          <a:solidFill>
                            <a:schemeClr val="tx1"/>
                          </a:solidFill>
                        </a:rPr>
                        <a:t> </a:t>
                      </a:r>
                      <a:r>
                        <a:rPr lang="en-US" sz="2400" dirty="0" err="1">
                          <a:solidFill>
                            <a:schemeClr val="tx1"/>
                          </a:solidFill>
                        </a:rPr>
                        <a:t>liệu</a:t>
                      </a:r>
                      <a:r>
                        <a:rPr lang="en-US" sz="2400" dirty="0">
                          <a:solidFill>
                            <a:schemeClr val="tx1"/>
                          </a:solidFill>
                        </a:rPr>
                        <a:t> </a:t>
                      </a:r>
                      <a:r>
                        <a:rPr lang="en-US" sz="2400" dirty="0" err="1">
                          <a:solidFill>
                            <a:schemeClr val="tx1"/>
                          </a:solidFill>
                        </a:rPr>
                        <a:t>không</a:t>
                      </a:r>
                      <a:r>
                        <a:rPr lang="en-US" sz="2400" dirty="0">
                          <a:solidFill>
                            <a:schemeClr val="tx1"/>
                          </a:solidFill>
                        </a:rPr>
                        <a:t> có </a:t>
                      </a:r>
                      <a:r>
                        <a:rPr lang="en-US" sz="2400" dirty="0" err="1">
                          <a:solidFill>
                            <a:schemeClr val="tx1"/>
                          </a:solidFill>
                        </a:rPr>
                        <a:t>cấu</a:t>
                      </a:r>
                      <a:r>
                        <a:rPr lang="en-US" sz="2400" dirty="0">
                          <a:solidFill>
                            <a:schemeClr val="tx1"/>
                          </a:solidFill>
                        </a:rPr>
                        <a:t> </a:t>
                      </a:r>
                      <a:r>
                        <a:rPr lang="en-US" sz="2400" dirty="0" err="1">
                          <a:solidFill>
                            <a:schemeClr val="tx1"/>
                          </a:solidFill>
                        </a:rPr>
                        <a:t>trúc</a:t>
                      </a:r>
                      <a:endParaRPr lang="en-US" sz="2400" dirty="0">
                        <a:solidFill>
                          <a:schemeClr val="tx1"/>
                        </a:solidFill>
                      </a:endParaRPr>
                    </a:p>
                  </a:txBody>
                  <a:tcPr/>
                </a:tc>
                <a:extLst>
                  <a:ext uri="{0D108BD9-81ED-4DB2-BD59-A6C34878D82A}">
                    <a16:rowId xmlns:a16="http://schemas.microsoft.com/office/drawing/2014/main" val="2237466645"/>
                  </a:ext>
                </a:extLst>
              </a:tr>
              <a:tr h="380222">
                <a:tc>
                  <a:txBody>
                    <a:bodyPr/>
                    <a:lstStyle/>
                    <a:p>
                      <a:r>
                        <a:rPr lang="en-US" sz="2400" dirty="0" err="1"/>
                        <a:t>Chứa</a:t>
                      </a:r>
                      <a:r>
                        <a:rPr lang="en-US" sz="2400" dirty="0"/>
                        <a:t> </a:t>
                      </a:r>
                      <a:r>
                        <a:rPr lang="en-US" sz="2400" dirty="0" err="1"/>
                        <a:t>tín</a:t>
                      </a:r>
                      <a:r>
                        <a:rPr lang="en-US" sz="2400" dirty="0"/>
                        <a:t> </a:t>
                      </a:r>
                      <a:r>
                        <a:rPr lang="en-US" sz="2400" dirty="0" err="1"/>
                        <a:t>hiệu</a:t>
                      </a:r>
                      <a:r>
                        <a:rPr lang="en-US" sz="2400" dirty="0"/>
                        <a:t> </a:t>
                      </a:r>
                      <a:r>
                        <a:rPr lang="en-US" sz="2400" dirty="0" err="1"/>
                        <a:t>thô</a:t>
                      </a:r>
                      <a:endParaRPr lang="en-US" sz="2400" dirty="0"/>
                    </a:p>
                  </a:txBody>
                  <a:tcPr/>
                </a:tc>
                <a:tc>
                  <a:txBody>
                    <a:bodyPr/>
                    <a:lstStyle/>
                    <a:p>
                      <a:r>
                        <a:rPr lang="en-US" sz="2400" dirty="0" err="1"/>
                        <a:t>Tình</a:t>
                      </a:r>
                      <a:r>
                        <a:rPr lang="en-US" sz="2400" dirty="0"/>
                        <a:t> </a:t>
                      </a:r>
                      <a:r>
                        <a:rPr lang="en-US" sz="2400" dirty="0" err="1"/>
                        <a:t>trạng</a:t>
                      </a:r>
                      <a:r>
                        <a:rPr lang="en-US" sz="2400" dirty="0"/>
                        <a:t> chi </a:t>
                      </a:r>
                      <a:r>
                        <a:rPr lang="en-US" sz="2400" dirty="0" err="1"/>
                        <a:t>tiết</a:t>
                      </a:r>
                      <a:endParaRPr lang="en-US" sz="2400" dirty="0"/>
                    </a:p>
                  </a:txBody>
                  <a:tcPr/>
                </a:tc>
                <a:extLst>
                  <a:ext uri="{0D108BD9-81ED-4DB2-BD59-A6C34878D82A}">
                    <a16:rowId xmlns:a16="http://schemas.microsoft.com/office/drawing/2014/main" val="2295668370"/>
                  </a:ext>
                </a:extLst>
              </a:tr>
              <a:tr h="380222">
                <a:tc>
                  <a:txBody>
                    <a:bodyPr/>
                    <a:lstStyle/>
                    <a:p>
                      <a:r>
                        <a:rPr lang="en-US" sz="2400" dirty="0" err="1"/>
                        <a:t>Không</a:t>
                      </a:r>
                      <a:r>
                        <a:rPr lang="en-US" sz="2400" dirty="0"/>
                        <a:t> </a:t>
                      </a:r>
                      <a:r>
                        <a:rPr lang="en-US" sz="2400" dirty="0" err="1"/>
                        <a:t>cần</a:t>
                      </a:r>
                      <a:r>
                        <a:rPr lang="en-US" sz="2400" dirty="0"/>
                        <a:t> </a:t>
                      </a:r>
                      <a:r>
                        <a:rPr lang="en-US" sz="2400" dirty="0" err="1"/>
                        <a:t>diễn</a:t>
                      </a:r>
                      <a:r>
                        <a:rPr lang="en-US" sz="2400" dirty="0"/>
                        <a:t> </a:t>
                      </a:r>
                      <a:r>
                        <a:rPr lang="en-US" sz="2400" dirty="0" err="1"/>
                        <a:t>giải</a:t>
                      </a:r>
                      <a:r>
                        <a:rPr lang="en-US" sz="2400" dirty="0"/>
                        <a:t> </a:t>
                      </a:r>
                      <a:r>
                        <a:rPr lang="en-US" sz="2400" dirty="0" err="1"/>
                        <a:t>nhiều</a:t>
                      </a:r>
                      <a:endParaRPr lang="en-US" sz="2400" dirty="0"/>
                    </a:p>
                  </a:txBody>
                  <a:tcPr/>
                </a:tc>
                <a:tc>
                  <a:txBody>
                    <a:bodyPr/>
                    <a:lstStyle/>
                    <a:p>
                      <a:r>
                        <a:rPr lang="en-US" sz="2400" dirty="0" err="1"/>
                        <a:t>Cần</a:t>
                      </a:r>
                      <a:r>
                        <a:rPr lang="en-US" sz="2400" dirty="0"/>
                        <a:t> </a:t>
                      </a:r>
                      <a:r>
                        <a:rPr lang="en-US" sz="2400" dirty="0" err="1"/>
                        <a:t>diễn</a:t>
                      </a:r>
                      <a:r>
                        <a:rPr lang="en-US" sz="2400" dirty="0"/>
                        <a:t> </a:t>
                      </a:r>
                      <a:r>
                        <a:rPr lang="en-US" sz="2400" dirty="0" err="1"/>
                        <a:t>giải</a:t>
                      </a:r>
                      <a:r>
                        <a:rPr lang="en-US" sz="2400" dirty="0"/>
                        <a:t> </a:t>
                      </a:r>
                      <a:r>
                        <a:rPr lang="en-US" sz="2400" dirty="0" err="1"/>
                        <a:t>nhiều</a:t>
                      </a:r>
                      <a:endParaRPr lang="en-US" sz="2400" dirty="0"/>
                    </a:p>
                  </a:txBody>
                  <a:tcPr/>
                </a:tc>
                <a:extLst>
                  <a:ext uri="{0D108BD9-81ED-4DB2-BD59-A6C34878D82A}">
                    <a16:rowId xmlns:a16="http://schemas.microsoft.com/office/drawing/2014/main" val="3092914934"/>
                  </a:ext>
                </a:extLst>
              </a:tr>
              <a:tr h="380222">
                <a:tc>
                  <a:txBody>
                    <a:bodyPr/>
                    <a:lstStyle/>
                    <a:p>
                      <a:r>
                        <a:rPr lang="vi-VN" sz="2400" dirty="0">
                          <a:effectLst/>
                          <a:latin typeface="Calibri" panose="020F0502020204030204" pitchFamily="34" charset="0"/>
                          <a:ea typeface="Calibri" panose="020F0502020204030204" pitchFamily="34" charset="0"/>
                          <a:cs typeface="Times New Roman" panose="02020603050405020304" pitchFamily="18" charset="0"/>
                        </a:rPr>
                        <a:t>Hồ sơ sức khỏe điện tử (EHR)</a:t>
                      </a:r>
                      <a:endParaRPr lang="en-US" sz="2400" dirty="0"/>
                    </a:p>
                  </a:txBody>
                  <a:tcPr/>
                </a:tc>
                <a:tc>
                  <a:txBody>
                    <a:bodyPr/>
                    <a:lstStyle/>
                    <a:p>
                      <a:r>
                        <a:rPr lang="en-US" sz="2400" dirty="0" err="1"/>
                        <a:t>Văn</a:t>
                      </a:r>
                      <a:r>
                        <a:rPr lang="en-US" sz="2400" dirty="0"/>
                        <a:t> bản </a:t>
                      </a:r>
                      <a:r>
                        <a:rPr lang="en-US" sz="2400" dirty="0" err="1"/>
                        <a:t>lâm</a:t>
                      </a:r>
                      <a:r>
                        <a:rPr lang="en-US" sz="2400" dirty="0"/>
                        <a:t> </a:t>
                      </a:r>
                      <a:r>
                        <a:rPr lang="en-US" sz="2400" dirty="0" err="1"/>
                        <a:t>sàng</a:t>
                      </a:r>
                      <a:endParaRPr lang="en-US" sz="2400" dirty="0"/>
                    </a:p>
                  </a:txBody>
                  <a:tcPr/>
                </a:tc>
                <a:extLst>
                  <a:ext uri="{0D108BD9-81ED-4DB2-BD59-A6C34878D82A}">
                    <a16:rowId xmlns:a16="http://schemas.microsoft.com/office/drawing/2014/main" val="1730534846"/>
                  </a:ext>
                </a:extLst>
              </a:tr>
            </a:tbl>
          </a:graphicData>
        </a:graphic>
      </p:graphicFrame>
      <p:pic>
        <p:nvPicPr>
          <p:cNvPr id="4" name="Picture 3">
            <a:extLst>
              <a:ext uri="{FF2B5EF4-FFF2-40B4-BE49-F238E27FC236}">
                <a16:creationId xmlns:a16="http://schemas.microsoft.com/office/drawing/2014/main" id="{E874CA2F-CC3D-ABFF-75C2-B3DF657DA1A9}"/>
              </a:ext>
            </a:extLst>
          </p:cNvPr>
          <p:cNvPicPr>
            <a:picLocks noChangeAspect="1"/>
          </p:cNvPicPr>
          <p:nvPr/>
        </p:nvPicPr>
        <p:blipFill>
          <a:blip r:embed="rId4"/>
          <a:stretch>
            <a:fillRect/>
          </a:stretch>
        </p:blipFill>
        <p:spPr>
          <a:xfrm>
            <a:off x="3382023" y="3897247"/>
            <a:ext cx="5868219" cy="2410161"/>
          </a:xfrm>
          <a:prstGeom prst="rect">
            <a:avLst/>
          </a:prstGeom>
        </p:spPr>
      </p:pic>
    </p:spTree>
    <p:extLst>
      <p:ext uri="{BB962C8B-B14F-4D97-AF65-F5344CB8AC3E}">
        <p14:creationId xmlns:p14="http://schemas.microsoft.com/office/powerpoint/2010/main" val="2534729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4" name="Rectangle 43">
            <a:extLst>
              <a:ext uri="{FF2B5EF4-FFF2-40B4-BE49-F238E27FC236}">
                <a16:creationId xmlns:a16="http://schemas.microsoft.com/office/drawing/2014/main" id="{AB45A142-4255-493C-8284-5D566C121B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rgbClr val="404040">
              <a:alpha val="89804"/>
            </a:srgbClr>
          </a:solidFill>
          <a:ln w="127000" cap="sq" cmpd="thinThick">
            <a:solidFill>
              <a:srgbClr val="595959">
                <a:alpha val="80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674237" y="914400"/>
            <a:ext cx="3657600" cy="2887579"/>
          </a:xfrm>
        </p:spPr>
        <p:txBody>
          <a:bodyPr vert="horz" lIns="91440" tIns="45720" rIns="91440" bIns="45720" rtlCol="0" anchor="b">
            <a:normAutofit/>
          </a:bodyPr>
          <a:lstStyle/>
          <a:p>
            <a:pPr algn="ctr"/>
            <a:r>
              <a:rPr lang="en-US" sz="4800" b="1" kern="1200" cap="none">
                <a:solidFill>
                  <a:srgbClr val="FFFFFF"/>
                </a:solidFill>
                <a:latin typeface="+mj-lt"/>
                <a:ea typeface="+mj-ea"/>
                <a:cs typeface="+mj-cs"/>
              </a:rPr>
              <a:t>Ghi Chú Lâm Sàng</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674237" y="4170501"/>
            <a:ext cx="3657600" cy="1525597"/>
          </a:xfrm>
        </p:spPr>
        <p:txBody>
          <a:bodyPr vert="horz" lIns="91440" tIns="45720" rIns="91440" bIns="45720" rtlCol="0">
            <a:normAutofit/>
          </a:bodyPr>
          <a:lstStyle/>
          <a:p>
            <a:pPr algn="ctr"/>
            <a:r>
              <a:rPr lang="en-US" sz="2000" kern="1200">
                <a:solidFill>
                  <a:srgbClr val="FFFFFF"/>
                </a:solidFill>
                <a:latin typeface="+mn-lt"/>
                <a:ea typeface="+mn-ea"/>
                <a:cs typeface="+mn-cs"/>
              </a:rPr>
              <a:t>Đặc trưng</a:t>
            </a:r>
          </a:p>
        </p:txBody>
      </p:sp>
      <p:cxnSp>
        <p:nvCxnSpPr>
          <p:cNvPr id="46" name="Straight Connector 45">
            <a:extLst>
              <a:ext uri="{FF2B5EF4-FFF2-40B4-BE49-F238E27FC236}">
                <a16:creationId xmlns:a16="http://schemas.microsoft.com/office/drawing/2014/main" id="{38FB9660-F42F-4313-BBC4-47C007FE484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3910267"/>
            <a:ext cx="258679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7" name="Picture 6" descr="Graphical user interface, text, application&#10;&#10;Description automatically generated">
            <a:extLst>
              <a:ext uri="{FF2B5EF4-FFF2-40B4-BE49-F238E27FC236}">
                <a16:creationId xmlns:a16="http://schemas.microsoft.com/office/drawing/2014/main" id="{66D003AA-05EE-ABFF-AFC8-8F50AF699DC2}"/>
              </a:ext>
            </a:extLst>
          </p:cNvPr>
          <p:cNvPicPr>
            <a:picLocks noChangeAspect="1"/>
          </p:cNvPicPr>
          <p:nvPr/>
        </p:nvPicPr>
        <p:blipFill>
          <a:blip r:embed="rId3"/>
          <a:stretch>
            <a:fillRect/>
          </a:stretch>
        </p:blipFill>
        <p:spPr>
          <a:xfrm>
            <a:off x="6229028" y="492573"/>
            <a:ext cx="4403133" cy="5880796"/>
          </a:xfrm>
          <a:prstGeom prst="rect">
            <a:avLst/>
          </a:prstGeom>
        </p:spPr>
      </p:pic>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3290" y="5963835"/>
            <a:ext cx="4615820" cy="365125"/>
          </a:xfrm>
        </p:spPr>
        <p:txBody>
          <a:bodyPr vert="horz" lIns="91440" tIns="45720" rIns="91440" bIns="45720" rtlCol="0" anchor="ctr">
            <a:normAutofit/>
          </a:bodyPr>
          <a:lstStyle/>
          <a:p>
            <a:pPr algn="l">
              <a:spcAft>
                <a:spcPts val="600"/>
              </a:spcAft>
            </a:pP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Tình</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trạng</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hiện</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tại</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của</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người</a:t>
            </a:r>
            <a:r>
              <a:rPr lang="en-US" sz="1600" kern="1200" dirty="0">
                <a:solidFill>
                  <a:schemeClr val="bg1"/>
                </a:solidFill>
                <a:latin typeface="+mn-lt"/>
                <a:ea typeface="+mn-ea"/>
                <a:cs typeface="+mn-cs"/>
              </a:rPr>
              <a:t> </a:t>
            </a:r>
            <a:r>
              <a:rPr lang="en-US" sz="1600" kern="1200" dirty="0" err="1">
                <a:solidFill>
                  <a:schemeClr val="bg1"/>
                </a:solidFill>
                <a:latin typeface="+mn-lt"/>
                <a:ea typeface="+mn-ea"/>
                <a:cs typeface="+mn-cs"/>
              </a:rPr>
              <a:t>bệnh</a:t>
            </a:r>
            <a:endParaRPr lang="en-US" sz="1600" kern="1200" dirty="0">
              <a:solidFill>
                <a:schemeClr val="bg1"/>
              </a:solidFill>
              <a:latin typeface="+mn-lt"/>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9991022" y="6356350"/>
            <a:ext cx="1362777" cy="365125"/>
          </a:xfrm>
        </p:spPr>
        <p:txBody>
          <a:bodyPr vert="horz" lIns="91440" tIns="45720" rIns="91440" bIns="45720" rtlCol="0" anchor="ctr">
            <a:normAutofit/>
          </a:bodyPr>
          <a:lstStyle/>
          <a:p>
            <a:pPr>
              <a:spcAft>
                <a:spcPts val="600"/>
              </a:spcAft>
            </a:pPr>
            <a:fld id="{A49DFD55-3C28-40EF-9E31-A92D2E4017FF}" type="slidenum">
              <a:rPr lang="en-US" sz="1200">
                <a:solidFill>
                  <a:srgbClr val="595959"/>
                </a:solidFill>
              </a:rPr>
              <a:pPr>
                <a:spcAft>
                  <a:spcPts val="600"/>
                </a:spcAft>
              </a:pPr>
              <a:t>32</a:t>
            </a:fld>
            <a:endParaRPr lang="en-US" sz="1200">
              <a:solidFill>
                <a:srgbClr val="595959"/>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45725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 Placeholder 5">
            <a:extLst>
              <a:ext uri="{FF2B5EF4-FFF2-40B4-BE49-F238E27FC236}">
                <a16:creationId xmlns:a16="http://schemas.microsoft.com/office/drawing/2014/main" id="{D267C7CB-2C5B-0F05-8F73-F08D43FC60C6}"/>
              </a:ext>
            </a:extLst>
          </p:cNvPr>
          <p:cNvSpPr>
            <a:spLocks noGrp="1"/>
          </p:cNvSpPr>
          <p:nvPr>
            <p:ph type="body" idx="1"/>
          </p:nvPr>
        </p:nvSpPr>
        <p:spPr>
          <a:xfrm>
            <a:off x="880281" y="4285129"/>
            <a:ext cx="5813717" cy="2021078"/>
          </a:xfrm>
        </p:spPr>
        <p:txBody>
          <a:bodyPr vert="horz" lIns="91440" tIns="45720" rIns="91440" bIns="45720" rtlCol="0" anchor="t">
            <a:normAutofit/>
          </a:bodyPr>
          <a:lstStyle/>
          <a:p>
            <a:pPr>
              <a:lnSpc>
                <a:spcPct val="90000"/>
              </a:lnSpc>
            </a:pPr>
            <a:r>
              <a:rPr lang="en-US" sz="3200" dirty="0" err="1">
                <a:latin typeface="Times New Roman" panose="02020603050405020304" pitchFamily="18" charset="0"/>
                <a:cs typeface="Times New Roman" panose="02020603050405020304" pitchFamily="18" charset="0"/>
              </a:rPr>
              <a:t>Độ</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chính</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xác</a:t>
            </a:r>
            <a:endParaRPr lang="en-US" sz="3200" dirty="0">
              <a:latin typeface="Times New Roman" panose="02020603050405020304" pitchFamily="18" charset="0"/>
              <a:cs typeface="Times New Roman" panose="02020603050405020304" pitchFamily="18" charset="0"/>
            </a:endParaRPr>
          </a:p>
          <a:p>
            <a:pPr>
              <a:lnSpc>
                <a:spcPct val="90000"/>
              </a:lnSpc>
            </a:pPr>
            <a:endParaRPr lang="en-US" sz="3200" kern="1200" dirty="0">
              <a:solidFill>
                <a:schemeClr val="tx1"/>
              </a:solidFill>
              <a:latin typeface="Times New Roman" panose="02020603050405020304" pitchFamily="18" charset="0"/>
              <a:cs typeface="Times New Roman" panose="02020603050405020304" pitchFamily="18" charset="0"/>
            </a:endParaRPr>
          </a:p>
          <a:p>
            <a:pPr>
              <a:lnSpc>
                <a:spcPct val="90000"/>
              </a:lnSpc>
            </a:pPr>
            <a:r>
              <a:rPr lang="en-US" sz="3200" dirty="0" err="1">
                <a:latin typeface="Times New Roman" panose="02020603050405020304" pitchFamily="18" charset="0"/>
                <a:cs typeface="Times New Roman" panose="02020603050405020304" pitchFamily="18" charset="0"/>
              </a:rPr>
              <a:t>Khả</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năng</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diễn</a:t>
            </a:r>
            <a:r>
              <a:rPr lang="en-US" sz="3200" dirty="0">
                <a:latin typeface="Times New Roman" panose="02020603050405020304" pitchFamily="18" charset="0"/>
                <a:cs typeface="Times New Roman" panose="02020603050405020304" pitchFamily="18" charset="0"/>
              </a:rPr>
              <a:t> </a:t>
            </a:r>
            <a:r>
              <a:rPr lang="en-US" sz="3200" dirty="0" err="1">
                <a:latin typeface="Times New Roman" panose="02020603050405020304" pitchFamily="18" charset="0"/>
                <a:cs typeface="Times New Roman" panose="02020603050405020304" pitchFamily="18" charset="0"/>
              </a:rPr>
              <a:t>giải</a:t>
            </a:r>
            <a:endParaRPr lang="en-US" sz="3200" kern="1200" dirty="0">
              <a:solidFill>
                <a:schemeClr val="tx1"/>
              </a:solidFill>
              <a:latin typeface="Times New Roman" panose="02020603050405020304" pitchFamily="18" charset="0"/>
              <a:cs typeface="Times New Roman" panose="02020603050405020304" pitchFamily="18" charset="0"/>
            </a:endParaRPr>
          </a:p>
        </p:txBody>
      </p:sp>
      <p:sp>
        <p:nvSpPr>
          <p:cNvPr id="4" name="Footer Placeholder 3">
            <a:extLst>
              <a:ext uri="{FF2B5EF4-FFF2-40B4-BE49-F238E27FC236}">
                <a16:creationId xmlns:a16="http://schemas.microsoft.com/office/drawing/2014/main" id="{361B5483-A7FE-4311-4FAC-7CA573B70AE7}"/>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13" name="Freeform: Shape 12">
            <a:extLst>
              <a:ext uri="{FF2B5EF4-FFF2-40B4-BE49-F238E27FC236}">
                <a16:creationId xmlns:a16="http://schemas.microsoft.com/office/drawing/2014/main" id="{16D6FAA8-41A5-46EA-A8AB-E9D2754A6F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00601" y="1073777"/>
            <a:ext cx="5623281" cy="4686943"/>
          </a:xfrm>
          <a:custGeom>
            <a:avLst/>
            <a:gdLst>
              <a:gd name="connsiteX0" fmla="*/ 2768595 w 4574113"/>
              <a:gd name="connsiteY0" fmla="*/ 2476119 h 3812472"/>
              <a:gd name="connsiteX1" fmla="*/ 3374676 w 4574113"/>
              <a:gd name="connsiteY1" fmla="*/ 2476119 h 3812472"/>
              <a:gd name="connsiteX2" fmla="*/ 3403209 w 4574113"/>
              <a:gd name="connsiteY2" fmla="*/ 2479909 h 3812472"/>
              <a:gd name="connsiteX3" fmla="*/ 3422833 w 4574113"/>
              <a:gd name="connsiteY3" fmla="*/ 2488137 h 3812472"/>
              <a:gd name="connsiteX4" fmla="*/ 3410840 w 4574113"/>
              <a:gd name="connsiteY4" fmla="*/ 2508879 h 3812472"/>
              <a:gd name="connsiteX5" fmla="*/ 2985934 w 4574113"/>
              <a:gd name="connsiteY5" fmla="*/ 3243764 h 3812472"/>
              <a:gd name="connsiteX6" fmla="*/ 2732784 w 4574113"/>
              <a:gd name="connsiteY6" fmla="*/ 3390890 h 3812472"/>
              <a:gd name="connsiteX7" fmla="*/ 2529297 w 4574113"/>
              <a:gd name="connsiteY7" fmla="*/ 3390890 h 3812472"/>
              <a:gd name="connsiteX8" fmla="*/ 2505559 w 4574113"/>
              <a:gd name="connsiteY8" fmla="*/ 3390890 h 3812472"/>
              <a:gd name="connsiteX9" fmla="*/ 2482907 w 4574113"/>
              <a:gd name="connsiteY9" fmla="*/ 3351884 h 3812472"/>
              <a:gd name="connsiteX10" fmla="*/ 2371959 w 4574113"/>
              <a:gd name="connsiteY10" fmla="*/ 3160822 h 3812472"/>
              <a:gd name="connsiteX11" fmla="*/ 2371959 w 4574113"/>
              <a:gd name="connsiteY11" fmla="*/ 3053878 h 3812472"/>
              <a:gd name="connsiteX12" fmla="*/ 2675654 w 4574113"/>
              <a:gd name="connsiteY12" fmla="*/ 2530895 h 3812472"/>
              <a:gd name="connsiteX13" fmla="*/ 2768595 w 4574113"/>
              <a:gd name="connsiteY13" fmla="*/ 2476119 h 3812472"/>
              <a:gd name="connsiteX14" fmla="*/ 3909778 w 4574113"/>
              <a:gd name="connsiteY14" fmla="*/ 676847 h 3812472"/>
              <a:gd name="connsiteX15" fmla="*/ 4305516 w 4574113"/>
              <a:gd name="connsiteY15" fmla="*/ 676847 h 3812472"/>
              <a:gd name="connsiteX16" fmla="*/ 4367056 w 4574113"/>
              <a:gd name="connsiteY16" fmla="*/ 712612 h 3812472"/>
              <a:gd name="connsiteX17" fmla="*/ 4564498 w 4574113"/>
              <a:gd name="connsiteY17" fmla="*/ 1054092 h 3812472"/>
              <a:gd name="connsiteX18" fmla="*/ 4564498 w 4574113"/>
              <a:gd name="connsiteY18" fmla="*/ 1123921 h 3812472"/>
              <a:gd name="connsiteX19" fmla="*/ 4367056 w 4574113"/>
              <a:gd name="connsiteY19" fmla="*/ 1465401 h 3812472"/>
              <a:gd name="connsiteX20" fmla="*/ 4305516 w 4574113"/>
              <a:gd name="connsiteY20" fmla="*/ 1501167 h 3812472"/>
              <a:gd name="connsiteX21" fmla="*/ 3909778 w 4574113"/>
              <a:gd name="connsiteY21" fmla="*/ 1501167 h 3812472"/>
              <a:gd name="connsiteX22" fmla="*/ 3849091 w 4574113"/>
              <a:gd name="connsiteY22" fmla="*/ 1465401 h 3812472"/>
              <a:gd name="connsiteX23" fmla="*/ 3650795 w 4574113"/>
              <a:gd name="connsiteY23" fmla="*/ 1123921 h 3812472"/>
              <a:gd name="connsiteX24" fmla="*/ 3650795 w 4574113"/>
              <a:gd name="connsiteY24" fmla="*/ 1054092 h 3812472"/>
              <a:gd name="connsiteX25" fmla="*/ 3849091 w 4574113"/>
              <a:gd name="connsiteY25" fmla="*/ 712612 h 3812472"/>
              <a:gd name="connsiteX26" fmla="*/ 3909778 w 4574113"/>
              <a:gd name="connsiteY26" fmla="*/ 676847 h 3812472"/>
              <a:gd name="connsiteX27" fmla="*/ 1104892 w 4574113"/>
              <a:gd name="connsiteY27" fmla="*/ 0 h 3812472"/>
              <a:gd name="connsiteX28" fmla="*/ 2732784 w 4574113"/>
              <a:gd name="connsiteY28" fmla="*/ 0 h 3812472"/>
              <a:gd name="connsiteX29" fmla="*/ 2985934 w 4574113"/>
              <a:gd name="connsiteY29" fmla="*/ 147125 h 3812472"/>
              <a:gd name="connsiteX30" fmla="*/ 3798122 w 4574113"/>
              <a:gd name="connsiteY30" fmla="*/ 1551823 h 3812472"/>
              <a:gd name="connsiteX31" fmla="*/ 3798122 w 4574113"/>
              <a:gd name="connsiteY31" fmla="*/ 1839068 h 3812472"/>
              <a:gd name="connsiteX32" fmla="*/ 3496551 w 4574113"/>
              <a:gd name="connsiteY32" fmla="*/ 2360642 h 3812472"/>
              <a:gd name="connsiteX33" fmla="*/ 3471135 w 4574113"/>
              <a:gd name="connsiteY33" fmla="*/ 2404597 h 3812472"/>
              <a:gd name="connsiteX34" fmla="*/ 3472029 w 4574113"/>
              <a:gd name="connsiteY34" fmla="*/ 2404972 h 3812472"/>
              <a:gd name="connsiteX35" fmla="*/ 3516881 w 4574113"/>
              <a:gd name="connsiteY35" fmla="*/ 2450209 h 3812472"/>
              <a:gd name="connsiteX36" fmla="*/ 3857970 w 4574113"/>
              <a:gd name="connsiteY36" fmla="*/ 3040131 h 3812472"/>
              <a:gd name="connsiteX37" fmla="*/ 3857970 w 4574113"/>
              <a:gd name="connsiteY37" fmla="*/ 3160764 h 3812472"/>
              <a:gd name="connsiteX38" fmla="*/ 3516881 w 4574113"/>
              <a:gd name="connsiteY38" fmla="*/ 3750684 h 3812472"/>
              <a:gd name="connsiteX39" fmla="*/ 3410567 w 4574113"/>
              <a:gd name="connsiteY39" fmla="*/ 3812472 h 3812472"/>
              <a:gd name="connsiteX40" fmla="*/ 2726911 w 4574113"/>
              <a:gd name="connsiteY40" fmla="*/ 3812472 h 3812472"/>
              <a:gd name="connsiteX41" fmla="*/ 2622074 w 4574113"/>
              <a:gd name="connsiteY41" fmla="*/ 3750684 h 3812472"/>
              <a:gd name="connsiteX42" fmla="*/ 2438330 w 4574113"/>
              <a:gd name="connsiteY42" fmla="*/ 3434265 h 3812472"/>
              <a:gd name="connsiteX43" fmla="*/ 2417573 w 4574113"/>
              <a:gd name="connsiteY43" fmla="*/ 3398519 h 3812472"/>
              <a:gd name="connsiteX44" fmla="*/ 2433905 w 4574113"/>
              <a:gd name="connsiteY44" fmla="*/ 3398519 h 3812472"/>
              <a:gd name="connsiteX45" fmla="*/ 2511101 w 4574113"/>
              <a:gd name="connsiteY45" fmla="*/ 3398519 h 3812472"/>
              <a:gd name="connsiteX46" fmla="*/ 2544636 w 4574113"/>
              <a:gd name="connsiteY46" fmla="*/ 3456269 h 3812472"/>
              <a:gd name="connsiteX47" fmla="*/ 2672757 w 4574113"/>
              <a:gd name="connsiteY47" fmla="*/ 3676902 h 3812472"/>
              <a:gd name="connsiteX48" fmla="*/ 2765699 w 4574113"/>
              <a:gd name="connsiteY48" fmla="*/ 3731679 h 3812472"/>
              <a:gd name="connsiteX49" fmla="*/ 3371780 w 4574113"/>
              <a:gd name="connsiteY49" fmla="*/ 3731679 h 3812472"/>
              <a:gd name="connsiteX50" fmla="*/ 3466029 w 4574113"/>
              <a:gd name="connsiteY50" fmla="*/ 3676902 h 3812472"/>
              <a:gd name="connsiteX51" fmla="*/ 3768415 w 4574113"/>
              <a:gd name="connsiteY51" fmla="*/ 3153920 h 3812472"/>
              <a:gd name="connsiteX52" fmla="*/ 3768415 w 4574113"/>
              <a:gd name="connsiteY52" fmla="*/ 3046975 h 3812472"/>
              <a:gd name="connsiteX53" fmla="*/ 3466029 w 4574113"/>
              <a:gd name="connsiteY53" fmla="*/ 2523992 h 3812472"/>
              <a:gd name="connsiteX54" fmla="*/ 3426268 w 4574113"/>
              <a:gd name="connsiteY54" fmla="*/ 2483888 h 3812472"/>
              <a:gd name="connsiteX55" fmla="*/ 3421667 w 4574113"/>
              <a:gd name="connsiteY55" fmla="*/ 2481960 h 3812472"/>
              <a:gd name="connsiteX56" fmla="*/ 3446331 w 4574113"/>
              <a:gd name="connsiteY56" fmla="*/ 2439303 h 3812472"/>
              <a:gd name="connsiteX57" fmla="*/ 3464674 w 4574113"/>
              <a:gd name="connsiteY57" fmla="*/ 2407578 h 3812472"/>
              <a:gd name="connsiteX58" fmla="*/ 3445649 w 4574113"/>
              <a:gd name="connsiteY58" fmla="*/ 2399601 h 3812472"/>
              <a:gd name="connsiteX59" fmla="*/ 3413464 w 4574113"/>
              <a:gd name="connsiteY59" fmla="*/ 2395325 h 3812472"/>
              <a:gd name="connsiteX60" fmla="*/ 2729808 w 4574113"/>
              <a:gd name="connsiteY60" fmla="*/ 2395325 h 3812472"/>
              <a:gd name="connsiteX61" fmla="*/ 2624971 w 4574113"/>
              <a:gd name="connsiteY61" fmla="*/ 2457112 h 3812472"/>
              <a:gd name="connsiteX62" fmla="*/ 2282405 w 4574113"/>
              <a:gd name="connsiteY62" fmla="*/ 3047034 h 3812472"/>
              <a:gd name="connsiteX63" fmla="*/ 2282405 w 4574113"/>
              <a:gd name="connsiteY63" fmla="*/ 3167666 h 3812472"/>
              <a:gd name="connsiteX64" fmla="*/ 2395478 w 4574113"/>
              <a:gd name="connsiteY64" fmla="*/ 3362386 h 3812472"/>
              <a:gd name="connsiteX65" fmla="*/ 2412031 w 4574113"/>
              <a:gd name="connsiteY65" fmla="*/ 3390890 h 3812472"/>
              <a:gd name="connsiteX66" fmla="*/ 2335350 w 4574113"/>
              <a:gd name="connsiteY66" fmla="*/ 3390890 h 3812472"/>
              <a:gd name="connsiteX67" fmla="*/ 1104892 w 4574113"/>
              <a:gd name="connsiteY67" fmla="*/ 3390890 h 3812472"/>
              <a:gd name="connsiteX68" fmla="*/ 855258 w 4574113"/>
              <a:gd name="connsiteY68" fmla="*/ 3243764 h 3812472"/>
              <a:gd name="connsiteX69" fmla="*/ 39555 w 4574113"/>
              <a:gd name="connsiteY69" fmla="*/ 1839068 h 3812472"/>
              <a:gd name="connsiteX70" fmla="*/ 39555 w 4574113"/>
              <a:gd name="connsiteY70" fmla="*/ 1551823 h 3812472"/>
              <a:gd name="connsiteX71" fmla="*/ 855258 w 4574113"/>
              <a:gd name="connsiteY71" fmla="*/ 147125 h 3812472"/>
              <a:gd name="connsiteX72" fmla="*/ 1104892 w 4574113"/>
              <a:gd name="connsiteY72" fmla="*/ 0 h 3812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4574113" h="3812472">
                <a:moveTo>
                  <a:pt x="2768595" y="2476119"/>
                </a:moveTo>
                <a:cubicBezTo>
                  <a:pt x="2768595" y="2476119"/>
                  <a:pt x="2768595" y="2476119"/>
                  <a:pt x="3374676" y="2476119"/>
                </a:cubicBezTo>
                <a:cubicBezTo>
                  <a:pt x="3384493" y="2476119"/>
                  <a:pt x="3394066" y="2477423"/>
                  <a:pt x="3403209" y="2479909"/>
                </a:cubicBezTo>
                <a:lnTo>
                  <a:pt x="3422833" y="2488137"/>
                </a:lnTo>
                <a:lnTo>
                  <a:pt x="3410840" y="2508879"/>
                </a:lnTo>
                <a:cubicBezTo>
                  <a:pt x="3302401" y="2696426"/>
                  <a:pt x="3163600" y="2936487"/>
                  <a:pt x="2985934" y="3243764"/>
                </a:cubicBezTo>
                <a:cubicBezTo>
                  <a:pt x="2933195" y="3334842"/>
                  <a:pt x="2838263" y="3390890"/>
                  <a:pt x="2732784" y="3390890"/>
                </a:cubicBezTo>
                <a:cubicBezTo>
                  <a:pt x="2732784" y="3390890"/>
                  <a:pt x="2732784" y="3390890"/>
                  <a:pt x="2529297" y="3390890"/>
                </a:cubicBezTo>
                <a:lnTo>
                  <a:pt x="2505559" y="3390890"/>
                </a:lnTo>
                <a:lnTo>
                  <a:pt x="2482907" y="3351884"/>
                </a:lnTo>
                <a:cubicBezTo>
                  <a:pt x="2451367" y="3297569"/>
                  <a:pt x="2414666" y="3234367"/>
                  <a:pt x="2371959" y="3160822"/>
                </a:cubicBezTo>
                <a:cubicBezTo>
                  <a:pt x="2352324" y="3128217"/>
                  <a:pt x="2352324" y="3086483"/>
                  <a:pt x="2371959" y="3053878"/>
                </a:cubicBezTo>
                <a:cubicBezTo>
                  <a:pt x="2371959" y="3053878"/>
                  <a:pt x="2371959" y="3053878"/>
                  <a:pt x="2675654" y="2530895"/>
                </a:cubicBezTo>
                <a:cubicBezTo>
                  <a:pt x="2693981" y="2496986"/>
                  <a:pt x="2730633" y="2476119"/>
                  <a:pt x="2768595" y="2476119"/>
                </a:cubicBezTo>
                <a:close/>
                <a:moveTo>
                  <a:pt x="3909778" y="676847"/>
                </a:moveTo>
                <a:cubicBezTo>
                  <a:pt x="3909778" y="676847"/>
                  <a:pt x="3909778" y="676847"/>
                  <a:pt x="4305516" y="676847"/>
                </a:cubicBezTo>
                <a:cubicBezTo>
                  <a:pt x="4331158" y="676847"/>
                  <a:pt x="4354235" y="690472"/>
                  <a:pt x="4367056" y="712612"/>
                </a:cubicBezTo>
                <a:cubicBezTo>
                  <a:pt x="4367056" y="712612"/>
                  <a:pt x="4367056" y="712612"/>
                  <a:pt x="4564498" y="1054092"/>
                </a:cubicBezTo>
                <a:cubicBezTo>
                  <a:pt x="4577319" y="1075382"/>
                  <a:pt x="4577319" y="1102632"/>
                  <a:pt x="4564498" y="1123921"/>
                </a:cubicBezTo>
                <a:cubicBezTo>
                  <a:pt x="4564498" y="1123921"/>
                  <a:pt x="4564498" y="1123921"/>
                  <a:pt x="4367056" y="1465401"/>
                </a:cubicBezTo>
                <a:cubicBezTo>
                  <a:pt x="4354235" y="1487542"/>
                  <a:pt x="4331158" y="1501167"/>
                  <a:pt x="4305516" y="1501167"/>
                </a:cubicBezTo>
                <a:cubicBezTo>
                  <a:pt x="4305516" y="1501167"/>
                  <a:pt x="4305516" y="1501167"/>
                  <a:pt x="3909778" y="1501167"/>
                </a:cubicBezTo>
                <a:cubicBezTo>
                  <a:pt x="3884990" y="1501167"/>
                  <a:pt x="3861058" y="1487542"/>
                  <a:pt x="3849091" y="1465401"/>
                </a:cubicBezTo>
                <a:cubicBezTo>
                  <a:pt x="3849091" y="1465401"/>
                  <a:pt x="3849091" y="1465401"/>
                  <a:pt x="3650795" y="1123921"/>
                </a:cubicBezTo>
                <a:cubicBezTo>
                  <a:pt x="3637974" y="1102632"/>
                  <a:pt x="3637974" y="1075382"/>
                  <a:pt x="3650795" y="1054092"/>
                </a:cubicBezTo>
                <a:cubicBezTo>
                  <a:pt x="3650795" y="1054092"/>
                  <a:pt x="3650795" y="1054092"/>
                  <a:pt x="3849091" y="712612"/>
                </a:cubicBezTo>
                <a:cubicBezTo>
                  <a:pt x="3861058" y="690472"/>
                  <a:pt x="3884990" y="676847"/>
                  <a:pt x="3909778" y="676847"/>
                </a:cubicBezTo>
                <a:close/>
                <a:moveTo>
                  <a:pt x="1104892" y="0"/>
                </a:moveTo>
                <a:cubicBezTo>
                  <a:pt x="1104892" y="0"/>
                  <a:pt x="1104892" y="0"/>
                  <a:pt x="2732784" y="0"/>
                </a:cubicBezTo>
                <a:cubicBezTo>
                  <a:pt x="2838263" y="0"/>
                  <a:pt x="2933195" y="56047"/>
                  <a:pt x="2985934" y="147125"/>
                </a:cubicBezTo>
                <a:cubicBezTo>
                  <a:pt x="2985934" y="147125"/>
                  <a:pt x="2985934" y="147125"/>
                  <a:pt x="3798122" y="1551823"/>
                </a:cubicBezTo>
                <a:cubicBezTo>
                  <a:pt x="3850862" y="1639397"/>
                  <a:pt x="3850862" y="1751493"/>
                  <a:pt x="3798122" y="1839068"/>
                </a:cubicBezTo>
                <a:cubicBezTo>
                  <a:pt x="3798122" y="1839068"/>
                  <a:pt x="3798122" y="1839068"/>
                  <a:pt x="3496551" y="2360642"/>
                </a:cubicBezTo>
                <a:lnTo>
                  <a:pt x="3471135" y="2404597"/>
                </a:lnTo>
                <a:lnTo>
                  <a:pt x="3472029" y="2404972"/>
                </a:lnTo>
                <a:cubicBezTo>
                  <a:pt x="3490302" y="2415638"/>
                  <a:pt x="3505806" y="2431084"/>
                  <a:pt x="3516881" y="2450209"/>
                </a:cubicBezTo>
                <a:cubicBezTo>
                  <a:pt x="3516881" y="2450209"/>
                  <a:pt x="3516881" y="2450209"/>
                  <a:pt x="3857970" y="3040131"/>
                </a:cubicBezTo>
                <a:cubicBezTo>
                  <a:pt x="3880120" y="3076909"/>
                  <a:pt x="3880120" y="3123985"/>
                  <a:pt x="3857970" y="3160764"/>
                </a:cubicBezTo>
                <a:cubicBezTo>
                  <a:pt x="3857970" y="3160764"/>
                  <a:pt x="3857970" y="3160764"/>
                  <a:pt x="3516881" y="3750684"/>
                </a:cubicBezTo>
                <a:cubicBezTo>
                  <a:pt x="3494732" y="3788933"/>
                  <a:pt x="3454864" y="3812472"/>
                  <a:pt x="3410567" y="3812472"/>
                </a:cubicBezTo>
                <a:cubicBezTo>
                  <a:pt x="3410567" y="3812472"/>
                  <a:pt x="3410567" y="3812472"/>
                  <a:pt x="2726911" y="3812472"/>
                </a:cubicBezTo>
                <a:cubicBezTo>
                  <a:pt x="2684090" y="3812472"/>
                  <a:pt x="2642747" y="3788933"/>
                  <a:pt x="2622074" y="3750684"/>
                </a:cubicBezTo>
                <a:cubicBezTo>
                  <a:pt x="2622074" y="3750684"/>
                  <a:pt x="2622074" y="3750684"/>
                  <a:pt x="2438330" y="3434265"/>
                </a:cubicBezTo>
                <a:lnTo>
                  <a:pt x="2417573" y="3398519"/>
                </a:lnTo>
                <a:lnTo>
                  <a:pt x="2433905" y="3398519"/>
                </a:lnTo>
                <a:lnTo>
                  <a:pt x="2511101" y="3398519"/>
                </a:lnTo>
                <a:lnTo>
                  <a:pt x="2544636" y="3456269"/>
                </a:lnTo>
                <a:cubicBezTo>
                  <a:pt x="2672757" y="3676902"/>
                  <a:pt x="2672757" y="3676902"/>
                  <a:pt x="2672757" y="3676902"/>
                </a:cubicBezTo>
                <a:cubicBezTo>
                  <a:pt x="2691084" y="3710811"/>
                  <a:pt x="2727737" y="3731679"/>
                  <a:pt x="2765699" y="3731679"/>
                </a:cubicBezTo>
                <a:cubicBezTo>
                  <a:pt x="3371780" y="3731679"/>
                  <a:pt x="3371780" y="3731679"/>
                  <a:pt x="3371780" y="3731679"/>
                </a:cubicBezTo>
                <a:cubicBezTo>
                  <a:pt x="3411050" y="3731679"/>
                  <a:pt x="3446394" y="3710811"/>
                  <a:pt x="3466029" y="3676902"/>
                </a:cubicBezTo>
                <a:cubicBezTo>
                  <a:pt x="3768415" y="3153920"/>
                  <a:pt x="3768415" y="3153920"/>
                  <a:pt x="3768415" y="3153920"/>
                </a:cubicBezTo>
                <a:cubicBezTo>
                  <a:pt x="3788051" y="3121314"/>
                  <a:pt x="3788051" y="3079580"/>
                  <a:pt x="3768415" y="3046975"/>
                </a:cubicBezTo>
                <a:cubicBezTo>
                  <a:pt x="3466029" y="2523992"/>
                  <a:pt x="3466029" y="2523992"/>
                  <a:pt x="3466029" y="2523992"/>
                </a:cubicBezTo>
                <a:cubicBezTo>
                  <a:pt x="3456211" y="2507037"/>
                  <a:pt x="3442467" y="2493343"/>
                  <a:pt x="3426268" y="2483888"/>
                </a:cubicBezTo>
                <a:lnTo>
                  <a:pt x="3421667" y="2481960"/>
                </a:lnTo>
                <a:lnTo>
                  <a:pt x="3446331" y="2439303"/>
                </a:lnTo>
                <a:lnTo>
                  <a:pt x="3464674" y="2407578"/>
                </a:lnTo>
                <a:lnTo>
                  <a:pt x="3445649" y="2399601"/>
                </a:lnTo>
                <a:cubicBezTo>
                  <a:pt x="3435335" y="2396796"/>
                  <a:pt x="3424538" y="2395325"/>
                  <a:pt x="3413464" y="2395325"/>
                </a:cubicBezTo>
                <a:cubicBezTo>
                  <a:pt x="2729808" y="2395325"/>
                  <a:pt x="2729808" y="2395325"/>
                  <a:pt x="2729808" y="2395325"/>
                </a:cubicBezTo>
                <a:cubicBezTo>
                  <a:pt x="2686987" y="2395325"/>
                  <a:pt x="2645644" y="2418863"/>
                  <a:pt x="2624971" y="2457112"/>
                </a:cubicBezTo>
                <a:cubicBezTo>
                  <a:pt x="2282405" y="3047034"/>
                  <a:pt x="2282405" y="3047034"/>
                  <a:pt x="2282405" y="3047034"/>
                </a:cubicBezTo>
                <a:cubicBezTo>
                  <a:pt x="2260256" y="3083811"/>
                  <a:pt x="2260256" y="3130887"/>
                  <a:pt x="2282405" y="3167666"/>
                </a:cubicBezTo>
                <a:cubicBezTo>
                  <a:pt x="2325225" y="3241406"/>
                  <a:pt x="2362693" y="3305929"/>
                  <a:pt x="2395478" y="3362386"/>
                </a:cubicBezTo>
                <a:lnTo>
                  <a:pt x="2412031" y="3390890"/>
                </a:lnTo>
                <a:lnTo>
                  <a:pt x="2335350" y="3390890"/>
                </a:lnTo>
                <a:cubicBezTo>
                  <a:pt x="2096889" y="3390890"/>
                  <a:pt x="1715352" y="3390890"/>
                  <a:pt x="1104892" y="3390890"/>
                </a:cubicBezTo>
                <a:cubicBezTo>
                  <a:pt x="1002929" y="3390890"/>
                  <a:pt x="904482" y="3334842"/>
                  <a:pt x="855258" y="3243764"/>
                </a:cubicBezTo>
                <a:cubicBezTo>
                  <a:pt x="855258" y="3243764"/>
                  <a:pt x="855258" y="3243764"/>
                  <a:pt x="39555" y="1839068"/>
                </a:cubicBezTo>
                <a:cubicBezTo>
                  <a:pt x="-13185" y="1751493"/>
                  <a:pt x="-13185" y="1639397"/>
                  <a:pt x="39555" y="1551823"/>
                </a:cubicBezTo>
                <a:cubicBezTo>
                  <a:pt x="39555" y="1551823"/>
                  <a:pt x="39555" y="1551823"/>
                  <a:pt x="855258" y="147125"/>
                </a:cubicBezTo>
                <a:cubicBezTo>
                  <a:pt x="904482" y="56047"/>
                  <a:pt x="1002929" y="0"/>
                  <a:pt x="1104892"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Slide Number Placeholder 4">
            <a:extLst>
              <a:ext uri="{FF2B5EF4-FFF2-40B4-BE49-F238E27FC236}">
                <a16:creationId xmlns:a16="http://schemas.microsoft.com/office/drawing/2014/main" id="{481AC502-81EC-0BE2-1813-0E356E782A1C}"/>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33</a:t>
            </a:fld>
            <a:endParaRPr lang="en-US" sz="1200">
              <a:solidFill>
                <a:schemeClr val="bg1"/>
              </a:solidFill>
            </a:endParaRPr>
          </a:p>
        </p:txBody>
      </p:sp>
      <p:sp>
        <p:nvSpPr>
          <p:cNvPr id="2" name="Title 1">
            <a:extLst>
              <a:ext uri="{FF2B5EF4-FFF2-40B4-BE49-F238E27FC236}">
                <a16:creationId xmlns:a16="http://schemas.microsoft.com/office/drawing/2014/main" id="{08E7DAE0-F071-8FAE-6276-825F921F20C9}"/>
              </a:ext>
            </a:extLst>
          </p:cNvPr>
          <p:cNvSpPr>
            <a:spLocks noGrp="1"/>
          </p:cNvSpPr>
          <p:nvPr>
            <p:ph type="title"/>
          </p:nvPr>
        </p:nvSpPr>
        <p:spPr>
          <a:xfrm>
            <a:off x="6693998" y="1016490"/>
            <a:ext cx="3475962" cy="3268639"/>
          </a:xfrm>
        </p:spPr>
        <p:txBody>
          <a:bodyPr vert="horz" lIns="91440" tIns="45720" rIns="91440" bIns="45720" rtlCol="0" anchor="b">
            <a:normAutofit/>
          </a:bodyPr>
          <a:lstStyle/>
          <a:p>
            <a:r>
              <a:rPr lang="en-US" sz="3600" kern="1200" dirty="0" err="1">
                <a:solidFill>
                  <a:schemeClr val="bg1"/>
                </a:solidFill>
                <a:latin typeface="Times New Roman" panose="02020603050405020304" pitchFamily="18" charset="0"/>
                <a:cs typeface="Times New Roman" panose="02020603050405020304" pitchFamily="18" charset="0"/>
              </a:rPr>
              <a:t>Sự</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đánh</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đổi</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trong</a:t>
            </a:r>
            <a:br>
              <a:rPr lang="en-US" sz="3600" dirty="0">
                <a:solidFill>
                  <a:schemeClr val="bg1"/>
                </a:solidFill>
                <a:latin typeface="Times New Roman" panose="02020603050405020304" pitchFamily="18" charset="0"/>
                <a:cs typeface="Times New Roman" panose="02020603050405020304" pitchFamily="18" charset="0"/>
              </a:rPr>
            </a:br>
            <a:r>
              <a:rPr lang="en-US" sz="3600" kern="1200" dirty="0" err="1">
                <a:solidFill>
                  <a:schemeClr val="bg1"/>
                </a:solidFill>
                <a:latin typeface="Times New Roman" panose="02020603050405020304" pitchFamily="18" charset="0"/>
                <a:cs typeface="Times New Roman" panose="02020603050405020304" pitchFamily="18" charset="0"/>
              </a:rPr>
              <a:t>mô</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hình</a:t>
            </a:r>
            <a:r>
              <a:rPr lang="en-US" sz="3600" kern="1200" dirty="0">
                <a:solidFill>
                  <a:schemeClr val="bg1"/>
                </a:solidFill>
                <a:latin typeface="Times New Roman" panose="02020603050405020304" pitchFamily="18" charset="0"/>
                <a:cs typeface="Times New Roman" panose="02020603050405020304" pitchFamily="18" charset="0"/>
              </a:rPr>
              <a:t> </a:t>
            </a:r>
            <a:br>
              <a:rPr lang="en-US" sz="3600" kern="1200" dirty="0">
                <a:solidFill>
                  <a:schemeClr val="bg1"/>
                </a:solidFill>
                <a:latin typeface="Times New Roman" panose="02020603050405020304" pitchFamily="18" charset="0"/>
                <a:cs typeface="Times New Roman" panose="02020603050405020304" pitchFamily="18" charset="0"/>
              </a:rPr>
            </a:br>
            <a:r>
              <a:rPr lang="en-US" sz="3600" kern="1200" dirty="0" err="1">
                <a:solidFill>
                  <a:schemeClr val="bg1"/>
                </a:solidFill>
                <a:latin typeface="Times New Roman" panose="02020603050405020304" pitchFamily="18" charset="0"/>
                <a:cs typeface="Times New Roman" panose="02020603050405020304" pitchFamily="18" charset="0"/>
              </a:rPr>
              <a:t>học</a:t>
            </a:r>
            <a:r>
              <a:rPr lang="en-US" sz="3600" kern="1200" dirty="0">
                <a:solidFill>
                  <a:schemeClr val="bg1"/>
                </a:solidFill>
                <a:latin typeface="Times New Roman" panose="02020603050405020304" pitchFamily="18" charset="0"/>
                <a:cs typeface="Times New Roman" panose="02020603050405020304" pitchFamily="18" charset="0"/>
              </a:rPr>
              <a:t> </a:t>
            </a:r>
            <a:r>
              <a:rPr lang="en-US" sz="3600" kern="1200" dirty="0" err="1">
                <a:solidFill>
                  <a:schemeClr val="bg1"/>
                </a:solidFill>
                <a:latin typeface="Times New Roman" panose="02020603050405020304" pitchFamily="18" charset="0"/>
                <a:cs typeface="Times New Roman" panose="02020603050405020304" pitchFamily="18" charset="0"/>
              </a:rPr>
              <a:t>máy</a:t>
            </a:r>
            <a:endParaRPr lang="en-US" sz="3600" kern="12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0064548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83447"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43B29BE-2590-E8E1-EA6B-ED495879FE76}"/>
              </a:ext>
            </a:extLst>
          </p:cNvPr>
          <p:cNvSpPr>
            <a:spLocks noGrp="1"/>
          </p:cNvSpPr>
          <p:nvPr>
            <p:ph type="title"/>
          </p:nvPr>
        </p:nvSpPr>
        <p:spPr>
          <a:xfrm>
            <a:off x="1155558" y="637762"/>
            <a:ext cx="4646152" cy="5576770"/>
          </a:xfrm>
        </p:spPr>
        <p:txBody>
          <a:bodyPr vert="horz" lIns="91440" tIns="45720" rIns="91440" bIns="45720" rtlCol="0" anchor="ctr">
            <a:normAutofit/>
          </a:bodyPr>
          <a:lstStyle/>
          <a:p>
            <a:r>
              <a:rPr lang="en-US" sz="6600" b="1" kern="1200" dirty="0" err="1">
                <a:solidFill>
                  <a:schemeClr val="bg1"/>
                </a:solidFill>
                <a:latin typeface="Times New Roman" panose="02020603050405020304" pitchFamily="18" charset="0"/>
                <a:cs typeface="Times New Roman" panose="02020603050405020304" pitchFamily="18" charset="0"/>
              </a:rPr>
              <a:t>Bộ</a:t>
            </a:r>
            <a:r>
              <a:rPr lang="en-US" sz="6600" b="1" kern="1200" dirty="0">
                <a:solidFill>
                  <a:schemeClr val="bg1"/>
                </a:solidFill>
                <a:latin typeface="Times New Roman" panose="02020603050405020304" pitchFamily="18" charset="0"/>
                <a:cs typeface="Times New Roman" panose="02020603050405020304" pitchFamily="18" charset="0"/>
              </a:rPr>
              <a:t> </a:t>
            </a:r>
            <a:r>
              <a:rPr lang="en-US" sz="6600" b="1" kern="1200" dirty="0" err="1">
                <a:solidFill>
                  <a:schemeClr val="bg1"/>
                </a:solidFill>
                <a:latin typeface="Times New Roman" panose="02020603050405020304" pitchFamily="18" charset="0"/>
                <a:cs typeface="Times New Roman" panose="02020603050405020304" pitchFamily="18" charset="0"/>
              </a:rPr>
              <a:t>dữ</a:t>
            </a:r>
            <a:r>
              <a:rPr lang="en-US" sz="6600" b="1" kern="1200" dirty="0">
                <a:solidFill>
                  <a:schemeClr val="bg1"/>
                </a:solidFill>
                <a:latin typeface="Times New Roman" panose="02020603050405020304" pitchFamily="18" charset="0"/>
                <a:cs typeface="Times New Roman" panose="02020603050405020304" pitchFamily="18" charset="0"/>
              </a:rPr>
              <a:t> </a:t>
            </a:r>
            <a:r>
              <a:rPr lang="en-US" sz="6600" b="1" kern="1200" dirty="0" err="1">
                <a:solidFill>
                  <a:schemeClr val="bg1"/>
                </a:solidFill>
                <a:latin typeface="Times New Roman" panose="02020603050405020304" pitchFamily="18" charset="0"/>
                <a:cs typeface="Times New Roman" panose="02020603050405020304" pitchFamily="18" charset="0"/>
              </a:rPr>
              <a:t>liệu</a:t>
            </a:r>
            <a:r>
              <a:rPr lang="en-US" sz="6600" b="1" kern="1200" dirty="0">
                <a:solidFill>
                  <a:schemeClr val="bg1"/>
                </a:solidFill>
                <a:latin typeface="Times New Roman" panose="02020603050405020304" pitchFamily="18" charset="0"/>
                <a:cs typeface="Times New Roman" panose="02020603050405020304" pitchFamily="18" charset="0"/>
              </a:rPr>
              <a:t> mimic-iii</a:t>
            </a:r>
          </a:p>
        </p:txBody>
      </p:sp>
      <p:sp>
        <p:nvSpPr>
          <p:cNvPr id="12" name="Rectangle 11">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 Placeholder 2">
            <a:extLst>
              <a:ext uri="{FF2B5EF4-FFF2-40B4-BE49-F238E27FC236}">
                <a16:creationId xmlns:a16="http://schemas.microsoft.com/office/drawing/2014/main" id="{91DBC834-1D14-54E0-B07C-945D84B2DF31}"/>
              </a:ext>
            </a:extLst>
          </p:cNvPr>
          <p:cNvSpPr>
            <a:spLocks noGrp="1"/>
          </p:cNvSpPr>
          <p:nvPr>
            <p:ph type="body" idx="1"/>
          </p:nvPr>
        </p:nvSpPr>
        <p:spPr>
          <a:xfrm>
            <a:off x="6739464" y="637762"/>
            <a:ext cx="4305881" cy="5860946"/>
          </a:xfrm>
        </p:spPr>
        <p:txBody>
          <a:bodyPr vert="horz" lIns="91440" tIns="45720" rIns="91440" bIns="45720" rtlCol="0" anchor="ctr">
            <a:normAutofit fontScale="92500" lnSpcReduction="10000"/>
          </a:bodyPr>
          <a:lstStyle/>
          <a:p>
            <a:pPr>
              <a:lnSpc>
                <a:spcPct val="90000"/>
              </a:lnSpc>
            </a:pP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dữ</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liệu</a:t>
            </a:r>
            <a:r>
              <a:rPr lang="en-US" sz="3100" kern="1200" dirty="0">
                <a:solidFill>
                  <a:schemeClr val="tx1"/>
                </a:solidFill>
                <a:latin typeface="+mn-lt"/>
                <a:ea typeface="+mn-ea"/>
                <a:cs typeface="+mn-cs"/>
              </a:rPr>
              <a:t> Medical Information Mart for Intensive Care III (MIMIC-III) là </a:t>
            </a:r>
            <a:r>
              <a:rPr lang="en-US" sz="3100" kern="1200" dirty="0" err="1">
                <a:solidFill>
                  <a:schemeClr val="tx1"/>
                </a:solidFill>
                <a:latin typeface="+mn-lt"/>
                <a:ea typeface="+mn-ea"/>
                <a:cs typeface="+mn-cs"/>
              </a:rPr>
              <a:t>một</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sưu</a:t>
            </a:r>
            <a:r>
              <a:rPr lang="en-US" sz="3100" kern="1200" dirty="0">
                <a:solidFill>
                  <a:schemeClr val="tx1"/>
                </a:solidFill>
                <a:latin typeface="+mn-lt"/>
                <a:ea typeface="+mn-ea"/>
                <a:cs typeface="+mn-cs"/>
              </a:rPr>
              <a:t> tập </a:t>
            </a:r>
            <a:r>
              <a:rPr lang="en-US" sz="3100" kern="1200" dirty="0" err="1">
                <a:solidFill>
                  <a:schemeClr val="tx1"/>
                </a:solidFill>
                <a:latin typeface="+mn-lt"/>
                <a:ea typeface="+mn-ea"/>
                <a:cs typeface="+mn-cs"/>
              </a:rPr>
              <a:t>hồ</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sơ</a:t>
            </a:r>
            <a:r>
              <a:rPr lang="en-US" sz="3100" kern="1200" dirty="0">
                <a:solidFill>
                  <a:schemeClr val="tx1"/>
                </a:solidFill>
                <a:latin typeface="+mn-lt"/>
                <a:ea typeface="+mn-ea"/>
                <a:cs typeface="+mn-cs"/>
              </a:rPr>
              <a:t> y </a:t>
            </a:r>
            <a:r>
              <a:rPr lang="en-US" sz="3100" kern="1200" dirty="0" err="1">
                <a:solidFill>
                  <a:schemeClr val="tx1"/>
                </a:solidFill>
                <a:latin typeface="+mn-lt"/>
                <a:ea typeface="+mn-ea"/>
                <a:cs typeface="+mn-cs"/>
              </a:rPr>
              <a:t>tế</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lớn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không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xác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định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danh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tính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và</a:t>
            </a:r>
            <a:r>
              <a:rPr lang="en-US" sz="3100" kern="1200" dirty="0">
                <a:solidFill>
                  <a:schemeClr val="tx1"/>
                </a:solidFill>
                <a:latin typeface="+mn-lt"/>
                <a:ea typeface="+mn-ea"/>
                <a:cs typeface="+mn-cs"/>
              </a:rPr>
              <a:t> có </a:t>
            </a:r>
            <a:r>
              <a:rPr lang="en-US" sz="3100" kern="1200" dirty="0" err="1">
                <a:solidFill>
                  <a:schemeClr val="tx1"/>
                </a:solidFill>
                <a:latin typeface="+mn-lt"/>
                <a:ea typeface="+mn-ea"/>
                <a:cs typeface="+mn-cs"/>
              </a:rPr>
              <a:t>sẵn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công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khai</a:t>
            </a:r>
            <a:r>
              <a:rPr lang="en-US" sz="3100" kern="1200" dirty="0">
                <a:solidFill>
                  <a:schemeClr val="tx1"/>
                </a:solidFill>
                <a:latin typeface="+mn-lt"/>
                <a:ea typeface="+mn-ea"/>
                <a:cs typeface="+mn-cs"/>
              </a:rPr>
              <a:t>. </a:t>
            </a:r>
          </a:p>
          <a:p>
            <a:pPr>
              <a:lnSpc>
                <a:spcPct val="90000"/>
              </a:lnSpc>
            </a:pPr>
            <a:endParaRPr lang="en-US" sz="3100" kern="1200" dirty="0">
              <a:solidFill>
                <a:schemeClr val="tx1"/>
              </a:solidFill>
              <a:latin typeface="+mn-lt"/>
              <a:ea typeface="+mn-ea"/>
              <a:cs typeface="+mn-cs"/>
            </a:endParaRPr>
          </a:p>
          <a:p>
            <a:pPr>
              <a:lnSpc>
                <a:spcPct val="90000"/>
              </a:lnSpc>
            </a:pPr>
            <a:r>
              <a:rPr lang="en-US" sz="3100" kern="1200" dirty="0" err="1">
                <a:solidFill>
                  <a:schemeClr val="tx1"/>
                </a:solidFill>
                <a:latin typeface="+mn-lt"/>
                <a:ea typeface="+mn-ea"/>
                <a:cs typeface="+mn-cs"/>
              </a:rPr>
              <a:t>Mỗi</a:t>
            </a:r>
            <a:r>
              <a:rPr lang="en-US" sz="3100" kern="1200" dirty="0">
                <a:solidFill>
                  <a:schemeClr val="tx1"/>
                </a:solidFill>
                <a:latin typeface="+mn-lt"/>
                <a:ea typeface="+mn-ea"/>
                <a:cs typeface="+mn-cs"/>
              </a:rPr>
              <a:t> bản </a:t>
            </a:r>
            <a:r>
              <a:rPr lang="en-US" sz="3100" kern="1200" dirty="0" err="1">
                <a:solidFill>
                  <a:schemeClr val="tx1"/>
                </a:solidFill>
                <a:latin typeface="+mn-lt"/>
                <a:ea typeface="+mn-ea"/>
                <a:cs typeface="+mn-cs"/>
              </a:rPr>
              <a:t>ghi</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trong</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bộ</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dữ</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liệu</a:t>
            </a:r>
            <a:r>
              <a:rPr lang="en-US" sz="3100" kern="1200" dirty="0">
                <a:solidFill>
                  <a:schemeClr val="tx1"/>
                </a:solidFill>
                <a:latin typeface="+mn-lt"/>
                <a:ea typeface="+mn-ea"/>
                <a:cs typeface="+mn-cs"/>
              </a:rPr>
              <a:t> bao </a:t>
            </a:r>
            <a:r>
              <a:rPr lang="en-US" sz="3100" kern="1200" dirty="0" err="1">
                <a:solidFill>
                  <a:schemeClr val="tx1"/>
                </a:solidFill>
                <a:latin typeface="+mn-lt"/>
                <a:ea typeface="+mn-ea"/>
                <a:cs typeface="+mn-cs"/>
              </a:rPr>
              <a:t>gồm</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mã</a:t>
            </a:r>
            <a:r>
              <a:rPr lang="en-US" sz="3100" kern="1200" dirty="0">
                <a:solidFill>
                  <a:schemeClr val="tx1"/>
                </a:solidFill>
                <a:latin typeface="+mn-lt"/>
                <a:ea typeface="+mn-ea"/>
                <a:cs typeface="+mn-cs"/>
              </a:rPr>
              <a:t> ICD-9 (ICD-10), </a:t>
            </a:r>
            <a:r>
              <a:rPr lang="en-US" sz="3100" kern="1200" dirty="0" err="1">
                <a:solidFill>
                  <a:schemeClr val="tx1"/>
                </a:solidFill>
                <a:latin typeface="+mn-lt"/>
                <a:ea typeface="+mn-ea"/>
                <a:cs typeface="+mn-cs"/>
              </a:rPr>
              <a:t>mã</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này</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xác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định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các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chẩn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đoán</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và</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quy</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trình</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được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thực</a:t>
            </a:r>
            <a:r>
              <a:rPr lang="en-US" sz="3100" kern="1200" dirty="0">
                <a:solidFill>
                  <a:schemeClr val="tx1"/>
                </a:solidFill>
                <a:latin typeface="+mn-lt"/>
                <a:ea typeface="+mn-ea"/>
                <a:cs typeface="+mn-cs"/>
              </a:rPr>
              <a:t> </a:t>
            </a:r>
            <a:r>
              <a:rPr lang="en-US" sz="3100" kern="1200" dirty="0" err="1">
                <a:solidFill>
                  <a:schemeClr val="tx1"/>
                </a:solidFill>
                <a:latin typeface="+mn-lt"/>
                <a:ea typeface="+mn-ea"/>
                <a:cs typeface="+mn-cs"/>
              </a:rPr>
              <a:t>hiện</a:t>
            </a:r>
            <a:r>
              <a:rPr lang="en-US" sz="3100" kern="1200" dirty="0">
                <a:solidFill>
                  <a:schemeClr val="tx1"/>
                </a:solidFill>
                <a:latin typeface="+mn-lt"/>
                <a:ea typeface="+mn-ea"/>
                <a:cs typeface="+mn-cs"/>
              </a:rPr>
              <a:t>.</a:t>
            </a:r>
          </a:p>
        </p:txBody>
      </p:sp>
      <p:sp>
        <p:nvSpPr>
          <p:cNvPr id="5" name="Slide Number Placeholder 4">
            <a:extLst>
              <a:ext uri="{FF2B5EF4-FFF2-40B4-BE49-F238E27FC236}">
                <a16:creationId xmlns:a16="http://schemas.microsoft.com/office/drawing/2014/main" id="{A13103E1-5C4D-89A4-4187-0A952F6257FC}"/>
              </a:ext>
            </a:extLst>
          </p:cNvPr>
          <p:cNvSpPr>
            <a:spLocks noGrp="1"/>
          </p:cNvSpPr>
          <p:nvPr>
            <p:ph type="sldNum" sz="quarter" idx="12"/>
          </p:nvPr>
        </p:nvSpPr>
        <p:spPr>
          <a:xfrm>
            <a:off x="160867" y="3246439"/>
            <a:ext cx="672957" cy="343768"/>
          </a:xfrm>
        </p:spPr>
        <p:txBody>
          <a:bodyPr vert="horz" lIns="91440" tIns="45720" rIns="91440" bIns="45720" rtlCol="0" anchor="ctr">
            <a:normAutofit/>
          </a:bodyPr>
          <a:lstStyle/>
          <a:p>
            <a:pPr algn="ctr">
              <a:spcAft>
                <a:spcPts val="600"/>
              </a:spcAft>
            </a:pPr>
            <a:fld id="{A49DFD55-3C28-40EF-9E31-A92D2E4017FF}" type="slidenum">
              <a:rPr lang="en-US" sz="1400">
                <a:solidFill>
                  <a:schemeClr val="bg1"/>
                </a:solidFill>
              </a:rPr>
              <a:pPr algn="ctr">
                <a:spcAft>
                  <a:spcPts val="600"/>
                </a:spcAft>
              </a:pPr>
              <a:t>34</a:t>
            </a:fld>
            <a:endParaRPr lang="en-US" sz="1400">
              <a:solidFill>
                <a:schemeClr val="bg1"/>
              </a:solidFill>
            </a:endParaRPr>
          </a:p>
        </p:txBody>
      </p:sp>
    </p:spTree>
    <p:extLst>
      <p:ext uri="{BB962C8B-B14F-4D97-AF65-F5344CB8AC3E}">
        <p14:creationId xmlns:p14="http://schemas.microsoft.com/office/powerpoint/2010/main" val="94081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err="1">
                <a:solidFill>
                  <a:schemeClr val="bg1"/>
                </a:solidFill>
                <a:latin typeface="Times New Roman" panose="02020603050405020304" pitchFamily="18" charset="0"/>
                <a:cs typeface="Times New Roman" panose="02020603050405020304" pitchFamily="18" charset="0"/>
              </a:rPr>
              <a:t>Phân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tích</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đặc</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điểm</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35</a:t>
            </a:fld>
            <a:endParaRPr lang="en-US" sz="1200">
              <a:solidFill>
                <a:schemeClr val="bg1"/>
              </a:solidFill>
            </a:endParaRPr>
          </a:p>
        </p:txBody>
      </p:sp>
    </p:spTree>
    <p:extLst>
      <p:ext uri="{BB962C8B-B14F-4D97-AF65-F5344CB8AC3E}">
        <p14:creationId xmlns:p14="http://schemas.microsoft.com/office/powerpoint/2010/main" val="32651048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Đặc</a:t>
            </a:r>
            <a:r>
              <a:rPr lang="en-US" sz="3600" dirty="0"/>
              <a:t> </a:t>
            </a:r>
            <a:r>
              <a:rPr lang="en-US" sz="3600" dirty="0" err="1"/>
              <a:t>trưng</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r>
              <a:rPr lang="en-US" sz="3200" dirty="0"/>
              <a:t>- </a:t>
            </a:r>
            <a:r>
              <a:rPr lang="en-US" sz="3200" dirty="0" err="1"/>
              <a:t>Không</a:t>
            </a:r>
            <a:r>
              <a:rPr lang="en-US" sz="3200" dirty="0"/>
              <a:t> </a:t>
            </a:r>
            <a:r>
              <a:rPr lang="en-US" sz="3200" dirty="0" err="1"/>
              <a:t>phụ</a:t>
            </a:r>
            <a:r>
              <a:rPr lang="en-US" sz="3200" dirty="0"/>
              <a:t> </a:t>
            </a:r>
            <a:r>
              <a:rPr lang="en-US" sz="3200" dirty="0" err="1"/>
              <a:t>thuộc</a:t>
            </a:r>
            <a:r>
              <a:rPr lang="en-US" sz="3200" dirty="0"/>
              <a:t> </a:t>
            </a:r>
            <a:r>
              <a:rPr lang="en-US" sz="3200" dirty="0" err="1"/>
              <a:t>vào</a:t>
            </a:r>
            <a:r>
              <a:rPr lang="en-US" sz="3200" dirty="0"/>
              <a:t> tri </a:t>
            </a:r>
            <a:r>
              <a:rPr lang="en-US" sz="3200" dirty="0" err="1"/>
              <a:t>thức</a:t>
            </a:r>
            <a:r>
              <a:rPr lang="en-US" sz="3200" dirty="0"/>
              <a:t> y khoa.</a:t>
            </a:r>
          </a:p>
          <a:p>
            <a:r>
              <a:rPr lang="en-US" sz="3200" dirty="0"/>
              <a:t>- </a:t>
            </a:r>
            <a:r>
              <a:rPr lang="en-US" sz="3200" dirty="0" err="1"/>
              <a:t>Tập</a:t>
            </a:r>
            <a:r>
              <a:rPr lang="en-US" sz="3200" dirty="0"/>
              <a:t> </a:t>
            </a:r>
            <a:r>
              <a:rPr lang="en-US" sz="3200" dirty="0" err="1"/>
              <a:t>trung</a:t>
            </a:r>
            <a:r>
              <a:rPr lang="en-US" sz="3200" dirty="0"/>
              <a:t> </a:t>
            </a:r>
            <a:r>
              <a:rPr lang="en-US" sz="3200" dirty="0" err="1"/>
              <a:t>vào</a:t>
            </a:r>
            <a:r>
              <a:rPr lang="en-US" sz="3200" dirty="0"/>
              <a:t> </a:t>
            </a:r>
            <a:r>
              <a:rPr lang="en-US" sz="3200" dirty="0" err="1"/>
              <a:t>diễn</a:t>
            </a:r>
            <a:r>
              <a:rPr lang="en-US" sz="3200" dirty="0"/>
              <a:t> </a:t>
            </a:r>
            <a:r>
              <a:rPr lang="en-US" sz="3200" dirty="0" err="1"/>
              <a:t>giải</a:t>
            </a:r>
            <a:endParaRPr lang="en-US" sz="3200" dirty="0"/>
          </a:p>
        </p:txBody>
      </p:sp>
      <p:sp>
        <p:nvSpPr>
          <p:cNvPr id="3" name="TextBox 2">
            <a:extLst>
              <a:ext uri="{FF2B5EF4-FFF2-40B4-BE49-F238E27FC236}">
                <a16:creationId xmlns:a16="http://schemas.microsoft.com/office/drawing/2014/main" id="{1C8BE991-7E89-0140-78D5-1FC8B24F428B}"/>
              </a:ext>
            </a:extLst>
          </p:cNvPr>
          <p:cNvSpPr txBox="1"/>
          <p:nvPr/>
        </p:nvSpPr>
        <p:spPr>
          <a:xfrm>
            <a:off x="6219701" y="6488668"/>
            <a:ext cx="6097978" cy="369332"/>
          </a:xfrm>
          <a:prstGeom prst="rect">
            <a:avLst/>
          </a:prstGeom>
          <a:noFill/>
        </p:spPr>
        <p:txBody>
          <a:bodyPr wrap="square">
            <a:spAutoFit/>
          </a:bodyPr>
          <a:lstStyle/>
          <a:p>
            <a:r>
              <a:rPr lang="en-US" dirty="0">
                <a:hlinkClick r:id="rId3"/>
              </a:rPr>
              <a:t>Multi-layer Representation Learning for Medical Concepts</a:t>
            </a:r>
            <a:endParaRPr lang="en-US" dirty="0"/>
          </a:p>
        </p:txBody>
      </p:sp>
    </p:spTree>
    <p:extLst>
      <p:ext uri="{BB962C8B-B14F-4D97-AF65-F5344CB8AC3E}">
        <p14:creationId xmlns:p14="http://schemas.microsoft.com/office/powerpoint/2010/main" val="29138121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8217230" cy="823912"/>
          </a:xfrm>
        </p:spPr>
        <p:txBody>
          <a:bodyPr/>
          <a:lstStyle/>
          <a:p>
            <a:r>
              <a:rPr lang="en-US" sz="3600" dirty="0"/>
              <a:t>Intra-visit Skip-gram</a:t>
            </a:r>
          </a:p>
        </p:txBody>
      </p:sp>
      <p:pic>
        <p:nvPicPr>
          <p:cNvPr id="3" name="Picture 2">
            <a:extLst>
              <a:ext uri="{FF2B5EF4-FFF2-40B4-BE49-F238E27FC236}">
                <a16:creationId xmlns:a16="http://schemas.microsoft.com/office/drawing/2014/main" id="{0A822D2C-FCF4-BBAB-8883-ADFEFF36A5F9}"/>
              </a:ext>
            </a:extLst>
          </p:cNvPr>
          <p:cNvPicPr>
            <a:picLocks noChangeAspect="1"/>
          </p:cNvPicPr>
          <p:nvPr/>
        </p:nvPicPr>
        <p:blipFill>
          <a:blip r:embed="rId3"/>
          <a:stretch>
            <a:fillRect/>
          </a:stretch>
        </p:blipFill>
        <p:spPr>
          <a:xfrm>
            <a:off x="2589315" y="2607199"/>
            <a:ext cx="8550072" cy="3829173"/>
          </a:xfrm>
          <a:prstGeom prst="rect">
            <a:avLst/>
          </a:prstGeom>
        </p:spPr>
      </p:pic>
    </p:spTree>
    <p:extLst>
      <p:ext uri="{BB962C8B-B14F-4D97-AF65-F5344CB8AC3E}">
        <p14:creationId xmlns:p14="http://schemas.microsoft.com/office/powerpoint/2010/main" val="15483837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9369136" cy="823912"/>
          </a:xfrm>
        </p:spPr>
        <p:txBody>
          <a:bodyPr/>
          <a:lstStyle/>
          <a:p>
            <a:r>
              <a:rPr lang="en-US" sz="3600" dirty="0"/>
              <a:t>Inter-visit Multi-label Classification Loss</a:t>
            </a:r>
          </a:p>
        </p:txBody>
      </p:sp>
      <p:sp>
        <p:nvSpPr>
          <p:cNvPr id="3" name="Content Placeholder 2">
            <a:extLst>
              <a:ext uri="{FF2B5EF4-FFF2-40B4-BE49-F238E27FC236}">
                <a16:creationId xmlns:a16="http://schemas.microsoft.com/office/drawing/2014/main" id="{FFB2F097-F079-4978-4AE3-BEA2801413E6}"/>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EC37F46-DD7D-B217-0F5E-0F2D0D0590AC}"/>
              </a:ext>
            </a:extLst>
          </p:cNvPr>
          <p:cNvPicPr>
            <a:picLocks noChangeAspect="1"/>
          </p:cNvPicPr>
          <p:nvPr/>
        </p:nvPicPr>
        <p:blipFill>
          <a:blip r:embed="rId3"/>
          <a:stretch>
            <a:fillRect/>
          </a:stretch>
        </p:blipFill>
        <p:spPr>
          <a:xfrm>
            <a:off x="4795514" y="2336215"/>
            <a:ext cx="6215489" cy="3898013"/>
          </a:xfrm>
          <a:prstGeom prst="rect">
            <a:avLst/>
          </a:prstGeom>
        </p:spPr>
      </p:pic>
      <p:sp>
        <p:nvSpPr>
          <p:cNvPr id="9" name="Content Placeholder 7">
            <a:extLst>
              <a:ext uri="{FF2B5EF4-FFF2-40B4-BE49-F238E27FC236}">
                <a16:creationId xmlns:a16="http://schemas.microsoft.com/office/drawing/2014/main" id="{08794467-9FF2-F992-EBE1-6CF691DB0B24}"/>
              </a:ext>
            </a:extLst>
          </p:cNvPr>
          <p:cNvSpPr txBox="1">
            <a:spLocks/>
          </p:cNvSpPr>
          <p:nvPr/>
        </p:nvSpPr>
        <p:spPr>
          <a:xfrm>
            <a:off x="4955082" y="6234228"/>
            <a:ext cx="6055921" cy="8239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Multi-layer perception (MLP)</a:t>
            </a:r>
          </a:p>
        </p:txBody>
      </p:sp>
    </p:spTree>
    <p:extLst>
      <p:ext uri="{BB962C8B-B14F-4D97-AF65-F5344CB8AC3E}">
        <p14:creationId xmlns:p14="http://schemas.microsoft.com/office/powerpoint/2010/main" val="20851406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Đánh</a:t>
            </a:r>
            <a:r>
              <a:rPr lang="en-US" sz="3600" dirty="0"/>
              <a:t> </a:t>
            </a:r>
            <a:r>
              <a:rPr lang="en-US" sz="3600" dirty="0" err="1"/>
              <a:t>giá</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pPr marL="457200" indent="-457200">
              <a:buFontTx/>
              <a:buChar char="-"/>
            </a:pPr>
            <a:r>
              <a:rPr lang="en-US" sz="3200" dirty="0" err="1"/>
              <a:t>Không</a:t>
            </a:r>
            <a:r>
              <a:rPr lang="en-US" sz="3200" dirty="0"/>
              <a:t> </a:t>
            </a:r>
            <a:r>
              <a:rPr lang="en-US" sz="3200" dirty="0" err="1"/>
              <a:t>xét</a:t>
            </a:r>
            <a:r>
              <a:rPr lang="en-US" sz="3200" dirty="0"/>
              <a:t> </a:t>
            </a:r>
            <a:r>
              <a:rPr lang="en-US" sz="3200" dirty="0" err="1"/>
              <a:t>đến</a:t>
            </a:r>
            <a:r>
              <a:rPr lang="en-US" sz="3200" dirty="0"/>
              <a:t> </a:t>
            </a:r>
            <a:r>
              <a:rPr lang="en-US" sz="3200" dirty="0" err="1"/>
              <a:t>bản</a:t>
            </a:r>
            <a:r>
              <a:rPr lang="en-US" sz="3200" dirty="0"/>
              <a:t> </a:t>
            </a:r>
            <a:r>
              <a:rPr lang="en-US" sz="3200" dirty="0" err="1"/>
              <a:t>chất</a:t>
            </a:r>
            <a:r>
              <a:rPr lang="en-US" sz="3200" dirty="0"/>
              <a:t> </a:t>
            </a:r>
            <a:r>
              <a:rPr lang="en-US" sz="3200" dirty="0" err="1"/>
              <a:t>của</a:t>
            </a:r>
            <a:r>
              <a:rPr lang="en-US" sz="3200" dirty="0"/>
              <a:t> EHR.</a:t>
            </a:r>
          </a:p>
          <a:p>
            <a:pPr marL="457200" indent="-457200">
              <a:buFontTx/>
              <a:buChar char="-"/>
            </a:pPr>
            <a:r>
              <a:rPr lang="en-US" sz="3200" dirty="0" err="1"/>
              <a:t>Độ</a:t>
            </a:r>
            <a:r>
              <a:rPr lang="en-US" sz="3200" dirty="0"/>
              <a:t> </a:t>
            </a:r>
            <a:r>
              <a:rPr lang="en-US" sz="3200" dirty="0" err="1"/>
              <a:t>phức</a:t>
            </a:r>
            <a:r>
              <a:rPr lang="en-US" sz="3200" dirty="0"/>
              <a:t> </a:t>
            </a:r>
            <a:r>
              <a:rPr lang="en-US" sz="3200" dirty="0" err="1"/>
              <a:t>tạp</a:t>
            </a:r>
            <a:r>
              <a:rPr lang="en-US" sz="3200" dirty="0"/>
              <a:t> </a:t>
            </a:r>
            <a:r>
              <a:rPr lang="en-US" sz="3200" dirty="0" err="1"/>
              <a:t>phụ</a:t>
            </a:r>
            <a:r>
              <a:rPr lang="en-US" sz="3200" dirty="0"/>
              <a:t> </a:t>
            </a:r>
            <a:r>
              <a:rPr lang="en-US" sz="3200" dirty="0" err="1"/>
              <a:t>thuộc</a:t>
            </a:r>
            <a:r>
              <a:rPr lang="en-US" sz="3200" dirty="0"/>
              <a:t> </a:t>
            </a:r>
            <a:r>
              <a:rPr lang="en-US" sz="3200" dirty="0" err="1"/>
              <a:t>việc</a:t>
            </a:r>
            <a:r>
              <a:rPr lang="en-US" sz="3200" dirty="0"/>
              <a:t> </a:t>
            </a:r>
            <a:r>
              <a:rPr lang="en-US" sz="3200" dirty="0" err="1"/>
              <a:t>học</a:t>
            </a:r>
            <a:r>
              <a:rPr lang="en-US" sz="3200" dirty="0"/>
              <a:t> </a:t>
            </a:r>
            <a:r>
              <a:rPr lang="en-US" sz="3200" dirty="0" err="1"/>
              <a:t>biểu</a:t>
            </a:r>
            <a:r>
              <a:rPr lang="en-US" sz="3200" dirty="0"/>
              <a:t> </a:t>
            </a:r>
            <a:r>
              <a:rPr lang="en-US" sz="3200" dirty="0" err="1"/>
              <a:t>diễn</a:t>
            </a:r>
            <a:r>
              <a:rPr lang="en-US" sz="3200" dirty="0"/>
              <a:t> </a:t>
            </a:r>
            <a:r>
              <a:rPr lang="en-US" sz="3200" dirty="0" err="1"/>
              <a:t>mã</a:t>
            </a:r>
            <a:r>
              <a:rPr lang="en-US" sz="3200" dirty="0"/>
              <a:t>.</a:t>
            </a:r>
          </a:p>
        </p:txBody>
      </p:sp>
    </p:spTree>
    <p:extLst>
      <p:ext uri="{BB962C8B-B14F-4D97-AF65-F5344CB8AC3E}">
        <p14:creationId xmlns:p14="http://schemas.microsoft.com/office/powerpoint/2010/main" val="1428931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069182"/>
            <a:ext cx="5111750" cy="1204912"/>
          </a:xfrm>
        </p:spPr>
        <p:txBody>
          <a:bodyPr>
            <a:normAutofit/>
          </a:bodyPr>
          <a:lstStyle/>
          <a:p>
            <a:r>
              <a:rPr lang="en-US" sz="2400" b="0" i="0" dirty="0">
                <a:solidFill>
                  <a:srgbClr val="767171"/>
                </a:solidFill>
                <a:effectLst/>
                <a:latin typeface="FranklinGothic-Medium"/>
              </a:rPr>
              <a:t>Electronic Health Record</a:t>
            </a:r>
            <a:r>
              <a:rPr lang="en-US" sz="3600" dirty="0"/>
              <a:t> </a:t>
            </a:r>
            <a:br>
              <a:rPr lang="en-US" sz="3600" dirty="0"/>
            </a:br>
            <a:r>
              <a:rPr lang="en-US" sz="3600" b="1" dirty="0">
                <a:latin typeface="Calibri" panose="020F0502020204030204" pitchFamily="34" charset="0"/>
                <a:cs typeface="Calibri" panose="020F0502020204030204" pitchFamily="34" charset="0"/>
              </a:rPr>
              <a:t>EHR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015218" y="2956987"/>
            <a:ext cx="5111750" cy="3253839"/>
          </a:xfrm>
        </p:spPr>
        <p:txBody>
          <a:bodyPr>
            <a:normAutofit/>
          </a:bodyPr>
          <a:lstStyle/>
          <a:p>
            <a:pPr marL="171450" indent="-171450">
              <a:buFontTx/>
              <a:buChar char="-"/>
            </a:pPr>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chia sẻ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đoán</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Bệnh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Giám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tục</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Chăm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thời</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tờ</a:t>
            </a:r>
            <a:endParaRPr lang="en-US" sz="2400" dirty="0">
              <a:latin typeface="Times New Roman" panose="02020603050405020304" pitchFamily="18" charset="0"/>
              <a:cs typeface="Times New Roman" panose="02020603050405020304" pitchFamily="18" charset="0"/>
            </a:endParaRPr>
          </a:p>
          <a:p>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Các biểu diễn được học dễ dàng giải thích và cũng được sử dụng để tìm hiểu tầm quan trọng của mỗi lần khám</a:t>
            </a:r>
            <a:r>
              <a:rPr lang="en-US" sz="2400" dirty="0"/>
              <a:t> </a:t>
            </a:r>
            <a:r>
              <a:rPr lang="en-US" sz="2400" dirty="0" err="1"/>
              <a:t>đến</a:t>
            </a:r>
            <a:r>
              <a:rPr lang="en-US" sz="2400" dirty="0"/>
              <a:t> </a:t>
            </a:r>
            <a:r>
              <a:rPr lang="en-US" sz="2400" dirty="0" err="1"/>
              <a:t>kết</a:t>
            </a:r>
            <a:r>
              <a:rPr lang="en-US" sz="2400" dirty="0"/>
              <a:t> </a:t>
            </a:r>
            <a:r>
              <a:rPr lang="en-US" sz="2400" dirty="0" err="1"/>
              <a:t>quả</a:t>
            </a:r>
            <a:r>
              <a:rPr lang="en-US" sz="2400" dirty="0"/>
              <a:t> </a:t>
            </a:r>
            <a:r>
              <a:rPr lang="en-US" sz="2400" dirty="0" err="1"/>
              <a:t>dự</a:t>
            </a:r>
            <a:r>
              <a:rPr lang="en-US" sz="2400" dirty="0"/>
              <a:t> </a:t>
            </a:r>
            <a:r>
              <a:rPr lang="en-US" sz="2400" dirty="0" err="1"/>
              <a:t>đoán</a:t>
            </a:r>
            <a:r>
              <a:rPr lang="en-US" sz="2400" dirty="0"/>
              <a:t> </a:t>
            </a:r>
            <a:r>
              <a:rPr lang="en-US" sz="2400" dirty="0" err="1"/>
              <a:t>cuối</a:t>
            </a:r>
            <a:r>
              <a:rPr lang="en-US" sz="2400" dirty="0"/>
              <a:t> </a:t>
            </a:r>
            <a:r>
              <a:rPr lang="en-US" sz="2400" dirty="0" err="1"/>
              <a:t>cùng</a:t>
            </a:r>
            <a:r>
              <a:rPr lang="vi-VN" sz="2400" dirty="0"/>
              <a:t>. </a:t>
            </a:r>
            <a:endParaRPr lang="en-US" sz="2400" dirty="0"/>
          </a:p>
          <a:p>
            <a:r>
              <a:rPr lang="vi-VN" sz="2400" dirty="0"/>
              <a:t>o	</a:t>
            </a:r>
            <a:r>
              <a:rPr lang="en-US" sz="2400" dirty="0" err="1"/>
              <a:t>Nhúng</a:t>
            </a:r>
            <a:r>
              <a:rPr lang="en-US" sz="2400" dirty="0"/>
              <a:t> </a:t>
            </a:r>
            <a:r>
              <a:rPr lang="vi-VN" sz="2400" dirty="0"/>
              <a:t>mã y tế đa chiều vào không gian ít chiều hơn và đưa các biểu diễn mã vào BRNN để tạo ra trọng thái ẩn.</a:t>
            </a:r>
          </a:p>
        </p:txBody>
      </p:sp>
    </p:spTree>
    <p:extLst>
      <p:ext uri="{BB962C8B-B14F-4D97-AF65-F5344CB8AC3E}">
        <p14:creationId xmlns:p14="http://schemas.microsoft.com/office/powerpoint/2010/main" val="24814872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DIPOLE</a:t>
            </a:r>
          </a:p>
        </p:txBody>
      </p:sp>
      <p:pic>
        <p:nvPicPr>
          <p:cNvPr id="9" name="Picture 8">
            <a:extLst>
              <a:ext uri="{FF2B5EF4-FFF2-40B4-BE49-F238E27FC236}">
                <a16:creationId xmlns:a16="http://schemas.microsoft.com/office/drawing/2014/main" id="{E96E49DC-62DD-4091-A4CB-929F6B20F5EF}"/>
              </a:ext>
            </a:extLst>
          </p:cNvPr>
          <p:cNvPicPr>
            <a:picLocks noChangeAspect="1"/>
          </p:cNvPicPr>
          <p:nvPr/>
        </p:nvPicPr>
        <p:blipFill>
          <a:blip r:embed="rId3"/>
          <a:stretch>
            <a:fillRect/>
          </a:stretch>
        </p:blipFill>
        <p:spPr>
          <a:xfrm>
            <a:off x="4777316" y="1156301"/>
            <a:ext cx="6780700" cy="4543068"/>
          </a:xfrm>
          <a:prstGeom prst="rect">
            <a:avLst/>
          </a:prstGeom>
        </p:spPr>
      </p:pic>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1132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Các</a:t>
            </a:r>
            <a:r>
              <a:rPr lang="en-US" dirty="0"/>
              <a:t> </a:t>
            </a:r>
            <a:r>
              <a:rPr lang="en-US" dirty="0" err="1"/>
              <a:t>cơ</a:t>
            </a:r>
            <a:r>
              <a:rPr lang="en-US" dirty="0"/>
              <a:t> </a:t>
            </a:r>
            <a:r>
              <a:rPr lang="en-US" dirty="0" err="1"/>
              <a:t>chế</a:t>
            </a:r>
            <a:r>
              <a:rPr lang="en-US" dirty="0"/>
              <a:t> </a:t>
            </a:r>
            <a:r>
              <a:rPr lang="en-US" dirty="0" err="1"/>
              <a:t>chú</a:t>
            </a:r>
            <a:r>
              <a:rPr lang="en-US" dirty="0"/>
              <a:t> ý</a:t>
            </a:r>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Location-based Attention</a:t>
            </a:r>
          </a:p>
          <a:p>
            <a:r>
              <a:rPr lang="vi-VN" sz="2400" dirty="0"/>
              <a:t>o	General Attention</a:t>
            </a:r>
          </a:p>
          <a:p>
            <a:r>
              <a:rPr lang="vi-VN" sz="2400" dirty="0"/>
              <a:t>o	Concatenation Attention</a:t>
            </a:r>
          </a:p>
        </p:txBody>
      </p:sp>
    </p:spTree>
    <p:extLst>
      <p:ext uri="{BB962C8B-B14F-4D97-AF65-F5344CB8AC3E}">
        <p14:creationId xmlns:p14="http://schemas.microsoft.com/office/powerpoint/2010/main" val="29969946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a:t>
            </a:r>
            <a:r>
              <a:rPr lang="en-US" sz="2400" dirty="0" err="1"/>
              <a:t>Đơn</a:t>
            </a:r>
            <a:r>
              <a:rPr lang="en-US" sz="2400" dirty="0"/>
              <a:t> </a:t>
            </a:r>
            <a:r>
              <a:rPr lang="vi-VN" sz="2400" dirty="0"/>
              <a:t>giản và mạnh mẽ để dự đoán chính xác thông tin khám ở tương lai và diễn giải hợp lý kết quả dự đoán mà không phụ thuộc vào tri th</a:t>
            </a:r>
            <a:r>
              <a:rPr lang="en-US" sz="2400" dirty="0" err="1"/>
              <a:t>ức</a:t>
            </a:r>
            <a:r>
              <a:rPr lang="vi-VN" sz="2400" dirty="0"/>
              <a:t> y khoa chuyên môn nào.</a:t>
            </a:r>
          </a:p>
          <a:p>
            <a:r>
              <a:rPr lang="vi-VN" sz="2400" dirty="0"/>
              <a:t>o	Về bản chất cơ bản là mô hình kết hợp dựa trên BRNN và các cơ chế chú ý.</a:t>
            </a:r>
          </a:p>
        </p:txBody>
      </p:sp>
    </p:spTree>
    <p:extLst>
      <p:ext uri="{BB962C8B-B14F-4D97-AF65-F5344CB8AC3E}">
        <p14:creationId xmlns:p14="http://schemas.microsoft.com/office/powerpoint/2010/main" val="233978297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764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4634269"/>
            <a:ext cx="8217230" cy="1726484"/>
          </a:xfrm>
        </p:spPr>
        <p:txBody>
          <a:bodyPr/>
          <a:lstStyle/>
          <a:p>
            <a:r>
              <a:rPr lang="en-US" sz="2800" dirty="0"/>
              <a:t>o	</a:t>
            </a:r>
            <a:r>
              <a:rPr lang="en-US" sz="2800" dirty="0" err="1"/>
              <a:t>Sử</a:t>
            </a:r>
            <a:r>
              <a:rPr lang="en-US" sz="2800" dirty="0"/>
              <a:t> </a:t>
            </a:r>
            <a:r>
              <a:rPr lang="en-US" sz="2800" dirty="0" err="1"/>
              <a:t>dụng</a:t>
            </a:r>
            <a:r>
              <a:rPr lang="en-US" sz="2800" dirty="0"/>
              <a:t> </a:t>
            </a:r>
            <a:r>
              <a:rPr lang="en-US" sz="2800" dirty="0" err="1"/>
              <a:t>chuỗi</a:t>
            </a:r>
            <a:r>
              <a:rPr lang="en-US" sz="2800" dirty="0"/>
              <a:t> RNN </a:t>
            </a:r>
            <a:r>
              <a:rPr lang="en-US" sz="2800" dirty="0" err="1"/>
              <a:t>thời</a:t>
            </a:r>
            <a:r>
              <a:rPr lang="en-US" sz="2800" dirty="0"/>
              <a:t> </a:t>
            </a:r>
            <a:r>
              <a:rPr lang="en-US" sz="2800" dirty="0" err="1"/>
              <a:t>gian</a:t>
            </a:r>
            <a:r>
              <a:rPr lang="en-US" sz="2800" dirty="0"/>
              <a:t> </a:t>
            </a:r>
            <a:r>
              <a:rPr lang="en-US" sz="2800" dirty="0" err="1"/>
              <a:t>xuôi</a:t>
            </a:r>
            <a:r>
              <a:rPr lang="en-US" sz="2800" dirty="0"/>
              <a:t>.</a:t>
            </a:r>
          </a:p>
          <a:p>
            <a:r>
              <a:rPr lang="en-US" sz="2800" dirty="0"/>
              <a:t>o	</a:t>
            </a:r>
            <a:r>
              <a:rPr lang="en-US" sz="2800" dirty="0" err="1"/>
              <a:t>Không</a:t>
            </a:r>
            <a:r>
              <a:rPr lang="en-US" sz="2800" dirty="0"/>
              <a:t> </a:t>
            </a:r>
            <a:r>
              <a:rPr lang="en-US" sz="2800" dirty="0" err="1"/>
              <a:t>xem</a:t>
            </a:r>
            <a:r>
              <a:rPr lang="en-US" sz="2800" dirty="0"/>
              <a:t> </a:t>
            </a:r>
            <a:r>
              <a:rPr lang="en-US" sz="2800" dirty="0" err="1"/>
              <a:t>xét</a:t>
            </a:r>
            <a:r>
              <a:rPr lang="en-US" sz="2800" dirty="0"/>
              <a:t> </a:t>
            </a:r>
            <a:r>
              <a:rPr lang="en-US" sz="2800" dirty="0" err="1"/>
              <a:t>thứ</a:t>
            </a:r>
            <a:r>
              <a:rPr lang="en-US" sz="2800" dirty="0"/>
              <a:t> </a:t>
            </a:r>
            <a:r>
              <a:rPr lang="en-US" sz="2800" dirty="0" err="1"/>
              <a:t>tự</a:t>
            </a:r>
            <a:r>
              <a:rPr lang="en-US" sz="2800" dirty="0"/>
              <a:t> </a:t>
            </a:r>
            <a:r>
              <a:rPr lang="en-US" sz="2800" dirty="0" err="1"/>
              <a:t>các</a:t>
            </a:r>
            <a:r>
              <a:rPr lang="en-US" sz="2800" dirty="0"/>
              <a:t> node. Do </a:t>
            </a:r>
            <a:r>
              <a:rPr lang="en-US" sz="2800" dirty="0" err="1"/>
              <a:t>đó</a:t>
            </a:r>
            <a:r>
              <a:rPr lang="en-US" sz="2800" dirty="0"/>
              <a:t> </a:t>
            </a:r>
            <a:r>
              <a:rPr lang="en-US" sz="2800" dirty="0" err="1"/>
              <a:t>nó</a:t>
            </a:r>
            <a:r>
              <a:rPr lang="en-US" sz="2800" dirty="0"/>
              <a:t> </a:t>
            </a:r>
            <a:r>
              <a:rPr lang="en-US" sz="2800" dirty="0" err="1"/>
              <a:t>làm</a:t>
            </a:r>
            <a:r>
              <a:rPr lang="en-US" sz="2800" dirty="0"/>
              <a:t> </a:t>
            </a:r>
            <a:r>
              <a:rPr lang="en-US" sz="2800" dirty="0" err="1"/>
              <a:t>mất</a:t>
            </a:r>
            <a:r>
              <a:rPr lang="en-US" sz="2800" dirty="0"/>
              <a:t> </a:t>
            </a:r>
            <a:r>
              <a:rPr lang="en-US" sz="2800" dirty="0" err="1"/>
              <a:t>đi</a:t>
            </a:r>
            <a:r>
              <a:rPr lang="en-US" sz="2800" dirty="0"/>
              <a:t> </a:t>
            </a:r>
            <a:r>
              <a:rPr lang="en-US" sz="2800" dirty="0" err="1"/>
              <a:t>tính</a:t>
            </a:r>
            <a:r>
              <a:rPr lang="en-US" sz="2800" dirty="0"/>
              <a:t> </a:t>
            </a:r>
            <a:r>
              <a:rPr lang="en-US" sz="2800" dirty="0" err="1"/>
              <a:t>phân</a:t>
            </a:r>
            <a:r>
              <a:rPr lang="en-US" sz="2800" dirty="0"/>
              <a:t> </a:t>
            </a:r>
            <a:r>
              <a:rPr lang="en-US" sz="2800" dirty="0" err="1"/>
              <a:t>cấp</a:t>
            </a:r>
            <a:r>
              <a:rPr lang="en-US" sz="2800" dirty="0"/>
              <a:t> </a:t>
            </a:r>
            <a:r>
              <a:rPr lang="en-US" sz="2800" dirty="0" err="1"/>
              <a:t>của</a:t>
            </a:r>
            <a:r>
              <a:rPr lang="en-US" sz="2800" dirty="0"/>
              <a:t> </a:t>
            </a:r>
            <a:r>
              <a:rPr lang="en-US" sz="2800" dirty="0" err="1"/>
              <a:t>đồ</a:t>
            </a:r>
            <a:r>
              <a:rPr lang="en-US" sz="2800" dirty="0"/>
              <a:t> </a:t>
            </a:r>
            <a:r>
              <a:rPr lang="en-US" sz="2800" dirty="0" err="1"/>
              <a:t>thị</a:t>
            </a:r>
            <a:endParaRPr lang="en-US" sz="2800" dirty="0"/>
          </a:p>
          <a:p>
            <a:endParaRPr lang="en-US"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extLst>
              <a:ext uri="{FF2B5EF4-FFF2-40B4-BE49-F238E27FC236}">
                <a16:creationId xmlns:a16="http://schemas.microsoft.com/office/drawing/2014/main" id="{07DF0873-B1D0-7514-F1BB-9110FBFFEE0D}"/>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024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4" name="Text Placeholder 3">
            <a:extLst>
              <a:ext uri="{FF2B5EF4-FFF2-40B4-BE49-F238E27FC236}">
                <a16:creationId xmlns:a16="http://schemas.microsoft.com/office/drawing/2014/main" id="{CFAF2593-AEA8-1600-F48F-EF9D4942D5EC}"/>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6CB6D667-D216-AB3B-9C79-EBD53D3B8BDA}"/>
              </a:ext>
            </a:extLst>
          </p:cNvPr>
          <p:cNvPicPr>
            <a:picLocks noChangeAspect="1"/>
          </p:cNvPicPr>
          <p:nvPr/>
        </p:nvPicPr>
        <p:blipFill>
          <a:blip r:embed="rId3"/>
          <a:stretch>
            <a:fillRect/>
          </a:stretch>
        </p:blipFill>
        <p:spPr>
          <a:xfrm>
            <a:off x="1140389" y="2376858"/>
            <a:ext cx="10116962" cy="4172532"/>
          </a:xfrm>
          <a:prstGeom prst="rect">
            <a:avLst/>
          </a:prstGeom>
        </p:spPr>
      </p:pic>
      <p:sp>
        <p:nvSpPr>
          <p:cNvPr id="9" name="Rectangle 8">
            <a:extLst>
              <a:ext uri="{FF2B5EF4-FFF2-40B4-BE49-F238E27FC236}">
                <a16:creationId xmlns:a16="http://schemas.microsoft.com/office/drawing/2014/main" id="{25D8B5C1-C444-3BAC-42BC-7A1580299150}"/>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723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2571750"/>
            <a:ext cx="8217230" cy="3789003"/>
          </a:xfrm>
        </p:spPr>
        <p:txBody>
          <a:bodyPr/>
          <a:lstStyle/>
          <a:p>
            <a:r>
              <a:rPr lang="vi-VN" sz="2400" dirty="0"/>
              <a:t>o	Bị giới hạn của mô hình RNN truyền thống là không thể hiệu quả khi thực thi trên chuỗi dài</a:t>
            </a:r>
            <a:r>
              <a:rPr lang="en-US" sz="2400" dirty="0"/>
              <a:t>.</a:t>
            </a:r>
          </a:p>
          <a:p>
            <a:r>
              <a:rPr lang="vi-VN" sz="2400" dirty="0"/>
              <a:t>o	</a:t>
            </a:r>
            <a:r>
              <a:rPr lang="en-US" sz="2400" dirty="0"/>
              <a:t>T</a:t>
            </a:r>
            <a:r>
              <a:rPr lang="vi-VN" sz="2400" dirty="0"/>
              <a:t>rên bộ dữ liệu đầy đủ nó không có bất kỳ sự cải thiện nào so với các phương pháp truyền thống.</a:t>
            </a:r>
          </a:p>
          <a:p>
            <a:r>
              <a:rPr lang="vi-VN" sz="2400" dirty="0"/>
              <a:t>o	GRAM chỉ sử dụng thông tin bản thể học y khoa cho qu</a:t>
            </a:r>
            <a:r>
              <a:rPr lang="en-US" sz="2400" dirty="0"/>
              <a:t>á</a:t>
            </a:r>
            <a:r>
              <a:rPr lang="vi-VN" sz="2400" dirty="0"/>
              <a:t> trình tìm hiểu biểu diễn</a:t>
            </a:r>
            <a:r>
              <a:rPr lang="en-US" sz="2400" dirty="0"/>
              <a:t>.</a:t>
            </a:r>
            <a:endParaRPr lang="vi-VN" sz="2400" dirty="0"/>
          </a:p>
          <a:p>
            <a:r>
              <a:rPr lang="vi-VN" sz="2400" dirty="0"/>
              <a:t>o	GRAM bỏ qua mối quan hệ thứ tự (phân cấp) giữa các node</a:t>
            </a:r>
            <a:r>
              <a:rPr lang="en-US" sz="2400" dirty="0"/>
              <a:t>.</a:t>
            </a:r>
            <a:endParaRPr lang="vi-VN" sz="2400" dirty="0"/>
          </a:p>
          <a:p>
            <a:r>
              <a:rPr lang="vi-VN" sz="2400" dirty="0"/>
              <a:t>o	GRAM trở nên nhạy cảm với các đồ thị có nhiều phân cấp. </a:t>
            </a:r>
            <a:endParaRPr lang="en-US" sz="2400"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093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37B362B-1981-F897-4FB6-F14DC6E550CD}"/>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062442C-44CB-89B8-DCA1-80634828C61F}"/>
              </a:ext>
            </a:extLst>
          </p:cNvPr>
          <p:cNvPicPr>
            <a:picLocks noChangeAspect="1"/>
          </p:cNvPicPr>
          <p:nvPr/>
        </p:nvPicPr>
        <p:blipFill>
          <a:blip r:embed="rId3"/>
          <a:stretch>
            <a:fillRect/>
          </a:stretch>
        </p:blipFill>
        <p:spPr>
          <a:xfrm>
            <a:off x="3283995" y="3008575"/>
            <a:ext cx="6142169" cy="2749979"/>
          </a:xfrm>
          <a:prstGeom prst="rect">
            <a:avLst/>
          </a:prstGeom>
        </p:spPr>
      </p:pic>
    </p:spTree>
    <p:extLst>
      <p:ext uri="{BB962C8B-B14F-4D97-AF65-F5344CB8AC3E}">
        <p14:creationId xmlns:p14="http://schemas.microsoft.com/office/powerpoint/2010/main" val="397097342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3096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descr="A picture containing icon&#10;&#10;Description automatically generated">
            <a:extLst>
              <a:ext uri="{FF2B5EF4-FFF2-40B4-BE49-F238E27FC236}">
                <a16:creationId xmlns:a16="http://schemas.microsoft.com/office/drawing/2014/main" id="{49FB6AD0-4477-867E-5EBD-193C2A2A107F}"/>
              </a:ext>
            </a:extLst>
          </p:cNvPr>
          <p:cNvPicPr>
            <a:picLocks noChangeAspect="1"/>
          </p:cNvPicPr>
          <p:nvPr/>
        </p:nvPicPr>
        <p:blipFill>
          <a:blip r:embed="rId3"/>
          <a:stretch>
            <a:fillRect/>
          </a:stretch>
        </p:blipFill>
        <p:spPr>
          <a:xfrm>
            <a:off x="2157535" y="356206"/>
            <a:ext cx="2091710" cy="1284099"/>
          </a:xfrm>
          <a:prstGeom prst="rect">
            <a:avLst/>
          </a:prstGeom>
        </p:spPr>
      </p:pic>
      <p:sp>
        <p:nvSpPr>
          <p:cNvPr id="41" name="Freeform: Shape 40">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icture 27" descr="Icon&#10;&#10;Description automatically generated">
            <a:extLst>
              <a:ext uri="{FF2B5EF4-FFF2-40B4-BE49-F238E27FC236}">
                <a16:creationId xmlns:a16="http://schemas.microsoft.com/office/drawing/2014/main" id="{9851B170-B567-0664-21B5-920D339B8AC4}"/>
              </a:ext>
            </a:extLst>
          </p:cNvPr>
          <p:cNvPicPr>
            <a:picLocks noChangeAspect="1"/>
          </p:cNvPicPr>
          <p:nvPr/>
        </p:nvPicPr>
        <p:blipFill>
          <a:blip r:embed="rId4"/>
          <a:stretch>
            <a:fillRect/>
          </a:stretch>
        </p:blipFill>
        <p:spPr>
          <a:xfrm>
            <a:off x="3966939" y="2840708"/>
            <a:ext cx="1168131" cy="961382"/>
          </a:xfrm>
          <a:prstGeom prst="rect">
            <a:avLst/>
          </a:prstGeom>
        </p:spPr>
      </p:pic>
      <p:sp>
        <p:nvSpPr>
          <p:cNvPr id="49" name="Freeform: Shape 4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descr="A picture containing diagram&#10;&#10;Description automatically generated">
            <a:extLst>
              <a:ext uri="{FF2B5EF4-FFF2-40B4-BE49-F238E27FC236}">
                <a16:creationId xmlns:a16="http://schemas.microsoft.com/office/drawing/2014/main" id="{9DCD61FC-E655-3EE8-BF8D-17B9A6430822}"/>
              </a:ext>
            </a:extLst>
          </p:cNvPr>
          <p:cNvPicPr>
            <a:picLocks noChangeAspect="1"/>
          </p:cNvPicPr>
          <p:nvPr/>
        </p:nvPicPr>
        <p:blipFill>
          <a:blip r:embed="rId5"/>
          <a:stretch>
            <a:fillRect/>
          </a:stretch>
        </p:blipFill>
        <p:spPr>
          <a:xfrm>
            <a:off x="9795435" y="399766"/>
            <a:ext cx="2063103" cy="1887323"/>
          </a:xfrm>
          <a:prstGeom prst="rect">
            <a:avLst/>
          </a:prstGeom>
        </p:spPr>
      </p:pic>
      <p:pic>
        <p:nvPicPr>
          <p:cNvPr id="22" name="Picture 21" descr="Icon&#10;&#10;Description automatically generated">
            <a:extLst>
              <a:ext uri="{FF2B5EF4-FFF2-40B4-BE49-F238E27FC236}">
                <a16:creationId xmlns:a16="http://schemas.microsoft.com/office/drawing/2014/main" id="{11384104-0F2E-3DAF-E6CB-A2BB217E4E30}"/>
              </a:ext>
            </a:extLst>
          </p:cNvPr>
          <p:cNvPicPr>
            <a:picLocks noChangeAspect="1"/>
          </p:cNvPicPr>
          <p:nvPr/>
        </p:nvPicPr>
        <p:blipFill>
          <a:blip r:embed="rId6"/>
          <a:stretch>
            <a:fillRect/>
          </a:stretch>
        </p:blipFill>
        <p:spPr>
          <a:xfrm>
            <a:off x="342910" y="3715431"/>
            <a:ext cx="2248275" cy="2209060"/>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A31510AB-BE0F-FD5B-9903-D6AA8E05C2A2}"/>
              </a:ext>
            </a:extLst>
          </p:cNvPr>
          <p:cNvPicPr>
            <a:picLocks noChangeAspect="1"/>
          </p:cNvPicPr>
          <p:nvPr/>
        </p:nvPicPr>
        <p:blipFill>
          <a:blip r:embed="rId7"/>
          <a:stretch>
            <a:fillRect/>
          </a:stretch>
        </p:blipFill>
        <p:spPr>
          <a:xfrm>
            <a:off x="6001945" y="1055725"/>
            <a:ext cx="2124866" cy="1663724"/>
          </a:xfrm>
          <a:prstGeom prst="rect">
            <a:avLst/>
          </a:prstGeom>
        </p:spPr>
      </p:pic>
      <p:sp>
        <p:nvSpPr>
          <p:cNvPr id="53" name="Freeform: Shape 52">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picture containing text&#10;&#10;Description automatically generated">
            <a:extLst>
              <a:ext uri="{FF2B5EF4-FFF2-40B4-BE49-F238E27FC236}">
                <a16:creationId xmlns:a16="http://schemas.microsoft.com/office/drawing/2014/main" id="{6638932D-77A2-AA41-E726-D9A54AF1E161}"/>
              </a:ext>
            </a:extLst>
          </p:cNvPr>
          <p:cNvPicPr>
            <a:picLocks noChangeAspect="1"/>
          </p:cNvPicPr>
          <p:nvPr/>
        </p:nvPicPr>
        <p:blipFill>
          <a:blip r:embed="rId8"/>
          <a:stretch>
            <a:fillRect/>
          </a:stretch>
        </p:blipFill>
        <p:spPr>
          <a:xfrm>
            <a:off x="9903013" y="4972734"/>
            <a:ext cx="2052346" cy="1492615"/>
          </a:xfrm>
          <a:prstGeom prst="rect">
            <a:avLst/>
          </a:prstGeom>
        </p:spPr>
      </p:pic>
    </p:spTree>
    <p:extLst>
      <p:ext uri="{BB962C8B-B14F-4D97-AF65-F5344CB8AC3E}">
        <p14:creationId xmlns:p14="http://schemas.microsoft.com/office/powerpoint/2010/main" val="3487186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F61B135E-942B-121E-8E8D-AFCC50F2E81C}"/>
              </a:ext>
            </a:extLst>
          </p:cNvPr>
          <p:cNvSpPr>
            <a:spLocks noGrp="1"/>
          </p:cNvSpPr>
          <p:nvPr>
            <p:ph type="body" idx="1"/>
          </p:nvPr>
        </p:nvSpPr>
        <p:spPr>
          <a:xfrm>
            <a:off x="2213610" y="2571750"/>
            <a:ext cx="8217230" cy="3789003"/>
          </a:xfrm>
        </p:spPr>
        <p:txBody>
          <a:bodyPr/>
          <a:lstStyle/>
          <a:p>
            <a:r>
              <a:rPr lang="vi-VN" sz="2400" dirty="0"/>
              <a:t>o	Sự chú ý lan truyền phân cấp thông qua kiến trúc ontology đầy đủ.</a:t>
            </a:r>
          </a:p>
          <a:p>
            <a:r>
              <a:rPr lang="vi-VN" sz="2400" dirty="0"/>
              <a:t>o	HAP học nhúng nhạy cảm cho khái niệm y khoa từ bất kỳ nhúng khái niệm y khoa nào mà chúng ta có thể để bao phủ toàn bộ kiến trúc ontology.</a:t>
            </a:r>
          </a:p>
        </p:txBody>
      </p:sp>
    </p:spTree>
    <p:extLst>
      <p:ext uri="{BB962C8B-B14F-4D97-AF65-F5344CB8AC3E}">
        <p14:creationId xmlns:p14="http://schemas.microsoft.com/office/powerpoint/2010/main" val="24090342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Tiến</a:t>
            </a:r>
            <a:r>
              <a:rPr lang="en-US" dirty="0"/>
              <a:t> </a:t>
            </a:r>
            <a:r>
              <a:rPr lang="en-US" dirty="0" err="1"/>
              <a:t>trình</a:t>
            </a:r>
            <a:r>
              <a:rPr lang="en-US" dirty="0"/>
              <a:t> </a:t>
            </a:r>
            <a:r>
              <a:rPr lang="en-US" dirty="0" err="1"/>
              <a:t>trọng</a:t>
            </a:r>
            <a:r>
              <a:rPr lang="en-US" dirty="0"/>
              <a:t> </a:t>
            </a:r>
            <a:r>
              <a:rPr lang="en-US" dirty="0" err="1"/>
              <a:t>tâm</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7662A-2B72-21A2-E4B1-066810ED28A3}"/>
              </a:ext>
            </a:extLst>
          </p:cNvPr>
          <p:cNvPicPr>
            <a:picLocks noChangeAspect="1"/>
          </p:cNvPicPr>
          <p:nvPr/>
        </p:nvPicPr>
        <p:blipFill>
          <a:blip r:embed="rId4"/>
          <a:stretch>
            <a:fillRect/>
          </a:stretch>
        </p:blipFill>
        <p:spPr>
          <a:xfrm>
            <a:off x="886980" y="3600848"/>
            <a:ext cx="10468408" cy="2835194"/>
          </a:xfrm>
          <a:prstGeom prst="rect">
            <a:avLst/>
          </a:prstGeom>
        </p:spPr>
      </p:pic>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4731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a:xfrm>
            <a:off x="2933700" y="2776936"/>
            <a:ext cx="8107680" cy="3418444"/>
          </a:xfrm>
        </p:spPr>
        <p:txBody>
          <a:bodyPr/>
          <a:lstStyle/>
          <a:p>
            <a:r>
              <a:rPr lang="vi-VN" sz="2400" dirty="0"/>
              <a:t>o	Đôi khi việc sử dụng đầy đủ tri thức từ kiến trúc ontology không đưa ra kết quả tốt hơn việc chỉ sử dụng một phần.</a:t>
            </a:r>
          </a:p>
          <a:p>
            <a:r>
              <a:rPr lang="vi-VN" sz="2400" dirty="0"/>
              <a:t>o	</a:t>
            </a:r>
            <a:r>
              <a:rPr lang="en-US" sz="2400" dirty="0"/>
              <a:t>C</a:t>
            </a:r>
            <a:r>
              <a:rPr lang="vi-VN" sz="2400" dirty="0"/>
              <a:t>ó thể tái tạo lại được đồ thị DAG.</a:t>
            </a:r>
          </a:p>
          <a:p>
            <a:endParaRPr lang="en-US" sz="2400" dirty="0"/>
          </a:p>
        </p:txBody>
      </p:sp>
    </p:spTree>
    <p:extLst>
      <p:ext uri="{BB962C8B-B14F-4D97-AF65-F5344CB8AC3E}">
        <p14:creationId xmlns:p14="http://schemas.microsoft.com/office/powerpoint/2010/main" val="1505753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B3CCE152-C81F-CB67-2469-A318D90E7FCA}"/>
              </a:ext>
            </a:extLst>
          </p:cNvPr>
          <p:cNvGraphicFramePr>
            <a:graphicFrameLocks noGrp="1"/>
          </p:cNvGraphicFramePr>
          <p:nvPr>
            <p:extLst>
              <p:ext uri="{D42A27DB-BD31-4B8C-83A1-F6EECF244321}">
                <p14:modId xmlns:p14="http://schemas.microsoft.com/office/powerpoint/2010/main" val="217288584"/>
              </p:ext>
            </p:extLst>
          </p:nvPr>
        </p:nvGraphicFramePr>
        <p:xfrm>
          <a:off x="2740660" y="2068830"/>
          <a:ext cx="8128000" cy="31436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0067428"/>
                    </a:ext>
                  </a:extLst>
                </a:gridCol>
                <a:gridCol w="4064000">
                  <a:extLst>
                    <a:ext uri="{9D8B030D-6E8A-4147-A177-3AD203B41FA5}">
                      <a16:colId xmlns:a16="http://schemas.microsoft.com/office/drawing/2014/main" val="3650323553"/>
                    </a:ext>
                  </a:extLst>
                </a:gridCol>
              </a:tblGrid>
              <a:tr h="573703">
                <a:tc>
                  <a:txBody>
                    <a:bodyPr/>
                    <a:lstStyle/>
                    <a:p>
                      <a:r>
                        <a:rPr lang="en-US" sz="2800" dirty="0">
                          <a:solidFill>
                            <a:schemeClr val="tx1"/>
                          </a:solidFill>
                        </a:rPr>
                        <a:t>HAP</a:t>
                      </a:r>
                    </a:p>
                  </a:txBody>
                  <a:tcPr/>
                </a:tc>
                <a:tc>
                  <a:txBody>
                    <a:bodyPr/>
                    <a:lstStyle/>
                    <a:p>
                      <a:r>
                        <a:rPr lang="en-US" sz="2800" dirty="0">
                          <a:solidFill>
                            <a:schemeClr val="tx1"/>
                          </a:solidFill>
                        </a:rPr>
                        <a:t>GRAM</a:t>
                      </a:r>
                    </a:p>
                  </a:txBody>
                  <a:tcPr/>
                </a:tc>
                <a:extLst>
                  <a:ext uri="{0D108BD9-81ED-4DB2-BD59-A6C34878D82A}">
                    <a16:rowId xmlns:a16="http://schemas.microsoft.com/office/drawing/2014/main" val="3892397555"/>
                  </a:ext>
                </a:extLst>
              </a:tr>
              <a:tr h="855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Calibri" panose="020F0502020204030204" pitchFamily="34" charset="0"/>
                          <a:ea typeface="Calibri" panose="020F0502020204030204" pitchFamily="34" charset="0"/>
                          <a:cs typeface="Times New Roman" panose="02020603050405020304" pitchFamily="18" charset="0"/>
                        </a:rPr>
                        <a:t>O(|C|.|C’|)</a:t>
                      </a:r>
                      <a:endParaRPr lang="en-US" sz="2000" dirty="0"/>
                    </a:p>
                    <a:p>
                      <a:endParaRPr lang="en-US" sz="2800" dirty="0"/>
                    </a:p>
                  </a:txBody>
                  <a:tcPr/>
                </a:tc>
                <a:tc>
                  <a: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(|e| + |C| + |C’|)</a:t>
                      </a:r>
                    </a:p>
                    <a:p>
                      <a:endParaRPr lang="en-US" sz="2000" dirty="0"/>
                    </a:p>
                    <a:p>
                      <a:endParaRPr lang="en-US" sz="2800" dirty="0"/>
                    </a:p>
                  </a:txBody>
                  <a:tcPr/>
                </a:tc>
                <a:extLst>
                  <a:ext uri="{0D108BD9-81ED-4DB2-BD59-A6C34878D82A}">
                    <a16:rowId xmlns:a16="http://schemas.microsoft.com/office/drawing/2014/main" val="2570225454"/>
                  </a:ext>
                </a:extLst>
              </a:tr>
              <a:tr h="1320304">
                <a:tc>
                  <a:txBody>
                    <a:bodyPr/>
                    <a:lstStyle/>
                    <a:p>
                      <a:r>
                        <a:rPr lang="en-US" sz="2800" dirty="0" err="1"/>
                        <a:t>Có</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tc>
                  <a:txBody>
                    <a:bodyPr/>
                    <a:lstStyle/>
                    <a:p>
                      <a:r>
                        <a:rPr lang="en-US" sz="2800" dirty="0" err="1"/>
                        <a:t>Không</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extLst>
                  <a:ext uri="{0D108BD9-81ED-4DB2-BD59-A6C34878D82A}">
                    <a16:rowId xmlns:a16="http://schemas.microsoft.com/office/drawing/2014/main" val="2828616358"/>
                  </a:ext>
                </a:extLst>
              </a:tr>
            </a:tbl>
          </a:graphicData>
        </a:graphic>
      </p:graphicFrame>
    </p:spTree>
    <p:extLst>
      <p:ext uri="{BB962C8B-B14F-4D97-AF65-F5344CB8AC3E}">
        <p14:creationId xmlns:p14="http://schemas.microsoft.com/office/powerpoint/2010/main" val="246030727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600E0-7DD1-1CC8-2E6E-60A509364468}"/>
              </a:ext>
            </a:extLst>
          </p:cNvPr>
          <p:cNvPicPr>
            <a:picLocks noChangeAspect="1"/>
          </p:cNvPicPr>
          <p:nvPr/>
        </p:nvPicPr>
        <p:blipFill>
          <a:blip r:embed="rId3"/>
          <a:stretch>
            <a:fillRect/>
          </a:stretch>
        </p:blipFill>
        <p:spPr>
          <a:xfrm>
            <a:off x="2154019" y="2580128"/>
            <a:ext cx="9695906" cy="3500631"/>
          </a:xfrm>
          <a:prstGeom prst="rect">
            <a:avLst/>
          </a:prstGeom>
        </p:spPr>
      </p:pic>
    </p:spTree>
    <p:extLst>
      <p:ext uri="{BB962C8B-B14F-4D97-AF65-F5344CB8AC3E}">
        <p14:creationId xmlns:p14="http://schemas.microsoft.com/office/powerpoint/2010/main" val="2579847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571751"/>
            <a:ext cx="8217230" cy="2400300"/>
          </a:xfrm>
        </p:spPr>
        <p:txBody>
          <a:bodyPr/>
          <a:lstStyle/>
          <a:p>
            <a:r>
              <a:rPr lang="vi-VN" sz="2400" dirty="0"/>
              <a:t>o	Tìm hiểu biểu diễn mã dựa trên Clinical Classifications Software (CCS) cho ICD.</a:t>
            </a:r>
          </a:p>
        </p:txBody>
      </p:sp>
    </p:spTree>
    <p:extLst>
      <p:ext uri="{BB962C8B-B14F-4D97-AF65-F5344CB8AC3E}">
        <p14:creationId xmlns:p14="http://schemas.microsoft.com/office/powerpoint/2010/main" val="17233420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FA419F-E14E-3819-641C-EFA73522B1CE}"/>
              </a:ext>
            </a:extLst>
          </p:cNvPr>
          <p:cNvPicPr>
            <a:picLocks noChangeAspect="1"/>
          </p:cNvPicPr>
          <p:nvPr/>
        </p:nvPicPr>
        <p:blipFill>
          <a:blip r:embed="rId4"/>
          <a:stretch>
            <a:fillRect/>
          </a:stretch>
        </p:blipFill>
        <p:spPr>
          <a:xfrm>
            <a:off x="4234396" y="2332050"/>
            <a:ext cx="6916534" cy="4103029"/>
          </a:xfrm>
          <a:prstGeom prst="rect">
            <a:avLst/>
          </a:prstGeom>
        </p:spPr>
      </p:pic>
    </p:spTree>
    <p:extLst>
      <p:ext uri="{BB962C8B-B14F-4D97-AF65-F5344CB8AC3E}">
        <p14:creationId xmlns:p14="http://schemas.microsoft.com/office/powerpoint/2010/main" val="26898626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9F32DE4-BA31-3F66-BBEE-E02337A34F9D}"/>
              </a:ext>
            </a:extLst>
          </p:cNvPr>
          <p:cNvSpPr>
            <a:spLocks noGrp="1"/>
          </p:cNvSpPr>
          <p:nvPr>
            <p:ph type="body" idx="1"/>
          </p:nvPr>
        </p:nvSpPr>
        <p:spPr>
          <a:xfrm>
            <a:off x="2213610" y="2034540"/>
            <a:ext cx="8217230" cy="4326213"/>
          </a:xfrm>
        </p:spPr>
        <p:txBody>
          <a:bodyPr/>
          <a:lstStyle/>
          <a:p>
            <a:r>
              <a:rPr lang="vi-VN" sz="2400" dirty="0"/>
              <a:t>o	</a:t>
            </a:r>
            <a:r>
              <a:rPr lang="en-US" sz="2400" dirty="0" err="1"/>
              <a:t>Học</a:t>
            </a:r>
            <a:r>
              <a:rPr lang="en-US" sz="2400" dirty="0"/>
              <a:t> </a:t>
            </a:r>
            <a:r>
              <a:rPr lang="vi-VN" sz="2400" dirty="0"/>
              <a:t>các nhúng hợp lý (tối ưu) cho nod</a:t>
            </a:r>
            <a:r>
              <a:rPr lang="en-US" sz="2400" dirty="0"/>
              <a:t>e.</a:t>
            </a:r>
          </a:p>
          <a:p>
            <a:r>
              <a:rPr lang="vi-VN" sz="2400" dirty="0"/>
              <a:t>o	</a:t>
            </a:r>
            <a:r>
              <a:rPr lang="en-US" sz="2400" dirty="0"/>
              <a:t>K</a:t>
            </a:r>
            <a:r>
              <a:rPr lang="vi-VN" sz="2400" dirty="0"/>
              <a:t>hám phá ra tri thức chung để cải thiện độ chính xác dự đoán</a:t>
            </a:r>
            <a:r>
              <a:rPr lang="en-US" sz="2400" dirty="0"/>
              <a:t>.</a:t>
            </a:r>
            <a:r>
              <a:rPr lang="vi-VN" sz="2400" dirty="0"/>
              <a:t>	</a:t>
            </a:r>
            <a:endParaRPr lang="en-US" sz="2400" dirty="0"/>
          </a:p>
          <a:p>
            <a:r>
              <a:rPr lang="vi-VN" sz="2400" dirty="0"/>
              <a:t>o	</a:t>
            </a:r>
            <a:r>
              <a:rPr lang="en-US" sz="2400" dirty="0" err="1"/>
              <a:t>Diễn</a:t>
            </a:r>
            <a:r>
              <a:rPr lang="en-US" sz="2400" dirty="0"/>
              <a:t> </a:t>
            </a:r>
            <a:r>
              <a:rPr lang="vi-VN" sz="2400" dirty="0"/>
              <a:t>giải</a:t>
            </a:r>
            <a:r>
              <a:rPr lang="en-US" sz="2400" dirty="0"/>
              <a:t> </a:t>
            </a:r>
            <a:r>
              <a:rPr lang="vi-VN" sz="2400" dirty="0"/>
              <a:t>về tầm quan trọng của từng tri thức trong đồ thị.</a:t>
            </a:r>
          </a:p>
          <a:p>
            <a:r>
              <a:rPr lang="vi-VN" sz="2400" dirty="0"/>
              <a:t>o	</a:t>
            </a:r>
            <a:r>
              <a:rPr lang="en-US" sz="2400" dirty="0" err="1"/>
              <a:t>Cải</a:t>
            </a:r>
            <a:r>
              <a:rPr lang="en-US" sz="2400" dirty="0"/>
              <a:t> </a:t>
            </a:r>
            <a:r>
              <a:rPr lang="vi-VN" sz="2400" dirty="0"/>
              <a:t>thiện rõ rệt về hiệu suất với dữ liệu đầy đủ và không đầy đủ.</a:t>
            </a:r>
          </a:p>
          <a:p>
            <a:r>
              <a:rPr lang="vi-VN" sz="2400" dirty="0"/>
              <a:t>o	</a:t>
            </a:r>
            <a:r>
              <a:rPr lang="en-US" sz="2400" dirty="0" err="1"/>
              <a:t>Khai</a:t>
            </a:r>
            <a:r>
              <a:rPr lang="en-US" sz="2400" dirty="0"/>
              <a:t> </a:t>
            </a:r>
            <a:r>
              <a:rPr lang="vi-VN" sz="2400" dirty="0"/>
              <a:t>thác thông tin y tế cho toàn bộ quá trình dự đoán</a:t>
            </a:r>
          </a:p>
        </p:txBody>
      </p:sp>
    </p:spTree>
    <p:extLst>
      <p:ext uri="{BB962C8B-B14F-4D97-AF65-F5344CB8AC3E}">
        <p14:creationId xmlns:p14="http://schemas.microsoft.com/office/powerpoint/2010/main" val="35224918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3D64FD-59CE-EBB6-5148-D5E93539E884}"/>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A61A8B5-D2E1-B860-758A-F02CB9324EF7}"/>
              </a:ext>
            </a:extLst>
          </p:cNvPr>
          <p:cNvPicPr>
            <a:picLocks noChangeAspect="1"/>
          </p:cNvPicPr>
          <p:nvPr/>
        </p:nvPicPr>
        <p:blipFill>
          <a:blip r:embed="rId4"/>
          <a:stretch>
            <a:fillRect/>
          </a:stretch>
        </p:blipFill>
        <p:spPr>
          <a:xfrm>
            <a:off x="2214020" y="2474375"/>
            <a:ext cx="9189753" cy="3721005"/>
          </a:xfrm>
          <a:prstGeom prst="rect">
            <a:avLst/>
          </a:prstGeom>
        </p:spPr>
      </p:pic>
    </p:spTree>
    <p:extLst>
      <p:ext uri="{BB962C8B-B14F-4D97-AF65-F5344CB8AC3E}">
        <p14:creationId xmlns:p14="http://schemas.microsoft.com/office/powerpoint/2010/main" val="72784244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8946F70-B462-40E2-4537-A10493725B03}"/>
              </a:ext>
            </a:extLst>
          </p:cNvPr>
          <p:cNvPicPr>
            <a:picLocks noChangeAspect="1"/>
          </p:cNvPicPr>
          <p:nvPr/>
        </p:nvPicPr>
        <p:blipFill>
          <a:blip r:embed="rId4"/>
          <a:stretch>
            <a:fillRect/>
          </a:stretch>
        </p:blipFill>
        <p:spPr>
          <a:xfrm>
            <a:off x="4411980" y="240172"/>
            <a:ext cx="6115904" cy="3543795"/>
          </a:xfrm>
          <a:prstGeom prst="rect">
            <a:avLst/>
          </a:prstGeom>
        </p:spPr>
      </p:pic>
      <p:graphicFrame>
        <p:nvGraphicFramePr>
          <p:cNvPr id="15" name="Table 15">
            <a:extLst>
              <a:ext uri="{FF2B5EF4-FFF2-40B4-BE49-F238E27FC236}">
                <a16:creationId xmlns:a16="http://schemas.microsoft.com/office/drawing/2014/main" id="{67299F3A-3D0D-21CB-7A82-BAEC1CE304B9}"/>
              </a:ext>
            </a:extLst>
          </p:cNvPr>
          <p:cNvGraphicFramePr>
            <a:graphicFrameLocks noGrp="1"/>
          </p:cNvGraphicFramePr>
          <p:nvPr>
            <p:extLst>
              <p:ext uri="{D42A27DB-BD31-4B8C-83A1-F6EECF244321}">
                <p14:modId xmlns:p14="http://schemas.microsoft.com/office/powerpoint/2010/main" val="152224660"/>
              </p:ext>
            </p:extLst>
          </p:nvPr>
        </p:nvGraphicFramePr>
        <p:xfrm>
          <a:off x="2399884" y="4080510"/>
          <a:ext cx="8128000" cy="2468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07095478"/>
                    </a:ext>
                  </a:extLst>
                </a:gridCol>
                <a:gridCol w="4064000">
                  <a:extLst>
                    <a:ext uri="{9D8B030D-6E8A-4147-A177-3AD203B41FA5}">
                      <a16:colId xmlns:a16="http://schemas.microsoft.com/office/drawing/2014/main" val="1124702471"/>
                    </a:ext>
                  </a:extLst>
                </a:gridCol>
              </a:tblGrid>
              <a:tr h="370840">
                <a:tc>
                  <a:txBody>
                    <a:bodyPr/>
                    <a:lstStyle/>
                    <a:p>
                      <a:r>
                        <a:rPr lang="en-US" sz="2400" dirty="0">
                          <a:solidFill>
                            <a:schemeClr val="tx1"/>
                          </a:solidFill>
                        </a:rPr>
                        <a:t>KAME</a:t>
                      </a:r>
                    </a:p>
                  </a:txBody>
                  <a:tcPr/>
                </a:tc>
                <a:tc>
                  <a:txBody>
                    <a:bodyPr/>
                    <a:lstStyle/>
                    <a:p>
                      <a:r>
                        <a:rPr lang="en-US" sz="2400" dirty="0">
                          <a:solidFill>
                            <a:schemeClr val="tx1"/>
                          </a:solidFill>
                        </a:rPr>
                        <a:t>GRAM</a:t>
                      </a:r>
                    </a:p>
                  </a:txBody>
                  <a:tcPr/>
                </a:tc>
                <a:extLst>
                  <a:ext uri="{0D108BD9-81ED-4DB2-BD59-A6C34878D82A}">
                    <a16:rowId xmlns:a16="http://schemas.microsoft.com/office/drawing/2014/main" val="3527072728"/>
                  </a:ext>
                </a:extLst>
              </a:tr>
              <a:tr h="370840">
                <a:tc>
                  <a:txBody>
                    <a:bodyPr/>
                    <a:lstStyle/>
                    <a:p>
                      <a:r>
                        <a:rPr lang="en-US" sz="2400" dirty="0" err="1">
                          <a:solidFill>
                            <a:schemeClr val="tx1"/>
                          </a:solidFill>
                        </a:rPr>
                        <a:t>Có</a:t>
                      </a:r>
                      <a:r>
                        <a:rPr lang="en-US" sz="2400" dirty="0">
                          <a:solidFill>
                            <a:schemeClr val="tx1"/>
                          </a:solidFill>
                        </a:rPr>
                        <a:t> Ancestor Code Embedding</a:t>
                      </a: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có</a:t>
                      </a:r>
                      <a:r>
                        <a:rPr lang="en-US" sz="2400" dirty="0">
                          <a:solidFill>
                            <a:schemeClr val="tx1"/>
                          </a:solidFill>
                        </a:rPr>
                        <a:t> Medical Code Embedding</a:t>
                      </a:r>
                    </a:p>
                  </a:txBody>
                  <a:tcPr/>
                </a:tc>
                <a:extLst>
                  <a:ext uri="{0D108BD9-81ED-4DB2-BD59-A6C34878D82A}">
                    <a16:rowId xmlns:a16="http://schemas.microsoft.com/office/drawing/2014/main" val="19210619"/>
                  </a:ext>
                </a:extLst>
              </a:tr>
              <a:tr h="370840">
                <a:tc>
                  <a:txBody>
                    <a:bodyPr/>
                    <a:lstStyle/>
                    <a:p>
                      <a:r>
                        <a:rPr lang="en-US" sz="2400" dirty="0" err="1">
                          <a:solidFill>
                            <a:schemeClr val="tx1"/>
                          </a:solidFill>
                        </a:rPr>
                        <a:t>Sử</a:t>
                      </a:r>
                      <a:r>
                        <a:rPr lang="en-US" sz="2400" dirty="0">
                          <a:solidFill>
                            <a:schemeClr val="tx1"/>
                          </a:solidFill>
                        </a:rPr>
                        <a:t> </a:t>
                      </a:r>
                      <a:r>
                        <a:rPr lang="en-US" sz="2400" dirty="0" err="1">
                          <a:solidFill>
                            <a:schemeClr val="tx1"/>
                          </a:solidFill>
                        </a:rPr>
                        <a:t>dụng</a:t>
                      </a:r>
                      <a:r>
                        <a:rPr lang="en-US" sz="2400" dirty="0">
                          <a:solidFill>
                            <a:schemeClr val="tx1"/>
                          </a:solidFill>
                        </a:rPr>
                        <a:t> </a:t>
                      </a:r>
                      <a:r>
                        <a:rPr lang="en-US" sz="2400" dirty="0" err="1">
                          <a:solidFill>
                            <a:schemeClr val="tx1"/>
                          </a:solidFill>
                        </a:rPr>
                        <a:t>kiến</a:t>
                      </a:r>
                      <a:r>
                        <a:rPr lang="en-US" sz="2400" dirty="0">
                          <a:solidFill>
                            <a:schemeClr val="tx1"/>
                          </a:solidFill>
                        </a:rPr>
                        <a:t> </a:t>
                      </a:r>
                      <a:r>
                        <a:rPr lang="en-US" sz="2400" dirty="0" err="1">
                          <a:solidFill>
                            <a:schemeClr val="tx1"/>
                          </a:solidFill>
                        </a:rPr>
                        <a:t>trúc</a:t>
                      </a:r>
                      <a:r>
                        <a:rPr lang="en-US" sz="2400" dirty="0">
                          <a:solidFill>
                            <a:schemeClr val="tx1"/>
                          </a:solidFill>
                        </a:rPr>
                        <a:t> ontology </a:t>
                      </a:r>
                      <a:r>
                        <a:rPr lang="en-US" sz="2400" dirty="0" err="1">
                          <a:solidFill>
                            <a:schemeClr val="tx1"/>
                          </a:solidFill>
                        </a:rPr>
                        <a:t>cho</a:t>
                      </a:r>
                      <a:r>
                        <a:rPr lang="en-US" sz="2400" dirty="0">
                          <a:solidFill>
                            <a:schemeClr val="tx1"/>
                          </a:solidFill>
                        </a:rPr>
                        <a:t> </a:t>
                      </a:r>
                      <a:r>
                        <a:rPr lang="en-US" sz="2400" dirty="0" err="1">
                          <a:solidFill>
                            <a:schemeClr val="tx1"/>
                          </a:solidFill>
                        </a:rPr>
                        <a:t>cả</a:t>
                      </a:r>
                      <a:r>
                        <a:rPr lang="en-US" sz="2400" dirty="0">
                          <a:solidFill>
                            <a:schemeClr val="tx1"/>
                          </a:solidFill>
                        </a:rPr>
                        <a:t> </a:t>
                      </a:r>
                      <a:r>
                        <a:rPr lang="en-US" sz="2400" dirty="0" err="1">
                          <a:solidFill>
                            <a:schemeClr val="tx1"/>
                          </a:solidFill>
                        </a:rPr>
                        <a:t>quá</a:t>
                      </a:r>
                      <a:r>
                        <a:rPr lang="en-US" sz="2400" dirty="0">
                          <a:solidFill>
                            <a:schemeClr val="tx1"/>
                          </a:solidFill>
                        </a:rPr>
                        <a:t> </a:t>
                      </a:r>
                      <a:r>
                        <a:rPr lang="en-US" sz="2400" dirty="0" err="1">
                          <a:solidFill>
                            <a:schemeClr val="tx1"/>
                          </a:solidFill>
                        </a:rPr>
                        <a:t>trình</a:t>
                      </a:r>
                      <a:endParaRPr lang="en-US" sz="2400" dirty="0">
                        <a:solidFill>
                          <a:schemeClr val="tx1"/>
                        </a:solidFill>
                      </a:endParaRP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chịu</a:t>
                      </a:r>
                      <a:r>
                        <a:rPr lang="en-US" sz="2400" dirty="0">
                          <a:solidFill>
                            <a:schemeClr val="tx1"/>
                          </a:solidFill>
                        </a:rPr>
                        <a:t> </a:t>
                      </a:r>
                      <a:r>
                        <a:rPr lang="en-US" sz="2400" dirty="0" err="1">
                          <a:solidFill>
                            <a:schemeClr val="tx1"/>
                          </a:solidFill>
                        </a:rPr>
                        <a:t>ảnh</a:t>
                      </a:r>
                      <a:r>
                        <a:rPr lang="en-US" sz="2400" dirty="0">
                          <a:solidFill>
                            <a:schemeClr val="tx1"/>
                          </a:solidFill>
                        </a:rPr>
                        <a:t> </a:t>
                      </a:r>
                      <a:r>
                        <a:rPr lang="en-US" sz="2400" dirty="0" err="1">
                          <a:solidFill>
                            <a:schemeClr val="tx1"/>
                          </a:solidFill>
                        </a:rPr>
                        <a:t>hưởng</a:t>
                      </a:r>
                      <a:r>
                        <a:rPr lang="en-US" sz="2400" dirty="0">
                          <a:solidFill>
                            <a:schemeClr val="tx1"/>
                          </a:solidFill>
                        </a:rPr>
                        <a:t> </a:t>
                      </a:r>
                      <a:r>
                        <a:rPr lang="en-US" sz="2400" dirty="0" err="1">
                          <a:solidFill>
                            <a:schemeClr val="tx1"/>
                          </a:solidFill>
                        </a:rPr>
                        <a:t>của</a:t>
                      </a:r>
                      <a:r>
                        <a:rPr lang="en-US" sz="2400" dirty="0">
                          <a:solidFill>
                            <a:schemeClr val="tx1"/>
                          </a:solidFill>
                        </a:rPr>
                        <a:t> ontology </a:t>
                      </a:r>
                      <a:r>
                        <a:rPr lang="en-US" sz="2400" dirty="0" err="1">
                          <a:solidFill>
                            <a:schemeClr val="tx1"/>
                          </a:solidFill>
                        </a:rPr>
                        <a:t>tại</a:t>
                      </a:r>
                      <a:r>
                        <a:rPr lang="en-US" sz="2400" dirty="0">
                          <a:solidFill>
                            <a:schemeClr val="tx1"/>
                          </a:solidFill>
                        </a:rPr>
                        <a:t> </a:t>
                      </a:r>
                      <a:r>
                        <a:rPr lang="en-US" sz="2400" dirty="0" err="1">
                          <a:solidFill>
                            <a:schemeClr val="tx1"/>
                          </a:solidFill>
                        </a:rPr>
                        <a:t>bước</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đoán</a:t>
                      </a:r>
                      <a:r>
                        <a:rPr lang="en-US" sz="2400" dirty="0">
                          <a:solidFill>
                            <a:schemeClr val="tx1"/>
                          </a:solidFill>
                        </a:rPr>
                        <a:t> </a:t>
                      </a:r>
                      <a:r>
                        <a:rPr lang="en-US" sz="2400" dirty="0" err="1">
                          <a:solidFill>
                            <a:schemeClr val="tx1"/>
                          </a:solidFill>
                        </a:rPr>
                        <a:t>cuối</a:t>
                      </a:r>
                      <a:r>
                        <a:rPr lang="en-US" sz="2400" dirty="0">
                          <a:solidFill>
                            <a:schemeClr val="tx1"/>
                          </a:solidFill>
                        </a:rPr>
                        <a:t> </a:t>
                      </a:r>
                      <a:r>
                        <a:rPr lang="en-US" sz="2400" dirty="0" err="1">
                          <a:solidFill>
                            <a:schemeClr val="tx1"/>
                          </a:solidFill>
                        </a:rPr>
                        <a:t>cùng</a:t>
                      </a:r>
                      <a:endParaRPr lang="en-US" sz="2400" dirty="0">
                        <a:solidFill>
                          <a:schemeClr val="tx1"/>
                        </a:solidFill>
                      </a:endParaRPr>
                    </a:p>
                  </a:txBody>
                  <a:tcPr/>
                </a:tc>
                <a:extLst>
                  <a:ext uri="{0D108BD9-81ED-4DB2-BD59-A6C34878D82A}">
                    <a16:rowId xmlns:a16="http://schemas.microsoft.com/office/drawing/2014/main" val="1728390767"/>
                  </a:ext>
                </a:extLst>
              </a:tr>
            </a:tbl>
          </a:graphicData>
        </a:graphic>
      </p:graphicFrame>
    </p:spTree>
    <p:extLst>
      <p:ext uri="{BB962C8B-B14F-4D97-AF65-F5344CB8AC3E}">
        <p14:creationId xmlns:p14="http://schemas.microsoft.com/office/powerpoint/2010/main" val="15548864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Mục</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đích</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164634" y="3520968"/>
            <a:ext cx="2926988"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ở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lai</a:t>
            </a:r>
            <a:endParaRPr lang="en-US" sz="24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EE10D8A2-BA59-5B94-E0C7-888A04F030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494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a:solidFill>
                  <a:schemeClr val="bg1"/>
                </a:solidFill>
                <a:latin typeface="Times New Roman" panose="02020603050405020304" pitchFamily="18" charset="0"/>
                <a:cs typeface="Times New Roman" panose="02020603050405020304" pitchFamily="18" charset="0"/>
              </a:rPr>
              <a:t>DỰ ĐOÁN </a:t>
            </a:r>
            <a:r>
              <a:rPr lang="en-US" sz="4800" b="1" dirty="0" err="1">
                <a:solidFill>
                  <a:schemeClr val="bg1"/>
                </a:solidFill>
                <a:latin typeface="Times New Roman" panose="02020603050405020304" pitchFamily="18" charset="0"/>
                <a:cs typeface="Times New Roman" panose="02020603050405020304" pitchFamily="18" charset="0"/>
              </a:rPr>
              <a:t>rủi</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ro</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60</a:t>
            </a:fld>
            <a:endParaRPr lang="en-US" sz="1200">
              <a:solidFill>
                <a:schemeClr val="bg1"/>
              </a:solidFill>
            </a:endParaRPr>
          </a:p>
        </p:txBody>
      </p:sp>
    </p:spTree>
    <p:extLst>
      <p:ext uri="{BB962C8B-B14F-4D97-AF65-F5344CB8AC3E}">
        <p14:creationId xmlns:p14="http://schemas.microsoft.com/office/powerpoint/2010/main" val="29722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Mô</a:t>
            </a:r>
            <a:r>
              <a:rPr lang="en-US" sz="2400" dirty="0"/>
              <a:t> </a:t>
            </a:r>
            <a:r>
              <a:rPr lang="en-US" sz="2400" dirty="0" err="1"/>
              <a:t>hình</a:t>
            </a:r>
            <a:r>
              <a:rPr lang="en-US" sz="2400" dirty="0"/>
              <a:t> </a:t>
            </a:r>
            <a:r>
              <a:rPr lang="en-US" sz="2400" dirty="0" err="1"/>
              <a:t>chú</a:t>
            </a:r>
            <a:r>
              <a:rPr lang="en-US" sz="2400" dirty="0"/>
              <a:t> ý </a:t>
            </a:r>
            <a:r>
              <a:rPr lang="en-US" sz="2400" dirty="0" err="1"/>
              <a:t>thời</a:t>
            </a:r>
            <a:r>
              <a:rPr lang="en-US" sz="2400" dirty="0"/>
              <a:t> </a:t>
            </a:r>
            <a:r>
              <a:rPr lang="en-US" sz="2400" dirty="0" err="1"/>
              <a:t>gian</a:t>
            </a:r>
            <a:r>
              <a:rPr lang="en-US" sz="2400" dirty="0"/>
              <a:t> </a:t>
            </a:r>
            <a:r>
              <a:rPr lang="en-US" sz="2400" dirty="0" err="1"/>
              <a:t>ngược</a:t>
            </a:r>
            <a:r>
              <a:rPr lang="en-US" sz="2400" dirty="0"/>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Reverse time attention model</a:t>
            </a:r>
            <a:r>
              <a:rPr lang="en-US" sz="2400" dirty="0"/>
              <a:t>)</a:t>
            </a:r>
          </a:p>
        </p:txBody>
      </p:sp>
    </p:spTree>
    <p:extLst>
      <p:ext uri="{BB962C8B-B14F-4D97-AF65-F5344CB8AC3E}">
        <p14:creationId xmlns:p14="http://schemas.microsoft.com/office/powerpoint/2010/main" val="3120282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633245D-01DC-8316-9375-C41DF8ED3DE1}"/>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AB76405D-FD7F-8F67-32BE-E5B8F173702E}"/>
              </a:ext>
            </a:extLst>
          </p:cNvPr>
          <p:cNvPicPr>
            <a:picLocks noChangeAspect="1"/>
          </p:cNvPicPr>
          <p:nvPr/>
        </p:nvPicPr>
        <p:blipFill>
          <a:blip r:embed="rId4"/>
          <a:stretch>
            <a:fillRect/>
          </a:stretch>
        </p:blipFill>
        <p:spPr>
          <a:xfrm>
            <a:off x="2073013" y="2357169"/>
            <a:ext cx="8297433" cy="3858163"/>
          </a:xfrm>
          <a:prstGeom prst="rect">
            <a:avLst/>
          </a:prstGeom>
        </p:spPr>
      </p:pic>
    </p:spTree>
    <p:extLst>
      <p:ext uri="{BB962C8B-B14F-4D97-AF65-F5344CB8AC3E}">
        <p14:creationId xmlns:p14="http://schemas.microsoft.com/office/powerpoint/2010/main" val="324728573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CD19729-D5B7-3B9E-54C2-5608A97E76D9}"/>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F4ADCF6E-595F-3E74-0288-FAF566AD7707}"/>
              </a:ext>
            </a:extLst>
          </p:cNvPr>
          <p:cNvPicPr>
            <a:picLocks noChangeAspect="1"/>
          </p:cNvPicPr>
          <p:nvPr/>
        </p:nvPicPr>
        <p:blipFill>
          <a:blip r:embed="rId4"/>
          <a:stretch>
            <a:fillRect/>
          </a:stretch>
        </p:blipFill>
        <p:spPr>
          <a:xfrm>
            <a:off x="2933700" y="2513488"/>
            <a:ext cx="7059010" cy="4001058"/>
          </a:xfrm>
          <a:prstGeom prst="rect">
            <a:avLst/>
          </a:prstGeom>
        </p:spPr>
      </p:pic>
    </p:spTree>
    <p:extLst>
      <p:ext uri="{BB962C8B-B14F-4D97-AF65-F5344CB8AC3E}">
        <p14:creationId xmlns:p14="http://schemas.microsoft.com/office/powerpoint/2010/main" val="121435934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855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795142" y="479990"/>
            <a:ext cx="3605406" cy="1325563"/>
          </a:xfrm>
        </p:spPr>
        <p:txBody>
          <a:bodyPr vert="horz" lIns="91440" tIns="45720" rIns="91440" bIns="45720" rtlCol="0" anchor="ctr">
            <a:normAutofit/>
          </a:bodyPr>
          <a:lstStyle/>
          <a:p>
            <a:pPr algn="r"/>
            <a:r>
              <a:rPr lang="en-US" sz="2400" b="1" kern="1200">
                <a:solidFill>
                  <a:schemeClr val="bg1"/>
                </a:solidFill>
                <a:latin typeface="+mj-lt"/>
                <a:ea typeface="+mj-ea"/>
                <a:cs typeface="+mj-cs"/>
              </a:rPr>
              <a:t>RETAIN</a:t>
            </a:r>
          </a:p>
        </p:txBody>
      </p:sp>
      <p:cxnSp>
        <p:nvCxnSpPr>
          <p:cNvPr id="16" name="Straight Connector 15">
            <a:extLst>
              <a:ext uri="{FF2B5EF4-FFF2-40B4-BE49-F238E27FC236}">
                <a16:creationId xmlns:a16="http://schemas.microsoft.com/office/drawing/2014/main" id="{CE272F12-AF86-441A-BC1B-C014BBBF85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4639665" y="685571"/>
            <a:ext cx="0" cy="914400"/>
          </a:xfrm>
          <a:prstGeom prst="line">
            <a:avLst/>
          </a:prstGeom>
          <a:ln w="19050">
            <a:solidFill>
              <a:schemeClr val="bg1">
                <a:alpha val="70000"/>
              </a:schemeClr>
            </a:solidFill>
          </a:ln>
        </p:spPr>
        <p:style>
          <a:lnRef idx="1">
            <a:schemeClr val="accent1"/>
          </a:lnRef>
          <a:fillRef idx="0">
            <a:schemeClr val="accent1"/>
          </a:fillRef>
          <a:effectRef idx="0">
            <a:schemeClr val="accent1"/>
          </a:effectRef>
          <a:fontRef idx="minor">
            <a:schemeClr val="tx1"/>
          </a:fontRef>
        </p:style>
      </p:cxnSp>
      <p:sp>
        <p:nvSpPr>
          <p:cNvPr id="7" name="Text Placeholder 6">
            <a:extLst>
              <a:ext uri="{FF2B5EF4-FFF2-40B4-BE49-F238E27FC236}">
                <a16:creationId xmlns:a16="http://schemas.microsoft.com/office/drawing/2014/main" id="{760001CB-EFF7-867F-26AF-D3774C396CB8}"/>
              </a:ext>
            </a:extLst>
          </p:cNvPr>
          <p:cNvSpPr>
            <a:spLocks noGrp="1"/>
          </p:cNvSpPr>
          <p:nvPr>
            <p:ph type="body" idx="1"/>
          </p:nvPr>
        </p:nvSpPr>
        <p:spPr>
          <a:xfrm>
            <a:off x="4878783" y="411881"/>
            <a:ext cx="6512265" cy="1461780"/>
          </a:xfrm>
        </p:spPr>
        <p:txBody>
          <a:bodyPr vert="horz" lIns="91440" tIns="45720" rIns="91440" bIns="45720" rtlCol="0" anchor="ctr">
            <a:normAutofit/>
          </a:bodyPr>
          <a:lstStyle/>
          <a:p>
            <a:pPr indent="-228600">
              <a:buFont typeface="Arial" panose="020B0604020202020204" pitchFamily="34" charset="0"/>
              <a:buChar char="•"/>
            </a:pPr>
            <a:r>
              <a:rPr lang="en-US" sz="1800" dirty="0" err="1">
                <a:solidFill>
                  <a:schemeClr val="bg1"/>
                </a:solidFill>
                <a:latin typeface="+mn-lt"/>
                <a:ea typeface="+mn-ea"/>
                <a:cs typeface="+mn-cs"/>
              </a:rPr>
              <a:t>Kết</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quả</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thực</a:t>
            </a:r>
            <a:r>
              <a:rPr lang="en-US" sz="1800" dirty="0">
                <a:solidFill>
                  <a:schemeClr val="bg1"/>
                </a:solidFill>
                <a:latin typeface="+mn-lt"/>
                <a:ea typeface="+mn-ea"/>
                <a:cs typeface="+mn-cs"/>
              </a:rPr>
              <a:t> </a:t>
            </a:r>
            <a:r>
              <a:rPr lang="en-US" sz="1800" dirty="0" err="1">
                <a:solidFill>
                  <a:schemeClr val="bg1"/>
                </a:solidFill>
                <a:latin typeface="+mn-lt"/>
                <a:ea typeface="+mn-ea"/>
                <a:cs typeface="+mn-cs"/>
              </a:rPr>
              <a:t>nghiệm</a:t>
            </a:r>
            <a:endParaRPr lang="en-US" sz="1800" dirty="0">
              <a:solidFill>
                <a:schemeClr val="bg1"/>
              </a:solidFill>
              <a:latin typeface="+mn-lt"/>
              <a:ea typeface="+mn-ea"/>
              <a:cs typeface="+mn-cs"/>
            </a:endParaRPr>
          </a:p>
          <a:p>
            <a:pPr indent="-228600">
              <a:buFont typeface="Arial" panose="020B0604020202020204" pitchFamily="34" charset="0"/>
              <a:buChar char="•"/>
            </a:pPr>
            <a:endParaRPr lang="en-US" sz="1800" dirty="0">
              <a:solidFill>
                <a:schemeClr val="bg1"/>
              </a:solidFill>
              <a:latin typeface="+mn-lt"/>
              <a:ea typeface="+mn-ea"/>
              <a:cs typeface="+mn-cs"/>
            </a:endParaRPr>
          </a:p>
        </p:txBody>
      </p:sp>
      <p:pic>
        <p:nvPicPr>
          <p:cNvPr id="9" name="Picture 8">
            <a:extLst>
              <a:ext uri="{FF2B5EF4-FFF2-40B4-BE49-F238E27FC236}">
                <a16:creationId xmlns:a16="http://schemas.microsoft.com/office/drawing/2014/main" id="{F22594D6-C0E1-FB9A-F68F-E54AEF95C8DB}"/>
              </a:ext>
            </a:extLst>
          </p:cNvPr>
          <p:cNvPicPr>
            <a:picLocks noChangeAspect="1"/>
          </p:cNvPicPr>
          <p:nvPr/>
        </p:nvPicPr>
        <p:blipFill>
          <a:blip r:embed="rId3"/>
          <a:stretch>
            <a:fillRect/>
          </a:stretch>
        </p:blipFill>
        <p:spPr>
          <a:xfrm>
            <a:off x="795142" y="3171441"/>
            <a:ext cx="10595911" cy="254301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123826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Không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hiệu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quả</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thực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chuỗi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dài</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RETAIN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trên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dữ</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liệu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có</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chỉ</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mục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nhiều</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phân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loại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RETAIN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duy</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trì</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độ</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chính</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xác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của</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RNN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trong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đạt</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được</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thích</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cao</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hơn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23429990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Sự</a:t>
            </a:r>
            <a:r>
              <a:rPr lang="en-US" sz="2400" dirty="0"/>
              <a:t> </a:t>
            </a:r>
            <a:r>
              <a:rPr lang="en-US" sz="2400" dirty="0" err="1"/>
              <a:t>cần</a:t>
            </a:r>
            <a:r>
              <a:rPr lang="en-US" sz="2400" dirty="0"/>
              <a:t> </a:t>
            </a:r>
            <a:r>
              <a:rPr lang="en-US" sz="2400" dirty="0" err="1"/>
              <a:t>thiết</a:t>
            </a:r>
            <a:r>
              <a:rPr lang="en-US" sz="2400" dirty="0"/>
              <a:t> </a:t>
            </a:r>
            <a:r>
              <a:rPr lang="en-US" sz="2400" dirty="0" err="1"/>
              <a:t>của</a:t>
            </a:r>
            <a:r>
              <a:rPr lang="en-US" sz="2400" dirty="0"/>
              <a:t> </a:t>
            </a:r>
            <a:r>
              <a:rPr lang="en-US" sz="2400" dirty="0" err="1"/>
              <a:t>việc</a:t>
            </a:r>
            <a:r>
              <a:rPr lang="en-US" sz="2400" dirty="0"/>
              <a:t> </a:t>
            </a:r>
            <a:r>
              <a:rPr lang="en-US" sz="2400" dirty="0" err="1"/>
              <a:t>kết</a:t>
            </a:r>
            <a:r>
              <a:rPr lang="en-US" sz="2400" dirty="0"/>
              <a:t> </a:t>
            </a:r>
            <a:r>
              <a:rPr lang="en-US" sz="2400" dirty="0" err="1"/>
              <a:t>hợp</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a:t>
            </a:r>
          </a:p>
          <a:p>
            <a:r>
              <a:rPr lang="en-US" sz="2400" dirty="0"/>
              <a:t>	</a:t>
            </a:r>
            <a:r>
              <a:rPr lang="vi-VN" sz="2400" dirty="0"/>
              <a:t>o	Số lượng mã y tế trùng lặp giữa dữ liệu EHR của từng bệnh nhân và toàn bộ </a:t>
            </a:r>
            <a:r>
              <a:rPr lang="en-US" sz="2400" dirty="0" err="1"/>
              <a:t>đồ</a:t>
            </a:r>
            <a:r>
              <a:rPr lang="en-US" sz="2400" dirty="0"/>
              <a:t> </a:t>
            </a:r>
            <a:r>
              <a:rPr lang="en-US" sz="2400" dirty="0" err="1"/>
              <a:t>thị</a:t>
            </a:r>
            <a:r>
              <a:rPr lang="en-US" sz="2400" dirty="0"/>
              <a:t> tri </a:t>
            </a:r>
            <a:r>
              <a:rPr lang="en-US" sz="2400" dirty="0" err="1"/>
              <a:t>thức</a:t>
            </a:r>
            <a:r>
              <a:rPr lang="vi-VN" sz="2400" dirty="0"/>
              <a:t> là rất nhỏ</a:t>
            </a:r>
            <a:r>
              <a:rPr lang="en-US" sz="2400" dirty="0"/>
              <a:t>.</a:t>
            </a:r>
          </a:p>
          <a:p>
            <a:r>
              <a:rPr lang="en-US" sz="2400" dirty="0"/>
              <a:t>	</a:t>
            </a:r>
            <a:r>
              <a:rPr lang="vi-VN" sz="2400" dirty="0"/>
              <a:t>o	</a:t>
            </a:r>
            <a:r>
              <a:rPr lang="en-US" sz="2400" dirty="0" err="1"/>
              <a:t>Các</a:t>
            </a:r>
            <a:r>
              <a:rPr lang="en-US" sz="2400" dirty="0"/>
              <a:t> </a:t>
            </a:r>
            <a:r>
              <a:rPr lang="en-US" sz="2400" dirty="0" err="1"/>
              <a:t>nguyên</a:t>
            </a:r>
            <a:r>
              <a:rPr lang="en-US" sz="2400" dirty="0"/>
              <a:t> </a:t>
            </a:r>
            <a:r>
              <a:rPr lang="en-US" sz="2400" dirty="0" err="1"/>
              <a:t>nhân</a:t>
            </a:r>
            <a:r>
              <a:rPr lang="en-US" sz="2400" dirty="0"/>
              <a:t> </a:t>
            </a:r>
            <a:r>
              <a:rPr lang="en-US" sz="2400" dirty="0" err="1"/>
              <a:t>hàng</a:t>
            </a:r>
            <a:r>
              <a:rPr lang="en-US" sz="2400" dirty="0"/>
              <a:t> </a:t>
            </a:r>
            <a:r>
              <a:rPr lang="en-US" sz="2400" dirty="0" err="1"/>
              <a:t>đầu</a:t>
            </a:r>
            <a:r>
              <a:rPr lang="en-US" sz="2400" dirty="0"/>
              <a:t> </a:t>
            </a:r>
            <a:r>
              <a:rPr lang="en-US" sz="2400" dirty="0" err="1"/>
              <a:t>của</a:t>
            </a:r>
            <a:r>
              <a:rPr lang="en-US" sz="2400" dirty="0"/>
              <a:t> </a:t>
            </a:r>
            <a:r>
              <a:rPr lang="en-US" sz="2400" dirty="0" err="1"/>
              <a:t>một</a:t>
            </a:r>
            <a:r>
              <a:rPr lang="en-US" sz="2400" dirty="0"/>
              <a:t> </a:t>
            </a:r>
            <a:r>
              <a:rPr lang="en-US" sz="2400" dirty="0" err="1"/>
              <a:t>bệnh</a:t>
            </a:r>
            <a:r>
              <a:rPr lang="en-US" sz="2400" dirty="0"/>
              <a:t> </a:t>
            </a:r>
            <a:r>
              <a:rPr lang="en-US" sz="2400" dirty="0" err="1"/>
              <a:t>mục</a:t>
            </a:r>
            <a:r>
              <a:rPr lang="en-US" sz="2400" dirty="0"/>
              <a:t> </a:t>
            </a:r>
            <a:r>
              <a:rPr lang="en-US" sz="2400" dirty="0" err="1"/>
              <a:t>tiêu</a:t>
            </a:r>
            <a:r>
              <a:rPr lang="en-US" sz="2400" dirty="0"/>
              <a:t> </a:t>
            </a:r>
            <a:r>
              <a:rPr lang="en-US" sz="2400" dirty="0" err="1"/>
              <a:t>cụ</a:t>
            </a:r>
            <a:r>
              <a:rPr lang="en-US" sz="2400" dirty="0"/>
              <a:t> </a:t>
            </a:r>
            <a:r>
              <a:rPr lang="en-US" sz="2400" dirty="0" err="1"/>
              <a:t>thể</a:t>
            </a:r>
            <a:r>
              <a:rPr lang="en-US" sz="2400" dirty="0"/>
              <a:t> </a:t>
            </a:r>
            <a:r>
              <a:rPr lang="en-US" sz="2400" dirty="0" err="1"/>
              <a:t>cho</a:t>
            </a:r>
            <a:r>
              <a:rPr lang="en-US" sz="2400" dirty="0"/>
              <a:t> </a:t>
            </a:r>
            <a:r>
              <a:rPr lang="en-US" sz="2400" dirty="0" err="1"/>
              <a:t>các</a:t>
            </a:r>
            <a:r>
              <a:rPr lang="en-US" sz="2400" dirty="0"/>
              <a:t> </a:t>
            </a:r>
            <a:r>
              <a:rPr lang="en-US" sz="2400" dirty="0" err="1"/>
              <a:t>bệnh</a:t>
            </a:r>
            <a:r>
              <a:rPr lang="en-US" sz="2400" dirty="0"/>
              <a:t> </a:t>
            </a:r>
            <a:r>
              <a:rPr lang="en-US" sz="2400" dirty="0" err="1"/>
              <a:t>nhân</a:t>
            </a:r>
            <a:r>
              <a:rPr lang="en-US" sz="2400" dirty="0"/>
              <a:t> </a:t>
            </a:r>
            <a:r>
              <a:rPr lang="en-US" sz="2400" dirty="0" err="1"/>
              <a:t>khác</a:t>
            </a:r>
            <a:r>
              <a:rPr lang="en-US" sz="2400" dirty="0"/>
              <a:t> </a:t>
            </a:r>
            <a:r>
              <a:rPr lang="en-US" sz="2400" dirty="0" err="1"/>
              <a:t>nhau</a:t>
            </a:r>
            <a:r>
              <a:rPr lang="en-US" sz="2400" dirty="0"/>
              <a:t> </a:t>
            </a:r>
            <a:r>
              <a:rPr lang="en-US" sz="2400" dirty="0" err="1"/>
              <a:t>rất</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309142311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khác</a:t>
            </a:r>
            <a:r>
              <a:rPr lang="en-US" sz="2400" dirty="0"/>
              <a:t> </a:t>
            </a:r>
            <a:r>
              <a:rPr lang="en-US" sz="2400" dirty="0" err="1"/>
              <a:t>như</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a:t>
            </a:r>
          </a:p>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từ</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 (Personalized Knowledge Graph).</a:t>
            </a:r>
          </a:p>
          <a:p>
            <a:r>
              <a:rPr lang="en-US" sz="2400" dirty="0"/>
              <a:t>	</a:t>
            </a:r>
            <a:r>
              <a:rPr lang="vi-VN" sz="2400" dirty="0"/>
              <a:t>o	</a:t>
            </a:r>
            <a:r>
              <a:rPr lang="en-US" sz="2400" dirty="0" err="1"/>
              <a:t>Trọng</a:t>
            </a:r>
            <a:r>
              <a:rPr lang="en-US" sz="2400" dirty="0"/>
              <a:t> </a:t>
            </a:r>
            <a:r>
              <a:rPr lang="en-US" sz="2400" dirty="0" err="1"/>
              <a:t>số</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cho</a:t>
            </a:r>
            <a:r>
              <a:rPr lang="en-US" sz="2400" dirty="0"/>
              <a:t> </a:t>
            </a:r>
            <a:r>
              <a:rPr lang="en-US" sz="2400" dirty="0" err="1"/>
              <a:t>thấy</a:t>
            </a:r>
            <a:r>
              <a:rPr lang="en-US" sz="2400" dirty="0"/>
              <a:t> </a:t>
            </a:r>
            <a:r>
              <a:rPr lang="en-US" sz="2400" dirty="0" err="1"/>
              <a:t>được</a:t>
            </a:r>
            <a:r>
              <a:rPr lang="en-US" sz="2400" dirty="0"/>
              <a:t> </a:t>
            </a:r>
            <a:r>
              <a:rPr lang="en-US" sz="2400" dirty="0" err="1"/>
              <a:t>sự</a:t>
            </a:r>
            <a:r>
              <a:rPr lang="en-US" sz="2400" dirty="0"/>
              <a:t> </a:t>
            </a:r>
            <a:r>
              <a:rPr lang="en-US" sz="2400" dirty="0" err="1"/>
              <a:t>liên</a:t>
            </a:r>
            <a:r>
              <a:rPr lang="en-US" sz="2400" dirty="0"/>
              <a:t> </a:t>
            </a:r>
            <a:r>
              <a:rPr lang="en-US" sz="2400" dirty="0" err="1"/>
              <a:t>quan</a:t>
            </a:r>
            <a:r>
              <a:rPr lang="en-US" sz="2400" dirty="0"/>
              <a:t> </a:t>
            </a:r>
            <a:r>
              <a:rPr lang="en-US" sz="2400" dirty="0" err="1"/>
              <a:t>giữa</a:t>
            </a:r>
            <a:r>
              <a:rPr lang="en-US" sz="2400" dirty="0"/>
              <a:t> </a:t>
            </a:r>
            <a:r>
              <a:rPr lang="en-US" sz="2400" dirty="0" err="1"/>
              <a:t>triệu</a:t>
            </a:r>
            <a:r>
              <a:rPr lang="en-US" sz="2400" dirty="0"/>
              <a:t> </a:t>
            </a:r>
            <a:r>
              <a:rPr lang="en-US" sz="2400" dirty="0" err="1"/>
              <a:t>chứng</a:t>
            </a:r>
            <a:r>
              <a:rPr lang="en-US" sz="2400" dirty="0"/>
              <a:t> </a:t>
            </a:r>
            <a:r>
              <a:rPr lang="en-US" sz="2400" dirty="0" err="1"/>
              <a:t>và</a:t>
            </a:r>
            <a:r>
              <a:rPr lang="en-US" sz="2400" dirty="0"/>
              <a:t> </a:t>
            </a:r>
            <a:r>
              <a:rPr lang="en-US" sz="2400" dirty="0" err="1"/>
              <a:t>mã</a:t>
            </a:r>
            <a:r>
              <a:rPr lang="en-US" sz="2400" dirty="0"/>
              <a:t> y khoa.</a:t>
            </a:r>
          </a:p>
          <a:p>
            <a:endParaRPr lang="en-US" sz="2400" dirty="0"/>
          </a:p>
          <a:p>
            <a:r>
              <a:rPr lang="vi-VN" sz="2400" dirty="0"/>
              <a:t>o	</a:t>
            </a:r>
            <a:r>
              <a:rPr lang="en-US" sz="2400" dirty="0" err="1"/>
              <a:t>Tìm</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tiến</a:t>
            </a:r>
            <a:r>
              <a:rPr lang="en-US" sz="2400" dirty="0"/>
              <a:t> </a:t>
            </a:r>
            <a:r>
              <a:rPr lang="en-US" sz="2400" dirty="0" err="1"/>
              <a:t>triển</a:t>
            </a:r>
            <a:r>
              <a:rPr lang="en-US" sz="2400" dirty="0"/>
              <a:t> </a:t>
            </a:r>
            <a:r>
              <a:rPr lang="en-US" sz="2400" dirty="0" err="1"/>
              <a:t>bệnh</a:t>
            </a:r>
            <a:r>
              <a:rPr lang="en-US" sz="2400" dirty="0"/>
              <a:t> (Path) </a:t>
            </a:r>
            <a:r>
              <a:rPr lang="en-US" sz="2400" dirty="0" err="1"/>
              <a:t>có</a:t>
            </a:r>
            <a:r>
              <a:rPr lang="en-US" sz="2400" dirty="0"/>
              <a:t> </a:t>
            </a:r>
            <a:r>
              <a:rPr lang="en-US" sz="2400" dirty="0" err="1"/>
              <a:t>thể</a:t>
            </a:r>
            <a:r>
              <a:rPr lang="en-US" sz="2400" dirty="0"/>
              <a:t> </a:t>
            </a:r>
            <a:r>
              <a:rPr lang="en-US" sz="2400" dirty="0" err="1"/>
              <a:t>từ</a:t>
            </a:r>
            <a:r>
              <a:rPr lang="en-US" sz="2400" dirty="0"/>
              <a:t> PKG </a:t>
            </a:r>
            <a:r>
              <a:rPr lang="en-US" sz="2400" dirty="0" err="1"/>
              <a:t>để</a:t>
            </a:r>
            <a:r>
              <a:rPr lang="en-US" sz="2400" dirty="0"/>
              <a:t> </a:t>
            </a:r>
            <a:r>
              <a:rPr lang="en-US" sz="2400" dirty="0" err="1"/>
              <a:t>tìm</a:t>
            </a:r>
            <a:r>
              <a:rPr lang="en-US" sz="2400" dirty="0"/>
              <a:t> </a:t>
            </a:r>
            <a:r>
              <a:rPr lang="en-US" sz="2400" dirty="0" err="1"/>
              <a:t>hiểu</a:t>
            </a:r>
            <a:r>
              <a:rPr lang="en-US" sz="2400" dirty="0"/>
              <a:t> </a:t>
            </a:r>
            <a:r>
              <a:rPr lang="en-US" sz="2400" dirty="0" err="1"/>
              <a:t>cách</a:t>
            </a:r>
            <a:r>
              <a:rPr lang="en-US" sz="2400" dirty="0"/>
              <a:t> </a:t>
            </a:r>
            <a:r>
              <a:rPr lang="en-US" sz="2400" dirty="0" err="1"/>
              <a:t>nhúng</a:t>
            </a:r>
            <a:r>
              <a:rPr lang="en-US" sz="2400" dirty="0"/>
              <a:t> </a:t>
            </a:r>
            <a:r>
              <a:rPr lang="en-US" sz="2400" dirty="0" err="1"/>
              <a:t>hiệu</a:t>
            </a:r>
            <a:r>
              <a:rPr lang="en-US" sz="2400" dirty="0"/>
              <a:t> </a:t>
            </a:r>
            <a:r>
              <a:rPr lang="en-US" sz="2400" dirty="0" err="1"/>
              <a:t>quả</a:t>
            </a:r>
            <a:r>
              <a:rPr lang="en-US" sz="2400" dirty="0"/>
              <a:t>, </a:t>
            </a:r>
            <a:r>
              <a:rPr lang="en-US" sz="2400" dirty="0" err="1"/>
              <a:t>từ</a:t>
            </a:r>
            <a:r>
              <a:rPr lang="en-US" sz="2400" dirty="0"/>
              <a:t> </a:t>
            </a:r>
            <a:r>
              <a:rPr lang="en-US" sz="2400" dirty="0" err="1"/>
              <a:t>đó</a:t>
            </a:r>
            <a:r>
              <a:rPr lang="en-US" sz="2400" dirty="0"/>
              <a:t> </a:t>
            </a:r>
            <a:r>
              <a:rPr lang="en-US" sz="2400" dirty="0" err="1"/>
              <a:t>tăng</a:t>
            </a:r>
            <a:r>
              <a:rPr lang="en-US" sz="2400" dirty="0"/>
              <a:t> </a:t>
            </a:r>
            <a:r>
              <a:rPr lang="en-US" sz="2400" dirty="0" err="1"/>
              <a:t>cường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cơ</a:t>
            </a:r>
            <a:r>
              <a:rPr lang="en-US" sz="2400" dirty="0"/>
              <a:t> </a:t>
            </a:r>
            <a:r>
              <a:rPr lang="en-US" sz="2400" dirty="0" err="1"/>
              <a:t>bản</a:t>
            </a:r>
            <a:r>
              <a:rPr lang="en-US" sz="2400" dirty="0"/>
              <a:t>.</a:t>
            </a:r>
          </a:p>
        </p:txBody>
      </p:sp>
    </p:spTree>
    <p:extLst>
      <p:ext uri="{BB962C8B-B14F-4D97-AF65-F5344CB8AC3E}">
        <p14:creationId xmlns:p14="http://schemas.microsoft.com/office/powerpoint/2010/main" val="369275068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Khả</a:t>
            </a:r>
            <a:r>
              <a:rPr lang="en-US" dirty="0"/>
              <a:t> </a:t>
            </a:r>
            <a:r>
              <a:rPr lang="en-US" dirty="0" err="1"/>
              <a:t>năng</a:t>
            </a:r>
            <a:r>
              <a:rPr lang="en-US" dirty="0"/>
              <a:t> </a:t>
            </a:r>
            <a:r>
              <a:rPr lang="en-US" dirty="0" err="1"/>
              <a:t>diễn</a:t>
            </a:r>
            <a:r>
              <a:rPr lang="en-US" dirty="0"/>
              <a:t> </a:t>
            </a:r>
            <a:r>
              <a:rPr lang="en-US" dirty="0" err="1"/>
              <a:t>giải</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dựa</a:t>
            </a:r>
            <a:r>
              <a:rPr lang="en-US" sz="2400" dirty="0"/>
              <a:t> </a:t>
            </a:r>
            <a:r>
              <a:rPr lang="en-US" sz="2400" dirty="0" err="1"/>
              <a:t>trên</a:t>
            </a:r>
            <a:r>
              <a:rPr lang="en-US" sz="2400" dirty="0"/>
              <a:t> </a:t>
            </a:r>
            <a:r>
              <a:rPr lang="en-US" sz="2400" dirty="0" err="1"/>
              <a:t>các</a:t>
            </a:r>
            <a:r>
              <a:rPr lang="en-US" sz="2400" dirty="0"/>
              <a:t> </a:t>
            </a:r>
            <a:r>
              <a:rPr lang="en-US" sz="2400" dirty="0" err="1"/>
              <a:t>trích</a:t>
            </a:r>
            <a:r>
              <a:rPr lang="en-US" sz="2400" dirty="0"/>
              <a:t> </a:t>
            </a:r>
            <a:r>
              <a:rPr lang="en-US" sz="2400" dirty="0" err="1"/>
              <a:t>dẫn</a:t>
            </a:r>
            <a:r>
              <a:rPr lang="en-US" sz="2400" dirty="0"/>
              <a:t> </a:t>
            </a:r>
            <a:r>
              <a:rPr lang="en-US" sz="2400" dirty="0" err="1"/>
              <a:t>từ</a:t>
            </a:r>
            <a:r>
              <a:rPr lang="en-US" sz="2400" dirty="0"/>
              <a:t> </a:t>
            </a:r>
            <a:r>
              <a:rPr lang="en-US" sz="2400" dirty="0" err="1"/>
              <a:t>các</a:t>
            </a:r>
            <a:r>
              <a:rPr lang="en-US" sz="2400" dirty="0"/>
              <a:t> </a:t>
            </a:r>
            <a:r>
              <a:rPr lang="en-US" sz="2400" dirty="0" err="1"/>
              <a:t>nguồn</a:t>
            </a:r>
            <a:r>
              <a:rPr lang="en-US" sz="2400" dirty="0"/>
              <a:t> </a:t>
            </a:r>
            <a:r>
              <a:rPr lang="en-US" sz="2400" dirty="0" err="1"/>
              <a:t>đáng</a:t>
            </a:r>
            <a:r>
              <a:rPr lang="en-US" sz="2400" dirty="0"/>
              <a:t> tin </a:t>
            </a:r>
            <a:r>
              <a:rPr lang="en-US" sz="2400" dirty="0" err="1"/>
              <a:t>cậy</a:t>
            </a:r>
            <a:r>
              <a:rPr lang="en-US" sz="2400" dirty="0"/>
              <a:t> </a:t>
            </a:r>
            <a:r>
              <a:rPr lang="en-US" sz="2400" dirty="0" err="1"/>
              <a:t>và</a:t>
            </a:r>
            <a:r>
              <a:rPr lang="en-US" sz="2400" dirty="0"/>
              <a:t> </a:t>
            </a:r>
            <a:r>
              <a:rPr lang="en-US" sz="2400" dirty="0" err="1"/>
              <a:t>các</a:t>
            </a:r>
            <a:r>
              <a:rPr lang="en-US" sz="2400" dirty="0"/>
              <a:t> </a:t>
            </a:r>
            <a:r>
              <a:rPr lang="en-US" sz="2400" dirty="0" err="1"/>
              <a:t>ấn</a:t>
            </a:r>
            <a:r>
              <a:rPr lang="en-US" sz="2400" dirty="0"/>
              <a:t> </a:t>
            </a:r>
            <a:r>
              <a:rPr lang="en-US" sz="2400" dirty="0" err="1"/>
              <a:t>phẩm</a:t>
            </a:r>
            <a:r>
              <a:rPr lang="en-US" sz="2400" dirty="0"/>
              <a:t> y </a:t>
            </a:r>
            <a:r>
              <a:rPr lang="en-US" sz="2400" dirty="0" err="1"/>
              <a:t>tế</a:t>
            </a:r>
            <a:r>
              <a:rPr lang="en-US" sz="2400" dirty="0"/>
              <a:t>.</a:t>
            </a:r>
          </a:p>
          <a:p>
            <a:r>
              <a:rPr lang="vi-VN" sz="2400" dirty="0"/>
              <a:t>o	</a:t>
            </a:r>
            <a:r>
              <a:rPr lang="en-US" sz="2400" dirty="0" err="1"/>
              <a:t>Kết</a:t>
            </a:r>
            <a:r>
              <a:rPr lang="en-US" sz="2400" dirty="0"/>
              <a:t> </a:t>
            </a:r>
            <a:r>
              <a:rPr lang="en-US" sz="2400" dirty="0" err="1"/>
              <a:t>hợp</a:t>
            </a:r>
            <a:r>
              <a:rPr lang="en-US" sz="2400" dirty="0"/>
              <a:t> </a:t>
            </a:r>
            <a:r>
              <a:rPr lang="en-US" sz="2400" dirty="0" err="1"/>
              <a:t>với</a:t>
            </a:r>
            <a:r>
              <a:rPr lang="en-US" sz="2400" dirty="0"/>
              <a:t> </a:t>
            </a:r>
            <a:r>
              <a:rPr lang="en-US" sz="2400" dirty="0" err="1"/>
              <a:t>đồ</a:t>
            </a:r>
            <a:r>
              <a:rPr lang="en-US" sz="2400" dirty="0"/>
              <a:t> </a:t>
            </a:r>
            <a:r>
              <a:rPr lang="en-US" sz="2400" dirty="0" err="1"/>
              <a:t>thị</a:t>
            </a:r>
            <a:r>
              <a:rPr lang="en-US" sz="2400" dirty="0"/>
              <a:t> PKG </a:t>
            </a:r>
            <a:r>
              <a:rPr lang="en-US" sz="2400" dirty="0" err="1"/>
              <a:t>để</a:t>
            </a:r>
            <a:r>
              <a:rPr lang="en-US" sz="2400" dirty="0"/>
              <a:t> </a:t>
            </a:r>
            <a:r>
              <a:rPr lang="en-US" sz="2400" dirty="0" err="1"/>
              <a:t>lấy</a:t>
            </a:r>
            <a:r>
              <a:rPr lang="en-US" sz="2400" dirty="0"/>
              <a:t> </a:t>
            </a:r>
            <a:r>
              <a:rPr lang="en-US" sz="2400" dirty="0" err="1"/>
              <a:t>các</a:t>
            </a:r>
            <a:r>
              <a:rPr lang="en-US" sz="2400" dirty="0"/>
              <a:t> </a:t>
            </a:r>
            <a:r>
              <a:rPr lang="en-US" sz="2400" dirty="0" err="1"/>
              <a:t>mối</a:t>
            </a:r>
            <a:r>
              <a:rPr lang="en-US" sz="2400" dirty="0"/>
              <a:t> </a:t>
            </a:r>
            <a:r>
              <a:rPr lang="en-US" sz="2400" dirty="0" err="1"/>
              <a:t>liên</a:t>
            </a:r>
            <a:r>
              <a:rPr lang="en-US" sz="2400" dirty="0"/>
              <a:t> </a:t>
            </a:r>
            <a:r>
              <a:rPr lang="en-US" sz="2400" dirty="0" err="1"/>
              <a:t>hệ</a:t>
            </a:r>
            <a:r>
              <a:rPr lang="en-US" sz="2400" dirty="0"/>
              <a:t> </a:t>
            </a:r>
            <a:r>
              <a:rPr lang="en-US" sz="2400" dirty="0" err="1"/>
              <a:t>từ</a:t>
            </a:r>
            <a:r>
              <a:rPr lang="en-US" sz="2400" dirty="0"/>
              <a:t> </a:t>
            </a:r>
            <a:r>
              <a:rPr lang="en-US" sz="2400" dirty="0" err="1"/>
              <a:t>đó</a:t>
            </a:r>
            <a:r>
              <a:rPr lang="en-US" sz="2400" dirty="0"/>
              <a:t> </a:t>
            </a:r>
            <a:r>
              <a:rPr lang="en-US" sz="2400" dirty="0" err="1"/>
              <a:t>đưa</a:t>
            </a:r>
            <a:r>
              <a:rPr lang="en-US" sz="2400" dirty="0"/>
              <a:t> </a:t>
            </a:r>
            <a:r>
              <a:rPr lang="en-US" sz="2400" dirty="0" err="1"/>
              <a:t>ra</a:t>
            </a:r>
            <a:r>
              <a:rPr lang="en-US" sz="2400" dirty="0"/>
              <a:t> </a:t>
            </a:r>
            <a:r>
              <a:rPr lang="en-US" sz="2400" dirty="0" err="1"/>
              <a:t>giải</a:t>
            </a:r>
            <a:r>
              <a:rPr lang="en-US" sz="2400" dirty="0"/>
              <a:t> </a:t>
            </a:r>
            <a:r>
              <a:rPr lang="en-US" sz="2400" dirty="0" err="1"/>
              <a:t>thích</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a:t>
            </a:r>
          </a:p>
        </p:txBody>
      </p:sp>
    </p:spTree>
    <p:extLst>
      <p:ext uri="{BB962C8B-B14F-4D97-AF65-F5344CB8AC3E}">
        <p14:creationId xmlns:p14="http://schemas.microsoft.com/office/powerpoint/2010/main" val="25254728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b="1" kern="1200">
                <a:solidFill>
                  <a:schemeClr val="tx1"/>
                </a:solidFill>
                <a:latin typeface="+mj-lt"/>
                <a:ea typeface="+mj-ea"/>
                <a:cs typeface="+mj-cs"/>
              </a:rPr>
              <a:t>medpath</a:t>
            </a:r>
          </a:p>
        </p:txBody>
      </p:sp>
      <p:sp>
        <p:nvSpPr>
          <p:cNvPr id="36" name="Rectangle 3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Picture 12" descr="Diagram&#10;&#10;Description automatically generated">
            <a:extLst>
              <a:ext uri="{FF2B5EF4-FFF2-40B4-BE49-F238E27FC236}">
                <a16:creationId xmlns:a16="http://schemas.microsoft.com/office/drawing/2014/main" id="{E7003F79-8BC6-1DDF-C638-1FA9DA108B73}"/>
              </a:ext>
            </a:extLst>
          </p:cNvPr>
          <p:cNvPicPr>
            <a:picLocks noChangeAspect="1"/>
          </p:cNvPicPr>
          <p:nvPr/>
        </p:nvPicPr>
        <p:blipFill>
          <a:blip r:embed="rId3"/>
          <a:stretch>
            <a:fillRect/>
          </a:stretch>
        </p:blipFill>
        <p:spPr>
          <a:xfrm>
            <a:off x="429768" y="2176329"/>
            <a:ext cx="6702552" cy="3602621"/>
          </a:xfrm>
          <a:prstGeom prst="rect">
            <a:avLst/>
          </a:prstGeom>
        </p:spPr>
      </p:pic>
      <p:sp useBgFill="1">
        <p:nvSpPr>
          <p:cNvPr id="38" name="Rectangle 3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7938752" y="2020824"/>
            <a:ext cx="3455097" cy="395935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Tăng</a:t>
            </a:r>
            <a:r>
              <a:rPr lang="en-US" sz="1800" dirty="0">
                <a:latin typeface="+mn-lt"/>
                <a:ea typeface="+mn-ea"/>
                <a:cs typeface="+mn-cs"/>
              </a:rPr>
              <a:t> </a:t>
            </a:r>
            <a:r>
              <a:rPr lang="en-US" sz="1800">
                <a:latin typeface="+mn-lt"/>
                <a:ea typeface="+mn-ea"/>
                <a:cs typeface="+mn-cs"/>
              </a:rPr>
              <a:t>cường</a:t>
            </a:r>
            <a:r>
              <a:rPr lang="en-US" sz="1800" dirty="0">
                <a:latin typeface="+mn-lt"/>
                <a:ea typeface="+mn-ea"/>
                <a:cs typeface="+mn-cs"/>
              </a:rPr>
              <a:t> </a:t>
            </a:r>
            <a:r>
              <a:rPr lang="en-US" sz="1800">
                <a:latin typeface="+mn-lt"/>
                <a:ea typeface="+mn-ea"/>
                <a:cs typeface="+mn-cs"/>
              </a:rPr>
              <a:t>dự</a:t>
            </a:r>
            <a:r>
              <a:rPr lang="en-US" sz="1800" dirty="0">
                <a:latin typeface="+mn-lt"/>
                <a:ea typeface="+mn-ea"/>
                <a:cs typeface="+mn-cs"/>
              </a:rPr>
              <a:t> </a:t>
            </a:r>
            <a:r>
              <a:rPr lang="en-US" sz="1800">
                <a:latin typeface="+mn-lt"/>
                <a:ea typeface="+mn-ea"/>
                <a:cs typeface="+mn-cs"/>
              </a:rPr>
              <a:t>đoán</a:t>
            </a:r>
            <a:r>
              <a:rPr lang="en-US" sz="1800" dirty="0">
                <a:latin typeface="+mn-lt"/>
                <a:ea typeface="+mn-ea"/>
                <a:cs typeface="+mn-cs"/>
              </a:rPr>
              <a:t> </a:t>
            </a:r>
            <a:r>
              <a:rPr lang="en-US" sz="1800">
                <a:latin typeface="+mn-lt"/>
                <a:ea typeface="+mn-ea"/>
                <a:cs typeface="+mn-cs"/>
              </a:rPr>
              <a:t>rủi</a:t>
            </a:r>
            <a:r>
              <a:rPr lang="en-US" sz="1800" dirty="0">
                <a:latin typeface="+mn-lt"/>
                <a:ea typeface="+mn-ea"/>
                <a:cs typeface="+mn-cs"/>
              </a:rPr>
              <a:t> </a:t>
            </a:r>
            <a:r>
              <a:rPr lang="en-US" sz="1800">
                <a:latin typeface="+mn-lt"/>
                <a:ea typeface="+mn-ea"/>
                <a:cs typeface="+mn-cs"/>
              </a:rPr>
              <a:t>ro</a:t>
            </a:r>
            <a:r>
              <a:rPr lang="en-US" sz="1800" dirty="0">
                <a:latin typeface="+mn-lt"/>
                <a:ea typeface="+mn-ea"/>
                <a:cs typeface="+mn-cs"/>
              </a:rPr>
              <a:t> </a:t>
            </a:r>
            <a:r>
              <a:rPr lang="en-US" sz="1800">
                <a:latin typeface="+mn-lt"/>
                <a:ea typeface="+mn-ea"/>
                <a:cs typeface="+mn-cs"/>
              </a:rPr>
              <a:t>sức</a:t>
            </a:r>
            <a:r>
              <a:rPr lang="en-US" sz="1800" dirty="0">
                <a:latin typeface="+mn-lt"/>
                <a:ea typeface="+mn-ea"/>
                <a:cs typeface="+mn-cs"/>
              </a:rPr>
              <a:t> </a:t>
            </a:r>
            <a:r>
              <a:rPr lang="en-US" sz="1800">
                <a:latin typeface="+mn-lt"/>
                <a:ea typeface="+mn-ea"/>
                <a:cs typeface="+mn-cs"/>
              </a:rPr>
              <a:t>khỏe</a:t>
            </a:r>
            <a:r>
              <a:rPr lang="en-US" sz="1800" dirty="0">
                <a:latin typeface="+mn-lt"/>
                <a:ea typeface="+mn-ea"/>
                <a:cs typeface="+mn-cs"/>
              </a:rPr>
              <a:t> </a:t>
            </a:r>
            <a:r>
              <a:rPr lang="en-US" sz="1800">
                <a:latin typeface="+mn-lt"/>
                <a:ea typeface="+mn-ea"/>
                <a:cs typeface="+mn-cs"/>
              </a:rPr>
              <a:t>thông</a:t>
            </a:r>
            <a:r>
              <a:rPr lang="en-US" sz="1800" dirty="0">
                <a:latin typeface="+mn-lt"/>
                <a:ea typeface="+mn-ea"/>
                <a:cs typeface="+mn-cs"/>
              </a:rPr>
              <a:t> qua Medical Knowledge Path.</a:t>
            </a: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42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Thách</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thức</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kern="1200" dirty="0" err="1">
                <a:solidFill>
                  <a:schemeClr val="bg1"/>
                </a:solidFill>
                <a:latin typeface="Times New Roman" panose="02020603050405020304" pitchFamily="18" charset="0"/>
                <a:cs typeface="Times New Roman" panose="02020603050405020304" pitchFamily="18" charset="0"/>
              </a:rPr>
              <a:t>Chính</a:t>
            </a:r>
            <a:r>
              <a:rPr lang="en-US" sz="2400" kern="1200" dirty="0">
                <a:solidFill>
                  <a:schemeClr val="bg1"/>
                </a:solidFill>
                <a:latin typeface="Times New Roman" panose="02020603050405020304" pitchFamily="18" charset="0"/>
                <a:cs typeface="Times New Roman" panose="02020603050405020304" pitchFamily="18" charset="0"/>
              </a:rPr>
              <a:t> </a:t>
            </a:r>
            <a:r>
              <a:rPr lang="en-US" sz="2400" kern="1200" dirty="0" err="1">
                <a:solidFill>
                  <a:schemeClr val="bg1"/>
                </a:solidFill>
                <a:latin typeface="Times New Roman" panose="02020603050405020304" pitchFamily="18" charset="0"/>
                <a:cs typeface="Times New Roman" panose="02020603050405020304" pitchFamily="18" charset="0"/>
              </a:rPr>
              <a:t>xác</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503377" y="3496839"/>
            <a:ext cx="2452584"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2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medpath</a:t>
            </a:r>
          </a:p>
        </p:txBody>
      </p:sp>
      <p:pic>
        <p:nvPicPr>
          <p:cNvPr id="5" name="Picture 4">
            <a:extLst>
              <a:ext uri="{FF2B5EF4-FFF2-40B4-BE49-F238E27FC236}">
                <a16:creationId xmlns:a16="http://schemas.microsoft.com/office/drawing/2014/main" id="{8D6A42AF-2657-5398-5814-19856CC61840}"/>
              </a:ext>
            </a:extLst>
          </p:cNvPr>
          <p:cNvPicPr>
            <a:picLocks noChangeAspect="1"/>
          </p:cNvPicPr>
          <p:nvPr/>
        </p:nvPicPr>
        <p:blipFill>
          <a:blip r:embed="rId3"/>
          <a:stretch>
            <a:fillRect/>
          </a:stretch>
        </p:blipFill>
        <p:spPr>
          <a:xfrm>
            <a:off x="1045195" y="1675227"/>
            <a:ext cx="10101609"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23667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dirty="0" err="1">
                <a:latin typeface="+mn-lt"/>
                <a:ea typeface="+mn-ea"/>
                <a:cs typeface="+mn-cs"/>
              </a:rPr>
              <a:t>Kết</a:t>
            </a:r>
            <a:r>
              <a:rPr lang="en-US" sz="1800" dirty="0">
                <a:latin typeface="+mn-lt"/>
                <a:ea typeface="+mn-ea"/>
                <a:cs typeface="+mn-cs"/>
              </a:rPr>
              <a:t> </a:t>
            </a:r>
            <a:r>
              <a:rPr lang="en-US" sz="1800" dirty="0" err="1">
                <a:latin typeface="+mn-lt"/>
                <a:ea typeface="+mn-ea"/>
                <a:cs typeface="+mn-cs"/>
              </a:rPr>
              <a:t>quả</a:t>
            </a:r>
            <a:r>
              <a:rPr lang="en-US" sz="1800" dirty="0">
                <a:latin typeface="+mn-lt"/>
                <a:ea typeface="+mn-ea"/>
                <a:cs typeface="+mn-cs"/>
              </a:rPr>
              <a:t> so </a:t>
            </a:r>
            <a:r>
              <a:rPr lang="en-US" sz="1800" dirty="0" err="1">
                <a:latin typeface="+mn-lt"/>
                <a:ea typeface="+mn-ea"/>
                <a:cs typeface="+mn-cs"/>
              </a:rPr>
              <a:t>sánh</a:t>
            </a:r>
            <a:r>
              <a:rPr lang="en-US" sz="1800" dirty="0">
                <a:latin typeface="+mn-lt"/>
                <a:ea typeface="+mn-ea"/>
                <a:cs typeface="+mn-cs"/>
              </a:rPr>
              <a:t> (</a:t>
            </a:r>
            <a:r>
              <a:rPr lang="en-US" sz="1800" dirty="0" err="1">
                <a:latin typeface="+mn-lt"/>
                <a:ea typeface="+mn-ea"/>
                <a:cs typeface="+mn-cs"/>
              </a:rPr>
              <a:t>dựa</a:t>
            </a:r>
            <a:r>
              <a:rPr lang="en-US" sz="1800" dirty="0">
                <a:latin typeface="+mn-lt"/>
                <a:ea typeface="+mn-ea"/>
                <a:cs typeface="+mn-cs"/>
              </a:rPr>
              <a:t> </a:t>
            </a:r>
            <a:r>
              <a:rPr lang="en-US" sz="1800" dirty="0" err="1">
                <a:latin typeface="+mn-lt"/>
                <a:ea typeface="+mn-ea"/>
                <a:cs typeface="+mn-cs"/>
              </a:rPr>
              <a:t>trên</a:t>
            </a:r>
            <a:r>
              <a:rPr lang="en-US" sz="1800" dirty="0">
                <a:latin typeface="+mn-lt"/>
                <a:ea typeface="+mn-ea"/>
                <a:cs typeface="+mn-cs"/>
              </a:rPr>
              <a:t> p-value) </a:t>
            </a:r>
            <a:r>
              <a:rPr lang="en-US" sz="1800" dirty="0" err="1">
                <a:latin typeface="+mn-lt"/>
                <a:ea typeface="+mn-ea"/>
                <a:cs typeface="+mn-cs"/>
              </a:rPr>
              <a:t>cho</a:t>
            </a:r>
            <a:r>
              <a:rPr lang="en-US" sz="1800" dirty="0">
                <a:latin typeface="+mn-lt"/>
                <a:ea typeface="+mn-ea"/>
                <a:cs typeface="+mn-cs"/>
              </a:rPr>
              <a:t> F1.</a:t>
            </a: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831C5865-CBB6-4086-1470-1C615E681FBE}"/>
              </a:ext>
            </a:extLst>
          </p:cNvPr>
          <p:cNvPicPr>
            <a:picLocks noChangeAspect="1"/>
          </p:cNvPicPr>
          <p:nvPr/>
        </p:nvPicPr>
        <p:blipFill>
          <a:blip r:embed="rId3"/>
          <a:stretch>
            <a:fillRect/>
          </a:stretch>
        </p:blipFill>
        <p:spPr>
          <a:xfrm>
            <a:off x="557784" y="2912913"/>
            <a:ext cx="11164824" cy="312615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17174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3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46" name="Rectangle 3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Kết quả so sánh (dựa trên </a:t>
            </a:r>
            <a:r>
              <a:rPr lang="en-US" sz="1800" dirty="0">
                <a:latin typeface="+mn-lt"/>
                <a:ea typeface="+mn-ea"/>
                <a:cs typeface="+mn-cs"/>
              </a:rPr>
              <a:t>p-value</a:t>
            </a:r>
            <a:r>
              <a:rPr lang="en-US" sz="1800">
                <a:latin typeface="+mn-lt"/>
                <a:ea typeface="+mn-ea"/>
                <a:cs typeface="+mn-cs"/>
              </a:rPr>
              <a:t>) cho </a:t>
            </a:r>
            <a:r>
              <a:rPr lang="en-US" sz="1800" dirty="0">
                <a:latin typeface="+mn-lt"/>
                <a:ea typeface="+mn-ea"/>
                <a:cs typeface="+mn-cs"/>
              </a:rPr>
              <a:t>AUC.</a:t>
            </a:r>
          </a:p>
          <a:p>
            <a:pPr indent="-228600">
              <a:buFont typeface="Arial" panose="020B0604020202020204" pitchFamily="34" charset="0"/>
              <a:buChar char="•"/>
            </a:pPr>
            <a:endParaRPr lang="en-US" sz="1800" dirty="0">
              <a:latin typeface="+mn-lt"/>
              <a:ea typeface="+mn-ea"/>
              <a:cs typeface="+mn-cs"/>
            </a:endParaRPr>
          </a:p>
        </p:txBody>
      </p:sp>
      <p:pic>
        <p:nvPicPr>
          <p:cNvPr id="8" name="Picture 7">
            <a:extLst>
              <a:ext uri="{FF2B5EF4-FFF2-40B4-BE49-F238E27FC236}">
                <a16:creationId xmlns:a16="http://schemas.microsoft.com/office/drawing/2014/main" id="{1992E117-E8BD-3907-CB5C-191D8FF2140D}"/>
              </a:ext>
            </a:extLst>
          </p:cNvPr>
          <p:cNvPicPr>
            <a:picLocks noChangeAspect="1"/>
          </p:cNvPicPr>
          <p:nvPr/>
        </p:nvPicPr>
        <p:blipFill>
          <a:blip r:embed="rId3"/>
          <a:stretch>
            <a:fillRect/>
          </a:stretch>
        </p:blipFill>
        <p:spPr>
          <a:xfrm>
            <a:off x="557784" y="2898957"/>
            <a:ext cx="11164824" cy="3154061"/>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7868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Biến</a:t>
            </a:r>
            <a:r>
              <a:rPr lang="en-US" dirty="0"/>
              <a:t> </a:t>
            </a:r>
            <a:r>
              <a:rPr lang="en-US" dirty="0" err="1"/>
              <a:t>thể</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-TA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a:t>
            </a:r>
            <a:r>
              <a:rPr lang="en-US" sz="2400" dirty="0" err="1"/>
              <a:t>đồ</a:t>
            </a:r>
            <a:r>
              <a:rPr lang="en-US" sz="2400" dirty="0"/>
              <a:t> </a:t>
            </a:r>
            <a:r>
              <a:rPr lang="en-US" sz="2400" dirty="0" err="1"/>
              <a:t>thị</a:t>
            </a:r>
            <a:r>
              <a:rPr lang="en-US" sz="2400" dirty="0"/>
              <a:t> MHGRN, </a:t>
            </a:r>
            <a:r>
              <a:rPr lang="en-US" sz="2400" dirty="0" err="1"/>
              <a:t>học</a:t>
            </a:r>
            <a:r>
              <a:rPr lang="en-US" sz="2400" dirty="0"/>
              <a:t> </a:t>
            </a:r>
            <a:r>
              <a:rPr lang="en-US" sz="2400" dirty="0" err="1"/>
              <a:t>các</a:t>
            </a:r>
            <a:r>
              <a:rPr lang="en-US" sz="2400" dirty="0"/>
              <a:t> </a:t>
            </a:r>
            <a:r>
              <a:rPr lang="en-US" sz="2400" dirty="0" err="1"/>
              <a:t>nhúng</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cá</a:t>
            </a:r>
            <a:r>
              <a:rPr lang="en-US" sz="2400" dirty="0"/>
              <a:t> </a:t>
            </a:r>
            <a:r>
              <a:rPr lang="en-US" sz="2400" dirty="0" err="1"/>
              <a:t>nhân</a:t>
            </a:r>
            <a:r>
              <a:rPr lang="en-US" sz="2400" dirty="0"/>
              <a:t> </a:t>
            </a:r>
            <a:r>
              <a:rPr lang="en-US" sz="2400" dirty="0" err="1"/>
              <a:t>thông</a:t>
            </a:r>
            <a:r>
              <a:rPr lang="en-US" sz="2400" dirty="0"/>
              <a:t> qua </a:t>
            </a:r>
            <a:r>
              <a:rPr lang="en-US" sz="2400" dirty="0" err="1"/>
              <a:t>thông</a:t>
            </a:r>
            <a:r>
              <a:rPr lang="en-US" sz="2400" dirty="0"/>
              <a:t> </a:t>
            </a:r>
            <a:r>
              <a:rPr lang="en-US" sz="2400" dirty="0" err="1"/>
              <a:t>báo</a:t>
            </a:r>
            <a:r>
              <a:rPr lang="en-US" sz="2400" dirty="0"/>
              <a:t> </a:t>
            </a:r>
            <a:r>
              <a:rPr lang="en-US" sz="2400" dirty="0" err="1"/>
              <a:t>nhiều</a:t>
            </a:r>
            <a:r>
              <a:rPr lang="en-US" sz="2400" dirty="0"/>
              <a:t> </a:t>
            </a:r>
            <a:r>
              <a:rPr lang="en-US" sz="2400" dirty="0" err="1"/>
              <a:t>chặng</a:t>
            </a:r>
            <a:r>
              <a:rPr lang="en-US" sz="2400" dirty="0"/>
              <a:t>.</a:t>
            </a:r>
          </a:p>
          <a:p>
            <a:r>
              <a:rPr lang="vi-VN" sz="2400" dirty="0"/>
              <a:t>o	</a:t>
            </a:r>
            <a:r>
              <a:rPr lang="en-US" sz="2400" dirty="0" err="1"/>
              <a:t>MedPath</a:t>
            </a:r>
            <a:r>
              <a:rPr lang="en-US" sz="2400" dirty="0"/>
              <a:t>-SA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LSTM, </a:t>
            </a:r>
            <a:r>
              <a:rPr lang="en-US" sz="2400" dirty="0" err="1"/>
              <a:t>xử</a:t>
            </a:r>
            <a:r>
              <a:rPr lang="en-US" sz="2400" dirty="0"/>
              <a:t> </a:t>
            </a:r>
            <a:r>
              <a:rPr lang="en-US" sz="2400" dirty="0" err="1"/>
              <a:t>lý</a:t>
            </a:r>
            <a:r>
              <a:rPr lang="en-US" sz="2400" dirty="0"/>
              <a:t> </a:t>
            </a:r>
            <a:r>
              <a:rPr lang="en-US" sz="2400" dirty="0" err="1"/>
              <a:t>việc</a:t>
            </a:r>
            <a:r>
              <a:rPr lang="en-US" sz="2400" dirty="0"/>
              <a:t> </a:t>
            </a:r>
            <a:r>
              <a:rPr lang="en-US" sz="2400" dirty="0" err="1"/>
              <a:t>học</a:t>
            </a:r>
            <a:r>
              <a:rPr lang="en-US" sz="2400" dirty="0"/>
              <a:t> </a:t>
            </a:r>
            <a:r>
              <a:rPr lang="en-US" sz="2400" dirty="0" err="1"/>
              <a:t>đa</a:t>
            </a:r>
            <a:r>
              <a:rPr lang="en-US" sz="2400" dirty="0"/>
              <a:t> </a:t>
            </a:r>
            <a:r>
              <a:rPr lang="en-US" sz="2400" dirty="0" err="1"/>
              <a:t>quan</a:t>
            </a:r>
            <a:r>
              <a:rPr lang="en-US" sz="2400" dirty="0"/>
              <a:t> </a:t>
            </a:r>
            <a:r>
              <a:rPr lang="en-US" sz="2400" dirty="0" err="1"/>
              <a:t>hệ</a:t>
            </a:r>
            <a:r>
              <a:rPr lang="en-US" sz="2400" dirty="0"/>
              <a:t> </a:t>
            </a:r>
            <a:r>
              <a:rPr lang="en-US" sz="2400" dirty="0" err="1"/>
              <a:t>trong</a:t>
            </a:r>
            <a:r>
              <a:rPr lang="en-US" sz="2400" dirty="0"/>
              <a:t> </a:t>
            </a:r>
            <a:r>
              <a:rPr lang="en-US" sz="2400" dirty="0" err="1"/>
              <a:t>các</a:t>
            </a:r>
            <a:r>
              <a:rPr lang="en-US" sz="2400" dirty="0"/>
              <a:t> </a:t>
            </a:r>
            <a:r>
              <a:rPr lang="en-US" sz="2400" dirty="0" err="1"/>
              <a:t>bước</a:t>
            </a:r>
            <a:r>
              <a:rPr lang="en-US" sz="2400" dirty="0"/>
              <a:t> </a:t>
            </a:r>
            <a:r>
              <a:rPr lang="en-US" sz="2400" dirty="0" err="1"/>
              <a:t>nhảy</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19321730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r>
              <a:rPr lang="vi-VN" sz="2400" dirty="0"/>
              <a:t>o	đặc trưng mới nhúng kiến thức y tế chuyên nghiệp vào SemMed, giúp lập luận của mạng lưới thần kinh gần hơn với lập luận của các bác sĩ trong đời thực.</a:t>
            </a:r>
            <a:endParaRPr lang="en-US" sz="2400" dirty="0"/>
          </a:p>
          <a:p>
            <a:r>
              <a:rPr lang="vi-VN" sz="2400" dirty="0"/>
              <a:t>o	</a:t>
            </a:r>
            <a:r>
              <a:rPr lang="en-US" sz="2400" dirty="0" err="1"/>
              <a:t>Có</a:t>
            </a:r>
            <a:r>
              <a:rPr lang="en-US" sz="2400" dirty="0"/>
              <a:t> </a:t>
            </a:r>
            <a:r>
              <a:rPr lang="en-US" sz="2400" dirty="0" err="1"/>
              <a:t>thể</a:t>
            </a:r>
            <a:r>
              <a:rPr lang="en-US" sz="2400" dirty="0"/>
              <a:t> x</a:t>
            </a:r>
            <a:r>
              <a:rPr lang="vi-VN" sz="2400" dirty="0"/>
              <a:t>ác định dễ dàng hơn các mã ICD quan trọng trong hồ sơ có mối liên hệ xác đáng với bệnh mục tiêu giúp nâng cao hiệu quả công việc.</a:t>
            </a:r>
            <a:endParaRPr lang="en-US" sz="2400" dirty="0"/>
          </a:p>
        </p:txBody>
      </p:sp>
    </p:spTree>
    <p:extLst>
      <p:ext uri="{BB962C8B-B14F-4D97-AF65-F5344CB8AC3E}">
        <p14:creationId xmlns:p14="http://schemas.microsoft.com/office/powerpoint/2010/main" val="385137199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fontScale="90000"/>
          </a:bodyPr>
          <a:lstStyle/>
          <a:p>
            <a:r>
              <a:rPr lang="en-US" sz="4000" b="1" dirty="0"/>
              <a:t>LSAN</a:t>
            </a:r>
            <a:br>
              <a:rPr lang="en-US" sz="4000" b="1" dirty="0"/>
            </a:br>
            <a:br>
              <a:rPr lang="en-US" sz="2800" dirty="0"/>
            </a:b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360141"/>
            <a:ext cx="8217230" cy="3805880"/>
          </a:xfrm>
        </p:spPr>
        <p:txBody>
          <a:bodyPr/>
          <a:lstStyle/>
          <a:p>
            <a:r>
              <a:rPr lang="vi-VN" sz="2400" dirty="0"/>
              <a:t>o	</a:t>
            </a:r>
            <a:r>
              <a:rPr lang="en-US" sz="2400" dirty="0">
                <a:latin typeface="Times New Roman" panose="02020603050405020304" pitchFamily="18" charset="0"/>
                <a:cs typeface="Times New Roman" panose="02020603050405020304" pitchFamily="18" charset="0"/>
              </a:rPr>
              <a:t>K</a:t>
            </a:r>
            <a:r>
              <a:rPr lang="vi-VN" sz="2400" dirty="0">
                <a:latin typeface="Times New Roman" panose="02020603050405020304" pitchFamily="18" charset="0"/>
                <a:cs typeface="Times New Roman" panose="02020603050405020304" pitchFamily="18" charset="0"/>
              </a:rPr>
              <a:t>hai thác triệt để cấu trúc phân cấp bên trong của </a:t>
            </a:r>
            <a:r>
              <a:rPr lang="en-US" sz="2400" dirty="0">
                <a:latin typeface="Times New Roman" panose="02020603050405020304" pitchFamily="18" charset="0"/>
                <a:cs typeface="Times New Roman" panose="02020603050405020304" pitchFamily="18" charset="0"/>
              </a:rPr>
              <a:t>EH</a:t>
            </a:r>
            <a:r>
              <a:rPr lang="vi-VN" sz="2400" dirty="0">
                <a:latin typeface="Times New Roman" panose="02020603050405020304" pitchFamily="18" charset="0"/>
                <a:cs typeface="Times New Roman" panose="02020603050405020304" pitchFamily="18" charset="0"/>
              </a:rPr>
              <a:t>R</a:t>
            </a:r>
            <a:r>
              <a:rPr lang="en-US" sz="2400" dirty="0">
                <a:latin typeface="Times New Roman" panose="02020603050405020304" pitchFamily="18"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N</a:t>
            </a:r>
            <a:r>
              <a:rPr lang="vi-VN" sz="2400" dirty="0">
                <a:latin typeface="Times New Roman" panose="02020603050405020304" pitchFamily="18" charset="0"/>
                <a:cs typeface="Times New Roman" panose="02020603050405020304" pitchFamily="18" charset="0"/>
              </a:rPr>
              <a:t>ắm bắt được mức độ chi tiết khác nhau của </a:t>
            </a:r>
            <a:r>
              <a:rPr lang="en-US" sz="2400" dirty="0" err="1">
                <a:latin typeface="Times New Roman" panose="02020603050405020304" pitchFamily="18" charset="0"/>
                <a:cs typeface="Times New Roman" panose="02020603050405020304" pitchFamily="18" charset="0"/>
              </a:rPr>
              <a:t>quá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trình</a:t>
            </a:r>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tiến triển bệnh giữa các lần khám tạm thời.</a:t>
            </a:r>
            <a:endParaRPr lang="en-US" sz="24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3CFD3DB-6D23-15E4-D640-3E37E91BE5F2}"/>
              </a:ext>
            </a:extLst>
          </p:cNvPr>
          <p:cNvSpPr txBox="1"/>
          <p:nvPr/>
        </p:nvSpPr>
        <p:spPr>
          <a:xfrm>
            <a:off x="4587445" y="3460235"/>
            <a:ext cx="6110416" cy="646331"/>
          </a:xfrm>
          <a:prstGeom prst="rect">
            <a:avLst/>
          </a:prstGeom>
          <a:noFill/>
        </p:spPr>
        <p:txBody>
          <a:bodyPr wrap="square">
            <a:spAutoFit/>
          </a:bodyPr>
          <a:lstStyle/>
          <a:p>
            <a:br>
              <a:rPr lang="en-US" dirty="0"/>
            </a:br>
            <a:endParaRPr lang="en-US" dirty="0"/>
          </a:p>
        </p:txBody>
      </p:sp>
      <p:sp>
        <p:nvSpPr>
          <p:cNvPr id="9" name="TextBox 8">
            <a:extLst>
              <a:ext uri="{FF2B5EF4-FFF2-40B4-BE49-F238E27FC236}">
                <a16:creationId xmlns:a16="http://schemas.microsoft.com/office/drawing/2014/main" id="{783B41A9-B6B5-CFA3-DA65-785113BE454E}"/>
              </a:ext>
            </a:extLst>
          </p:cNvPr>
          <p:cNvSpPr txBox="1"/>
          <p:nvPr/>
        </p:nvSpPr>
        <p:spPr>
          <a:xfrm>
            <a:off x="2933700" y="1471656"/>
            <a:ext cx="7977317" cy="646331"/>
          </a:xfrm>
          <a:prstGeom prst="rect">
            <a:avLst/>
          </a:prstGeom>
          <a:noFill/>
        </p:spPr>
        <p:txBody>
          <a:bodyPr wrap="square">
            <a:spAutoFit/>
          </a:bodyPr>
          <a:lstStyle/>
          <a:p>
            <a:r>
              <a:rPr lang="en-US" dirty="0"/>
              <a:t>Modeling Long-term Dependencies </a:t>
            </a:r>
          </a:p>
          <a:p>
            <a:r>
              <a:rPr lang="en-US" dirty="0"/>
              <a:t>and Short-term Correlations with Hierarchical Attention </a:t>
            </a:r>
          </a:p>
        </p:txBody>
      </p:sp>
    </p:spTree>
    <p:extLst>
      <p:ext uri="{BB962C8B-B14F-4D97-AF65-F5344CB8AC3E}">
        <p14:creationId xmlns:p14="http://schemas.microsoft.com/office/powerpoint/2010/main" val="11746827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582287"/>
            <a:ext cx="8217230" cy="2583734"/>
          </a:xfrm>
        </p:spPr>
        <p:txBody>
          <a:bodyPr/>
          <a:lstStyle/>
          <a:p>
            <a:r>
              <a:rPr lang="vi-VN" sz="2400" dirty="0"/>
              <a:t>o	</a:t>
            </a:r>
            <a:r>
              <a:rPr lang="en-US" sz="2400" dirty="0">
                <a:latin typeface="Times New Roman" panose="02020603050405020304" pitchFamily="18" charset="0"/>
                <a:cs typeface="Times New Roman" panose="02020603050405020304" pitchFamily="18" charset="0"/>
              </a:rPr>
              <a:t>N</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húng lượt thăm khám với sự chú ý ở cấp độ mã chẩn đoán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v</a:t>
            </a:r>
            <a:r>
              <a:rPr lang="en-US" sz="2400" dirty="0" err="1">
                <a:latin typeface="Times New Roman" panose="02020603050405020304" pitchFamily="18" charset="0"/>
                <a:ea typeface="Calibri" panose="020F0502020204030204" pitchFamily="34" charset="0"/>
                <a:cs typeface="Times New Roman" panose="02020603050405020304" pitchFamily="18" charset="0"/>
              </a:rPr>
              <a:t>à</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cấp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lượt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khám</a:t>
            </a:r>
            <a:r>
              <a:rPr lang="en-US" sz="2400" dirty="0">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Hierarchical Attention Module (HAM)</a:t>
            </a:r>
          </a:p>
          <a:p>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N</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ắm bắt cả sự phụ thuộc dài hạn và mối tương quan ngắn hạn giữa các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lượt</a:t>
            </a:r>
            <a:r>
              <a:rPr lang="en-US" sz="240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effectLst/>
                <a:latin typeface="Times New Roman" panose="02020603050405020304" pitchFamily="18" charset="0"/>
                <a:ea typeface="Calibri" panose="020F0502020204030204" pitchFamily="34" charset="0"/>
                <a:cs typeface="Times New Roman" panose="02020603050405020304" pitchFamily="18" charset="0"/>
              </a:rPr>
              <a:t>khám</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Temporal Aggregation Module (TAM)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706163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LSAN</a:t>
            </a:r>
          </a:p>
        </p:txBody>
      </p:sp>
      <p:pic>
        <p:nvPicPr>
          <p:cNvPr id="5" name="Picture 4">
            <a:extLst>
              <a:ext uri="{FF2B5EF4-FFF2-40B4-BE49-F238E27FC236}">
                <a16:creationId xmlns:a16="http://schemas.microsoft.com/office/drawing/2014/main" id="{A51A95D0-6DC8-BE85-6A2E-0A1ED7407FD0}"/>
              </a:ext>
            </a:extLst>
          </p:cNvPr>
          <p:cNvPicPr>
            <a:picLocks noChangeAspect="1"/>
          </p:cNvPicPr>
          <p:nvPr/>
        </p:nvPicPr>
        <p:blipFill>
          <a:blip r:embed="rId3"/>
          <a:stretch>
            <a:fillRect/>
          </a:stretch>
        </p:blipFill>
        <p:spPr>
          <a:xfrm>
            <a:off x="4777316" y="1410578"/>
            <a:ext cx="6780700" cy="403451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83865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HAM</a:t>
            </a:r>
          </a:p>
        </p:txBody>
      </p:sp>
      <p:pic>
        <p:nvPicPr>
          <p:cNvPr id="5" name="Picture 4" descr="Diagram&#10;&#10;Description automatically generated">
            <a:extLst>
              <a:ext uri="{FF2B5EF4-FFF2-40B4-BE49-F238E27FC236}">
                <a16:creationId xmlns:a16="http://schemas.microsoft.com/office/drawing/2014/main" id="{E912BE90-4651-AF4A-7057-74B5B741D9EC}"/>
              </a:ext>
            </a:extLst>
          </p:cNvPr>
          <p:cNvPicPr>
            <a:picLocks noChangeAspect="1"/>
          </p:cNvPicPr>
          <p:nvPr/>
        </p:nvPicPr>
        <p:blipFill>
          <a:blip r:embed="rId3"/>
          <a:stretch>
            <a:fillRect/>
          </a:stretch>
        </p:blipFill>
        <p:spPr>
          <a:xfrm>
            <a:off x="6030663" y="643466"/>
            <a:ext cx="4274006" cy="556873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796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TAM</a:t>
            </a:r>
          </a:p>
        </p:txBody>
      </p:sp>
      <p:pic>
        <p:nvPicPr>
          <p:cNvPr id="4" name="Picture 3" descr="Diagram&#10;&#10;Description automatically generated">
            <a:extLst>
              <a:ext uri="{FF2B5EF4-FFF2-40B4-BE49-F238E27FC236}">
                <a16:creationId xmlns:a16="http://schemas.microsoft.com/office/drawing/2014/main" id="{CC1AD921-DE16-AA34-A843-163B9F114D07}"/>
              </a:ext>
            </a:extLst>
          </p:cNvPr>
          <p:cNvPicPr>
            <a:picLocks noChangeAspect="1"/>
          </p:cNvPicPr>
          <p:nvPr/>
        </p:nvPicPr>
        <p:blipFill>
          <a:blip r:embed="rId3"/>
          <a:stretch>
            <a:fillRect/>
          </a:stretch>
        </p:blipFill>
        <p:spPr>
          <a:xfrm>
            <a:off x="4777316" y="664701"/>
            <a:ext cx="6780700" cy="552626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269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sz="4800" dirty="0">
                <a:latin typeface="Times New Roman" panose="02020603050405020304" pitchFamily="18" charset="0"/>
                <a:cs typeface="Times New Roman" panose="02020603050405020304" pitchFamily="18" charset="0"/>
              </a:rPr>
              <a:t>DỮ LIỆU CÓ CẤU TRÚC</a:t>
            </a:r>
          </a:p>
        </p:txBody>
      </p:sp>
      <p:sp>
        <p:nvSpPr>
          <p:cNvPr id="5" name="Subtitle 4">
            <a:extLst>
              <a:ext uri="{FF2B5EF4-FFF2-40B4-BE49-F238E27FC236}">
                <a16:creationId xmlns:a16="http://schemas.microsoft.com/office/drawing/2014/main" id="{1624E0D5-6285-DC5B-9950-D88EEA5E7A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2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LSAN</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2A94B6-350A-56DF-B771-9B6D5040D8D5}"/>
              </a:ext>
            </a:extLst>
          </p:cNvPr>
          <p:cNvPicPr>
            <a:picLocks noChangeAspect="1"/>
          </p:cNvPicPr>
          <p:nvPr/>
        </p:nvPicPr>
        <p:blipFill>
          <a:blip r:embed="rId3"/>
          <a:stretch>
            <a:fillRect/>
          </a:stretch>
        </p:blipFill>
        <p:spPr>
          <a:xfrm>
            <a:off x="477349" y="2509911"/>
            <a:ext cx="11182202"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8179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1"/>
            <a:ext cx="8217230" cy="3103836"/>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latin typeface="Times New Roman" panose="02020603050405020304" pitchFamily="18" charset="0"/>
                <a:ea typeface="Calibri" panose="020F0502020204030204" pitchFamily="34" charset="0"/>
                <a:cs typeface="Times New Roman" panose="02020603050405020304" pitchFamily="18" charset="0"/>
              </a:rPr>
              <a:t>Xử</a:t>
            </a:r>
            <a:r>
              <a:rPr lang="en-US" sz="2400" b="0" dirty="0">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latin typeface="Times New Roman" panose="02020603050405020304" pitchFamily="18" charset="0"/>
                <a:ea typeface="Calibri" panose="020F0502020204030204" pitchFamily="34" charset="0"/>
                <a:cs typeface="Times New Roman" panose="02020603050405020304" pitchFamily="18" charset="0"/>
              </a:rPr>
              <a:t>lý</a:t>
            </a:r>
            <a:r>
              <a:rPr lang="en-US" sz="2400" b="0" dirty="0">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latin typeface="Times New Roman" panose="02020603050405020304" pitchFamily="18" charset="0"/>
                <a:ea typeface="Calibri" panose="020F0502020204030204" pitchFamily="34" charset="0"/>
                <a:cs typeface="Times New Roman" panose="02020603050405020304" pitchFamily="18" charset="0"/>
              </a:rPr>
              <a:t>hiệu</a:t>
            </a:r>
            <a:r>
              <a:rPr lang="en-US" sz="2400" b="0" dirty="0">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400" b="0" dirty="0">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2400" b="0" dirty="0">
                <a:latin typeface="Times New Roman" panose="02020603050405020304" pitchFamily="18" charset="0"/>
                <a:ea typeface="Calibri" panose="020F0502020204030204" pitchFamily="34" charset="0"/>
                <a:cs typeface="Times New Roman" panose="02020603050405020304" pitchFamily="18" charset="0"/>
              </a:rPr>
              <a:t> tin </a:t>
            </a:r>
            <a:r>
              <a:rPr lang="en-US" sz="2400" b="0" dirty="0" err="1">
                <a:latin typeface="Times New Roman" panose="02020603050405020304" pitchFamily="18" charset="0"/>
                <a:ea typeface="Calibri" panose="020F0502020204030204" pitchFamily="34" charset="0"/>
                <a:cs typeface="Times New Roman" panose="02020603050405020304" pitchFamily="18" charset="0"/>
              </a:rPr>
              <a:t>nhiễu</a:t>
            </a:r>
            <a:r>
              <a:rPr lang="en-US" sz="2400" b="0" dirty="0">
                <a:latin typeface="Times New Roman" panose="02020603050405020304" pitchFamily="18" charset="0"/>
                <a:ea typeface="Calibri" panose="020F0502020204030204" pitchFamily="34" charset="0"/>
                <a:cs typeface="Times New Roman" panose="02020603050405020304" pitchFamily="18" charset="0"/>
              </a:rPr>
              <a:t>.</a:t>
            </a:r>
            <a:endParaRPr lang="en-US" sz="2400" b="0" dirty="0">
              <a:effectLst/>
              <a:latin typeface="Times New Roman" panose="02020603050405020304" pitchFamily="18"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Khả</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năng</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diễn</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giải</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tốt</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nhờ</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tích</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hợp</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HAM </a:t>
            </a:r>
            <a:r>
              <a:rPr lang="en-US" sz="2400" b="0" dirty="0" err="1">
                <a:effectLst/>
                <a:latin typeface="Times New Roman" panose="02020603050405020304" pitchFamily="18" charset="0"/>
                <a:ea typeface="Calibri" panose="020F0502020204030204" pitchFamily="34" charset="0"/>
                <a:cs typeface="Times New Roman" panose="02020603050405020304" pitchFamily="18" charset="0"/>
              </a:rPr>
              <a:t>và</a:t>
            </a:r>
            <a:r>
              <a:rPr lang="en-US" sz="2400" b="0" dirty="0">
                <a:effectLst/>
                <a:latin typeface="Times New Roman" panose="02020603050405020304" pitchFamily="18" charset="0"/>
                <a:ea typeface="Calibri" panose="020F0502020204030204" pitchFamily="34" charset="0"/>
                <a:cs typeface="Times New Roman" panose="02020603050405020304" pitchFamily="18" charset="0"/>
              </a:rPr>
              <a:t> TAM. </a:t>
            </a:r>
          </a:p>
        </p:txBody>
      </p:sp>
    </p:spTree>
    <p:extLst>
      <p:ext uri="{BB962C8B-B14F-4D97-AF65-F5344CB8AC3E}">
        <p14:creationId xmlns:p14="http://schemas.microsoft.com/office/powerpoint/2010/main" val="27024379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Tầm quan trọng của thông tin lịch sử bệnh nhân đối với rủi ro sức khỏe hiện tại không giảm một cách đơn điệu.</a:t>
            </a:r>
            <a:endParaRPr lang="en-US" sz="2400" dirty="0"/>
          </a:p>
          <a:p>
            <a:r>
              <a:rPr lang="vi-VN" sz="2400" dirty="0"/>
              <a:t>o	Tầm quan trọng của dấu thời gian trước đó khác nhau giữa các bệnh nhân.</a:t>
            </a:r>
            <a:endParaRPr lang="en-US" sz="2400" dirty="0"/>
          </a:p>
        </p:txBody>
      </p:sp>
    </p:spTree>
    <p:extLst>
      <p:ext uri="{BB962C8B-B14F-4D97-AF65-F5344CB8AC3E}">
        <p14:creationId xmlns:p14="http://schemas.microsoft.com/office/powerpoint/2010/main" val="257968545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a:solidFill>
                  <a:srgbClr val="000000"/>
                </a:solidFill>
                <a:effectLst/>
                <a:latin typeface="Times New Roman" panose="02020603050405020304" pitchFamily="18" charset="0"/>
                <a:cs typeface="Times New Roman" panose="02020603050405020304" pitchFamily="18" charset="0"/>
              </a:rPr>
              <a:t>Hierarchical Time-Aware Attention Networks</a:t>
            </a:r>
            <a:r>
              <a:rPr lang="en-US" dirty="0">
                <a:latin typeface="Times New Roman" panose="02020603050405020304" pitchFamily="18" charset="0"/>
                <a:cs typeface="Times New Roman" panose="02020603050405020304" pitchFamily="18" charset="0"/>
              </a:rPr>
              <a:t> </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T</a:t>
            </a:r>
            <a:r>
              <a:rPr lang="vi-VN" sz="2400" dirty="0"/>
              <a:t>ìm hiểu trọng số chú ý cục bộ cho mỗi lượt khám bệnh.</a:t>
            </a:r>
            <a:endParaRPr lang="en-US" sz="2400" dirty="0"/>
          </a:p>
          <a:p>
            <a:r>
              <a:rPr lang="vi-VN" sz="2400" dirty="0"/>
              <a:t>o	</a:t>
            </a:r>
            <a:r>
              <a:rPr lang="en-US" sz="2400" dirty="0"/>
              <a:t>C</a:t>
            </a:r>
            <a:r>
              <a:rPr lang="vi-VN" sz="2400" dirty="0"/>
              <a:t>ơ chế chú ý truy vấn khóa nhận biết thời gian mới</a:t>
            </a:r>
            <a:r>
              <a:rPr lang="en-US" sz="2400" dirty="0"/>
              <a:t>.</a:t>
            </a:r>
          </a:p>
        </p:txBody>
      </p:sp>
    </p:spTree>
    <p:extLst>
      <p:ext uri="{BB962C8B-B14F-4D97-AF65-F5344CB8AC3E}">
        <p14:creationId xmlns:p14="http://schemas.microsoft.com/office/powerpoint/2010/main" val="40820144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err="1">
                <a:solidFill>
                  <a:srgbClr val="000000"/>
                </a:solidFill>
                <a:effectLst/>
                <a:latin typeface="Times New Roman" panose="02020603050405020304" pitchFamily="18" charset="0"/>
                <a:cs typeface="Times New Roman" panose="02020603050405020304" pitchFamily="18" charset="0"/>
              </a:rPr>
              <a:t>Mô</a:t>
            </a:r>
            <a:r>
              <a:rPr lang="en-US" sz="1800" i="0" dirty="0">
                <a:solidFill>
                  <a:srgbClr val="000000"/>
                </a:solidFill>
                <a:effectLst/>
                <a:latin typeface="Times New Roman" panose="02020603050405020304" pitchFamily="18" charset="0"/>
                <a:cs typeface="Times New Roman" panose="02020603050405020304" pitchFamily="18" charset="0"/>
              </a:rPr>
              <a:t> </a:t>
            </a:r>
            <a:r>
              <a:rPr lang="en-US" sz="1800" i="0" dirty="0" err="1">
                <a:solidFill>
                  <a:srgbClr val="000000"/>
                </a:solidFill>
                <a:effectLst/>
                <a:latin typeface="Times New Roman" panose="02020603050405020304" pitchFamily="18" charset="0"/>
                <a:cs typeface="Times New Roman" panose="02020603050405020304" pitchFamily="18" charset="0"/>
              </a:rPr>
              <a:t>hình</a:t>
            </a:r>
            <a:br>
              <a:rPr lang="en-US" dirty="0">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251243"/>
            <a:ext cx="8217230" cy="3977639"/>
          </a:xfrm>
        </p:spPr>
        <p:txBody>
          <a:bodyPr/>
          <a:lstStyle/>
          <a:p>
            <a:r>
              <a:rPr lang="vi-VN" sz="2400" dirty="0"/>
              <a:t>o	</a:t>
            </a:r>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bộ</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a:latin typeface="Times New Roman" panose="02020603050405020304" pitchFamily="18" charset="0"/>
                <a:cs typeface="Times New Roman" panose="02020603050405020304" pitchFamily="18" charset="0"/>
              </a:rPr>
              <a:t>K</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ết hợp thông tin thời gian và thông tin thăm khám</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Tìm</a:t>
            </a:r>
            <a:r>
              <a:rPr lang="en-US" sz="2400" dirty="0">
                <a:latin typeface="Times New Roman" panose="02020603050405020304" pitchFamily="18" charset="0"/>
                <a:cs typeface="Times New Roman" panose="02020603050405020304" pitchFamily="18" charset="0"/>
              </a:rPr>
              <a:t> </a:t>
            </a:r>
            <a:r>
              <a:rPr lang="vi-VN" sz="2400" dirty="0">
                <a:effectLst/>
                <a:latin typeface="Times New Roman" panose="02020603050405020304" pitchFamily="18" charset="0"/>
                <a:ea typeface="Calibri" panose="020F0502020204030204" pitchFamily="34" charset="0"/>
                <a:cs typeface="Times New Roman" panose="02020603050405020304" pitchFamily="18" charset="0"/>
              </a:rPr>
              <a:t>hiểu các trọng số chú ý cục bộ cho các lần khám và biểu diễn tổng thể cho từng bệnh nhân. </a:t>
            </a:r>
            <a:endParaRPr lang="en-US" sz="2400" dirty="0">
              <a:latin typeface="Times New Roman" panose="02020603050405020304" pitchFamily="18" charset="0"/>
              <a:cs typeface="Times New Roman" panose="02020603050405020304" pitchFamily="18" charset="0"/>
            </a:endParaRPr>
          </a:p>
          <a:p>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Tổng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hợp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toàn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cục</a:t>
            </a:r>
            <a:endParaRPr lang="en-US" sz="2400" dirty="0">
              <a:latin typeface="Times New Roman" panose="02020603050405020304" pitchFamily="18" charset="0"/>
              <a:cs typeface="Times New Roman" panose="02020603050405020304" pitchFamily="18" charset="0"/>
            </a:endParaRPr>
          </a:p>
          <a:p>
            <a:r>
              <a:rPr lang="en-US" sz="2400" dirty="0">
                <a:latin typeface="Times New Roman" panose="02020603050405020304" pitchFamily="18" charset="0"/>
                <a:cs typeface="Times New Roman" panose="02020603050405020304" pitchFamily="18" charset="0"/>
              </a:rPr>
              <a:t>	</a:t>
            </a:r>
            <a:r>
              <a:rPr lang="vi-VN" sz="2400" dirty="0">
                <a:latin typeface="Times New Roman" panose="02020603050405020304" pitchFamily="18" charset="0"/>
                <a:cs typeface="Times New Roman" panose="02020603050405020304" pitchFamily="18" charset="0"/>
              </a:rPr>
              <a:t>o	</a:t>
            </a:r>
            <a:r>
              <a:rPr lang="en-US" sz="2400" dirty="0" err="1">
                <a:latin typeface="Times New Roman" panose="02020603050405020304" pitchFamily="18" charset="0"/>
                <a:cs typeface="Times New Roman" panose="02020603050405020304" pitchFamily="18" charset="0"/>
              </a:rPr>
              <a:t>Cơ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truy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vấn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khóa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nhận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biết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thời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gian</a:t>
            </a:r>
            <a:r>
              <a:rPr lang="en-US" sz="24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529574358"/>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Hitanet</a:t>
            </a:r>
            <a:endParaRPr lang="en-US" sz="3200" b="1"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1E98F7E-59A0-F68D-ADF2-924791C3FC39}"/>
              </a:ext>
            </a:extLst>
          </p:cNvPr>
          <p:cNvPicPr>
            <a:picLocks noChangeAspect="1"/>
          </p:cNvPicPr>
          <p:nvPr/>
        </p:nvPicPr>
        <p:blipFill>
          <a:blip r:embed="rId3"/>
          <a:stretch>
            <a:fillRect/>
          </a:stretch>
        </p:blipFill>
        <p:spPr>
          <a:xfrm>
            <a:off x="1293596" y="1675227"/>
            <a:ext cx="9604808"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2033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Visit analysis</a:t>
            </a:r>
            <a:endParaRPr lang="en-US" sz="3200" b="1" kern="1200" dirty="0">
              <a:solidFill>
                <a:schemeClr val="bg1"/>
              </a:solidFill>
              <a:latin typeface="+mj-lt"/>
              <a:ea typeface="+mj-ea"/>
              <a:cs typeface="+mj-cs"/>
            </a:endParaRPr>
          </a:p>
        </p:txBody>
      </p:sp>
      <p:pic>
        <p:nvPicPr>
          <p:cNvPr id="11" name="Picture 10" descr="Diagram&#10;&#10;Description automatically generated">
            <a:extLst>
              <a:ext uri="{FF2B5EF4-FFF2-40B4-BE49-F238E27FC236}">
                <a16:creationId xmlns:a16="http://schemas.microsoft.com/office/drawing/2014/main" id="{DD8896E2-F2A3-82D8-2CFE-3F71BE2FA6E7}"/>
              </a:ext>
            </a:extLst>
          </p:cNvPr>
          <p:cNvPicPr>
            <a:picLocks noChangeAspect="1"/>
          </p:cNvPicPr>
          <p:nvPr/>
        </p:nvPicPr>
        <p:blipFill>
          <a:blip r:embed="rId3"/>
          <a:stretch>
            <a:fillRect/>
          </a:stretch>
        </p:blipFill>
        <p:spPr>
          <a:xfrm>
            <a:off x="1158699" y="1675227"/>
            <a:ext cx="9874602"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6622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Comprehensive analysis</a:t>
            </a:r>
          </a:p>
        </p:txBody>
      </p:sp>
      <p:pic>
        <p:nvPicPr>
          <p:cNvPr id="7" name="Picture 6">
            <a:extLst>
              <a:ext uri="{FF2B5EF4-FFF2-40B4-BE49-F238E27FC236}">
                <a16:creationId xmlns:a16="http://schemas.microsoft.com/office/drawing/2014/main" id="{769DDF3D-9B44-573C-B6C5-262B1F31A9D7}"/>
              </a:ext>
            </a:extLst>
          </p:cNvPr>
          <p:cNvPicPr>
            <a:picLocks noChangeAspect="1"/>
          </p:cNvPicPr>
          <p:nvPr/>
        </p:nvPicPr>
        <p:blipFill>
          <a:blip r:embed="rId3"/>
          <a:stretch>
            <a:fillRect/>
          </a:stretch>
        </p:blipFill>
        <p:spPr>
          <a:xfrm>
            <a:off x="2792091" y="1675227"/>
            <a:ext cx="6607817"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5207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0">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2">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34" name="Freeform: Shape 33">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34">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580257" y="4890030"/>
            <a:ext cx="9031484" cy="1159200"/>
          </a:xfrm>
        </p:spPr>
        <p:txBody>
          <a:bodyPr vert="horz" lIns="91440" tIns="45720" rIns="91440" bIns="45720" rtlCol="0" anchor="b">
            <a:normAutofit fontScale="90000"/>
          </a:bodyPr>
          <a:lstStyle/>
          <a:p>
            <a:pPr algn="ctr"/>
            <a:r>
              <a:rPr lang="en-US" sz="4400" b="1" kern="1200" dirty="0">
                <a:solidFill>
                  <a:schemeClr val="bg1"/>
                </a:solidFill>
                <a:latin typeface="+mj-lt"/>
                <a:ea typeface="+mj-ea"/>
                <a:cs typeface="+mj-cs"/>
              </a:rPr>
              <a:t>Attention fusion and prediction</a:t>
            </a:r>
          </a:p>
        </p:txBody>
      </p:sp>
      <p:pic>
        <p:nvPicPr>
          <p:cNvPr id="4" name="Picture 3">
            <a:extLst>
              <a:ext uri="{FF2B5EF4-FFF2-40B4-BE49-F238E27FC236}">
                <a16:creationId xmlns:a16="http://schemas.microsoft.com/office/drawing/2014/main" id="{9C5E0D40-363D-18A8-FA9C-FC9720995593}"/>
              </a:ext>
            </a:extLst>
          </p:cNvPr>
          <p:cNvPicPr>
            <a:picLocks noChangeAspect="1"/>
          </p:cNvPicPr>
          <p:nvPr/>
        </p:nvPicPr>
        <p:blipFill>
          <a:blip r:embed="rId3"/>
          <a:stretch>
            <a:fillRect/>
          </a:stretch>
        </p:blipFill>
        <p:spPr>
          <a:xfrm>
            <a:off x="644407" y="808770"/>
            <a:ext cx="10903186" cy="253757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65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HITANET</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0C86AC-5AD0-9897-B0D5-3E378A52DB7E}"/>
              </a:ext>
            </a:extLst>
          </p:cNvPr>
          <p:cNvPicPr>
            <a:picLocks noChangeAspect="1"/>
          </p:cNvPicPr>
          <p:nvPr/>
        </p:nvPicPr>
        <p:blipFill>
          <a:blip r:embed="rId3"/>
          <a:stretch>
            <a:fillRect/>
          </a:stretch>
        </p:blipFill>
        <p:spPr>
          <a:xfrm>
            <a:off x="592749" y="2409923"/>
            <a:ext cx="11006501" cy="4111863"/>
          </a:xfrm>
          <a:prstGeom prst="rect">
            <a:avLst/>
          </a:prstGeom>
        </p:spPr>
      </p:pic>
    </p:spTree>
    <p:extLst>
      <p:ext uri="{BB962C8B-B14F-4D97-AF65-F5344CB8AC3E}">
        <p14:creationId xmlns:p14="http://schemas.microsoft.com/office/powerpoint/2010/main" val="32405564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B933120-8019-E761-B53E-49C47B4AF176}"/>
              </a:ext>
            </a:extLst>
          </p:cNvPr>
          <p:cNvSpPr/>
          <p:nvPr/>
        </p:nvSpPr>
        <p:spPr>
          <a:xfrm>
            <a:off x="6096000" y="225631"/>
            <a:ext cx="570016" cy="570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a:extLst>
              <a:ext uri="{FF2B5EF4-FFF2-40B4-BE49-F238E27FC236}">
                <a16:creationId xmlns:a16="http://schemas.microsoft.com/office/drawing/2014/main" id="{76CADF41-7E10-AB48-6F51-4A10F24DB59C}"/>
              </a:ext>
            </a:extLst>
          </p:cNvPr>
          <p:cNvSpPr/>
          <p:nvPr/>
        </p:nvSpPr>
        <p:spPr>
          <a:xfrm>
            <a:off x="4738258" y="2217717"/>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RNN</a:t>
            </a:r>
          </a:p>
        </p:txBody>
      </p:sp>
      <p:sp>
        <p:nvSpPr>
          <p:cNvPr id="10" name="Rectangle 9">
            <a:extLst>
              <a:ext uri="{FF2B5EF4-FFF2-40B4-BE49-F238E27FC236}">
                <a16:creationId xmlns:a16="http://schemas.microsoft.com/office/drawing/2014/main" id="{A5658B29-7753-C8C6-152A-F9432CCB65C3}"/>
              </a:ext>
            </a:extLst>
          </p:cNvPr>
          <p:cNvSpPr/>
          <p:nvPr/>
        </p:nvSpPr>
        <p:spPr>
          <a:xfrm>
            <a:off x="7051965" y="2202873"/>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BRNN</a:t>
            </a:r>
          </a:p>
        </p:txBody>
      </p:sp>
      <p:sp>
        <p:nvSpPr>
          <p:cNvPr id="12" name="Rectangle 11">
            <a:extLst>
              <a:ext uri="{FF2B5EF4-FFF2-40B4-BE49-F238E27FC236}">
                <a16:creationId xmlns:a16="http://schemas.microsoft.com/office/drawing/2014/main" id="{5175225D-6117-B8AE-238A-751F737DA146}"/>
              </a:ext>
            </a:extLst>
          </p:cNvPr>
          <p:cNvSpPr/>
          <p:nvPr/>
        </p:nvSpPr>
        <p:spPr>
          <a:xfrm>
            <a:off x="1862497" y="3607131"/>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GRAPH</a:t>
            </a:r>
          </a:p>
        </p:txBody>
      </p:sp>
      <p:sp>
        <p:nvSpPr>
          <p:cNvPr id="14" name="Oval 13">
            <a:hlinkClick r:id="rId4" action="ppaction://hlinksldjump"/>
            <a:extLst>
              <a:ext uri="{FF2B5EF4-FFF2-40B4-BE49-F238E27FC236}">
                <a16:creationId xmlns:a16="http://schemas.microsoft.com/office/drawing/2014/main" id="{69502647-1F22-6272-73BB-F09B32C9DABB}"/>
              </a:ext>
            </a:extLst>
          </p:cNvPr>
          <p:cNvSpPr/>
          <p:nvPr/>
        </p:nvSpPr>
        <p:spPr>
          <a:xfrm>
            <a:off x="475331" y="914400"/>
            <a:ext cx="1577171"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Med2Vec</a:t>
            </a:r>
          </a:p>
        </p:txBody>
      </p:sp>
      <p:sp>
        <p:nvSpPr>
          <p:cNvPr id="15" name="Oval 14">
            <a:extLst>
              <a:ext uri="{FF2B5EF4-FFF2-40B4-BE49-F238E27FC236}">
                <a16:creationId xmlns:a16="http://schemas.microsoft.com/office/drawing/2014/main" id="{8D9C431F-F4E7-33FB-8197-B03632528831}"/>
              </a:ext>
            </a:extLst>
          </p:cNvPr>
          <p:cNvSpPr/>
          <p:nvPr/>
        </p:nvSpPr>
        <p:spPr>
          <a:xfrm>
            <a:off x="3831481" y="3148966"/>
            <a:ext cx="1292163" cy="513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a:t>
            </a:r>
          </a:p>
        </p:txBody>
      </p:sp>
      <p:sp>
        <p:nvSpPr>
          <p:cNvPr id="16" name="Oval 15">
            <a:hlinkClick r:id="rId5" action="ppaction://hlinksldjump"/>
            <a:extLst>
              <a:ext uri="{FF2B5EF4-FFF2-40B4-BE49-F238E27FC236}">
                <a16:creationId xmlns:a16="http://schemas.microsoft.com/office/drawing/2014/main" id="{3CA8DF30-7023-591E-DDF9-C38EE043F8D4}"/>
              </a:ext>
            </a:extLst>
          </p:cNvPr>
          <p:cNvSpPr/>
          <p:nvPr/>
        </p:nvSpPr>
        <p:spPr>
          <a:xfrm>
            <a:off x="4843050" y="4215738"/>
            <a:ext cx="1554810"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MedPath</a:t>
            </a:r>
            <a:endParaRPr lang="en-US" dirty="0">
              <a:solidFill>
                <a:schemeClr val="tx1"/>
              </a:solidFill>
            </a:endParaRPr>
          </a:p>
        </p:txBody>
      </p:sp>
      <p:sp>
        <p:nvSpPr>
          <p:cNvPr id="17" name="Oval 16">
            <a:hlinkClick r:id="rId6" action="ppaction://hlinksldjump"/>
            <a:extLst>
              <a:ext uri="{FF2B5EF4-FFF2-40B4-BE49-F238E27FC236}">
                <a16:creationId xmlns:a16="http://schemas.microsoft.com/office/drawing/2014/main" id="{1B127516-42BC-28A3-809B-3B3238DBC97B}"/>
              </a:ext>
            </a:extLst>
          </p:cNvPr>
          <p:cNvSpPr/>
          <p:nvPr/>
        </p:nvSpPr>
        <p:spPr>
          <a:xfrm>
            <a:off x="1256134" y="5919852"/>
            <a:ext cx="1030904"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HAP</a:t>
            </a:r>
          </a:p>
        </p:txBody>
      </p:sp>
      <p:sp>
        <p:nvSpPr>
          <p:cNvPr id="18" name="Oval 17">
            <a:hlinkClick r:id="rId7" action="ppaction://hlinksldjump"/>
            <a:extLst>
              <a:ext uri="{FF2B5EF4-FFF2-40B4-BE49-F238E27FC236}">
                <a16:creationId xmlns:a16="http://schemas.microsoft.com/office/drawing/2014/main" id="{9A9B0EC6-BFF7-FB49-2B7D-4179ABAD70C1}"/>
              </a:ext>
            </a:extLst>
          </p:cNvPr>
          <p:cNvSpPr/>
          <p:nvPr/>
        </p:nvSpPr>
        <p:spPr>
          <a:xfrm>
            <a:off x="475331" y="4215739"/>
            <a:ext cx="1223158"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GRAM</a:t>
            </a:r>
          </a:p>
        </p:txBody>
      </p:sp>
      <p:sp>
        <p:nvSpPr>
          <p:cNvPr id="23" name="Oval 22">
            <a:hlinkClick r:id="rId8" action="ppaction://hlinksldjump"/>
            <a:extLst>
              <a:ext uri="{FF2B5EF4-FFF2-40B4-BE49-F238E27FC236}">
                <a16:creationId xmlns:a16="http://schemas.microsoft.com/office/drawing/2014/main" id="{75E77671-3A11-E94E-BB98-9504123D2436}"/>
              </a:ext>
            </a:extLst>
          </p:cNvPr>
          <p:cNvSpPr/>
          <p:nvPr/>
        </p:nvSpPr>
        <p:spPr>
          <a:xfrm>
            <a:off x="3597260" y="5848598"/>
            <a:ext cx="118753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KAME</a:t>
            </a:r>
          </a:p>
        </p:txBody>
      </p:sp>
      <p:sp>
        <p:nvSpPr>
          <p:cNvPr id="24" name="Oval 23">
            <a:extLst>
              <a:ext uri="{FF2B5EF4-FFF2-40B4-BE49-F238E27FC236}">
                <a16:creationId xmlns:a16="http://schemas.microsoft.com/office/drawing/2014/main" id="{43240E51-E851-D758-E22D-72D232A577B3}"/>
              </a:ext>
            </a:extLst>
          </p:cNvPr>
          <p:cNvSpPr/>
          <p:nvPr/>
        </p:nvSpPr>
        <p:spPr>
          <a:xfrm>
            <a:off x="6999649" y="3179618"/>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Dipole</a:t>
            </a:r>
          </a:p>
        </p:txBody>
      </p:sp>
      <p:sp>
        <p:nvSpPr>
          <p:cNvPr id="25" name="Rectangle 24">
            <a:extLst>
              <a:ext uri="{FF2B5EF4-FFF2-40B4-BE49-F238E27FC236}">
                <a16:creationId xmlns:a16="http://schemas.microsoft.com/office/drawing/2014/main" id="{221CAD6C-83A2-A5C2-5A1B-1AAAD6189525}"/>
              </a:ext>
            </a:extLst>
          </p:cNvPr>
          <p:cNvSpPr/>
          <p:nvPr/>
        </p:nvSpPr>
        <p:spPr>
          <a:xfrm>
            <a:off x="9470302" y="2202872"/>
            <a:ext cx="1541544" cy="3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Transformer</a:t>
            </a:r>
          </a:p>
        </p:txBody>
      </p:sp>
      <p:sp>
        <p:nvSpPr>
          <p:cNvPr id="26" name="Oval 25">
            <a:extLst>
              <a:ext uri="{FF2B5EF4-FFF2-40B4-BE49-F238E27FC236}">
                <a16:creationId xmlns:a16="http://schemas.microsoft.com/office/drawing/2014/main" id="{7F28EF41-BAF8-AE86-73D7-7AF573A2C6D6}"/>
              </a:ext>
            </a:extLst>
          </p:cNvPr>
          <p:cNvSpPr/>
          <p:nvPr/>
        </p:nvSpPr>
        <p:spPr>
          <a:xfrm>
            <a:off x="8824221" y="3194462"/>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LSAN</a:t>
            </a:r>
          </a:p>
        </p:txBody>
      </p:sp>
      <p:sp>
        <p:nvSpPr>
          <p:cNvPr id="27" name="Oval 26">
            <a:extLst>
              <a:ext uri="{FF2B5EF4-FFF2-40B4-BE49-F238E27FC236}">
                <a16:creationId xmlns:a16="http://schemas.microsoft.com/office/drawing/2014/main" id="{47161F22-DD19-3533-D192-19BB722D89DD}"/>
              </a:ext>
            </a:extLst>
          </p:cNvPr>
          <p:cNvSpPr/>
          <p:nvPr/>
        </p:nvSpPr>
        <p:spPr>
          <a:xfrm>
            <a:off x="10474036" y="3194462"/>
            <a:ext cx="1475962"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HiTANet</a:t>
            </a:r>
            <a:endParaRPr lang="en-US" dirty="0">
              <a:solidFill>
                <a:schemeClr val="tx1"/>
              </a:solidFill>
            </a:endParaRPr>
          </a:p>
        </p:txBody>
      </p:sp>
      <p:cxnSp>
        <p:nvCxnSpPr>
          <p:cNvPr id="29" name="Straight Arrow Connector 28">
            <a:extLst>
              <a:ext uri="{FF2B5EF4-FFF2-40B4-BE49-F238E27FC236}">
                <a16:creationId xmlns:a16="http://schemas.microsoft.com/office/drawing/2014/main" id="{7664C771-E171-E51D-D153-C2E3738AD749}"/>
              </a:ext>
            </a:extLst>
          </p:cNvPr>
          <p:cNvCxnSpPr>
            <a:stCxn id="8" idx="2"/>
            <a:endCxn id="14" idx="6"/>
          </p:cNvCxnSpPr>
          <p:nvPr/>
        </p:nvCxnSpPr>
        <p:spPr>
          <a:xfrm flipH="1">
            <a:off x="2052502" y="510639"/>
            <a:ext cx="4043498" cy="653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0A47E5-8A2C-CA1A-F799-3D9B42545591}"/>
              </a:ext>
            </a:extLst>
          </p:cNvPr>
          <p:cNvCxnSpPr>
            <a:stCxn id="8" idx="3"/>
            <a:endCxn id="9" idx="0"/>
          </p:cNvCxnSpPr>
          <p:nvPr/>
        </p:nvCxnSpPr>
        <p:spPr>
          <a:xfrm flipH="1">
            <a:off x="5332024" y="712170"/>
            <a:ext cx="847453" cy="150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2618CB-3A8D-7D0E-2138-C85F74E2F442}"/>
              </a:ext>
            </a:extLst>
          </p:cNvPr>
          <p:cNvCxnSpPr>
            <a:stCxn id="9" idx="1"/>
            <a:endCxn id="12" idx="0"/>
          </p:cNvCxnSpPr>
          <p:nvPr/>
        </p:nvCxnSpPr>
        <p:spPr>
          <a:xfrm flipH="1">
            <a:off x="2456263" y="2372096"/>
            <a:ext cx="2281995" cy="1235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F88B32C-D274-4EC3-4726-3BB639C93382}"/>
              </a:ext>
            </a:extLst>
          </p:cNvPr>
          <p:cNvCxnSpPr>
            <a:stCxn id="8" idx="5"/>
            <a:endCxn id="10" idx="0"/>
          </p:cNvCxnSpPr>
          <p:nvPr/>
        </p:nvCxnSpPr>
        <p:spPr>
          <a:xfrm>
            <a:off x="6582539" y="712170"/>
            <a:ext cx="1063192" cy="1490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11E8A1-B6EB-8C96-B88A-5B5C1B1C371D}"/>
              </a:ext>
            </a:extLst>
          </p:cNvPr>
          <p:cNvCxnSpPr>
            <a:stCxn id="8" idx="6"/>
            <a:endCxn id="25" idx="0"/>
          </p:cNvCxnSpPr>
          <p:nvPr/>
        </p:nvCxnSpPr>
        <p:spPr>
          <a:xfrm>
            <a:off x="6666016" y="510639"/>
            <a:ext cx="3575058" cy="1692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99359C-AB9A-E29F-A7E1-7C931AE7ADEF}"/>
              </a:ext>
            </a:extLst>
          </p:cNvPr>
          <p:cNvCxnSpPr>
            <a:stCxn id="12" idx="2"/>
            <a:endCxn id="18" idx="0"/>
          </p:cNvCxnSpPr>
          <p:nvPr/>
        </p:nvCxnSpPr>
        <p:spPr>
          <a:xfrm flipH="1">
            <a:off x="1086910" y="3915889"/>
            <a:ext cx="1369353" cy="299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D6058E5-586B-0994-2CD4-A3C40A944E0D}"/>
              </a:ext>
            </a:extLst>
          </p:cNvPr>
          <p:cNvCxnSpPr>
            <a:cxnSpLocks/>
            <a:stCxn id="12" idx="2"/>
            <a:endCxn id="16" idx="0"/>
          </p:cNvCxnSpPr>
          <p:nvPr/>
        </p:nvCxnSpPr>
        <p:spPr>
          <a:xfrm>
            <a:off x="2456263" y="3915889"/>
            <a:ext cx="3164192" cy="29984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77517A-4341-E621-3F0E-E8C2874F813F}"/>
              </a:ext>
            </a:extLst>
          </p:cNvPr>
          <p:cNvCxnSpPr>
            <a:cxnSpLocks/>
            <a:stCxn id="18" idx="4"/>
            <a:endCxn id="17" idx="0"/>
          </p:cNvCxnSpPr>
          <p:nvPr/>
        </p:nvCxnSpPr>
        <p:spPr>
          <a:xfrm>
            <a:off x="1086910" y="4714502"/>
            <a:ext cx="684676" cy="1205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C7DF0E1-65B3-55E7-C243-22CFF5AFCD51}"/>
              </a:ext>
            </a:extLst>
          </p:cNvPr>
          <p:cNvCxnSpPr>
            <a:cxnSpLocks/>
            <a:stCxn id="18" idx="6"/>
            <a:endCxn id="23" idx="0"/>
          </p:cNvCxnSpPr>
          <p:nvPr/>
        </p:nvCxnSpPr>
        <p:spPr>
          <a:xfrm>
            <a:off x="1698489" y="4465121"/>
            <a:ext cx="2492538" cy="1383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D971B02-9493-4BC0-34F1-C843673ECA48}"/>
              </a:ext>
            </a:extLst>
          </p:cNvPr>
          <p:cNvCxnSpPr>
            <a:cxnSpLocks/>
            <a:stCxn id="9" idx="2"/>
            <a:endCxn id="15" idx="0"/>
          </p:cNvCxnSpPr>
          <p:nvPr/>
        </p:nvCxnSpPr>
        <p:spPr>
          <a:xfrm flipH="1">
            <a:off x="4477563" y="2526475"/>
            <a:ext cx="854461" cy="6224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3B8D84-AA6D-DE3E-2920-C8CE6F6F4215}"/>
              </a:ext>
            </a:extLst>
          </p:cNvPr>
          <p:cNvCxnSpPr>
            <a:cxnSpLocks/>
            <a:stCxn id="10" idx="2"/>
            <a:endCxn id="24" idx="0"/>
          </p:cNvCxnSpPr>
          <p:nvPr/>
        </p:nvCxnSpPr>
        <p:spPr>
          <a:xfrm>
            <a:off x="7645731" y="2511631"/>
            <a:ext cx="0"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BAEB58-4BD7-15FB-F2D1-5262382B15E4}"/>
              </a:ext>
            </a:extLst>
          </p:cNvPr>
          <p:cNvCxnSpPr>
            <a:stCxn id="25" idx="2"/>
            <a:endCxn id="26" idx="0"/>
          </p:cNvCxnSpPr>
          <p:nvPr/>
        </p:nvCxnSpPr>
        <p:spPr>
          <a:xfrm flipH="1">
            <a:off x="9470303" y="2526475"/>
            <a:ext cx="770771"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3E88871-8261-EC6B-FB81-1DC4698691AD}"/>
              </a:ext>
            </a:extLst>
          </p:cNvPr>
          <p:cNvCxnSpPr>
            <a:cxnSpLocks/>
            <a:stCxn id="25" idx="2"/>
            <a:endCxn id="27" idx="0"/>
          </p:cNvCxnSpPr>
          <p:nvPr/>
        </p:nvCxnSpPr>
        <p:spPr>
          <a:xfrm>
            <a:off x="10241074" y="2526475"/>
            <a:ext cx="970943"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 name="Oval 1">
            <a:hlinkClick r:id="rId5" action="ppaction://hlinksldjump"/>
            <a:extLst>
              <a:ext uri="{FF2B5EF4-FFF2-40B4-BE49-F238E27FC236}">
                <a16:creationId xmlns:a16="http://schemas.microsoft.com/office/drawing/2014/main" id="{587B55D0-7890-3680-D78B-BA43BDE4554E}"/>
              </a:ext>
            </a:extLst>
          </p:cNvPr>
          <p:cNvSpPr/>
          <p:nvPr/>
        </p:nvSpPr>
        <p:spPr>
          <a:xfrm>
            <a:off x="4554619" y="5171703"/>
            <a:ext cx="1833824"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GAMENet</a:t>
            </a:r>
            <a:endParaRPr lang="en-US" dirty="0">
              <a:solidFill>
                <a:schemeClr val="tx1"/>
              </a:solidFill>
            </a:endParaRPr>
          </a:p>
        </p:txBody>
      </p:sp>
      <p:cxnSp>
        <p:nvCxnSpPr>
          <p:cNvPr id="3" name="Straight Arrow Connector 2">
            <a:extLst>
              <a:ext uri="{FF2B5EF4-FFF2-40B4-BE49-F238E27FC236}">
                <a16:creationId xmlns:a16="http://schemas.microsoft.com/office/drawing/2014/main" id="{2EAC31A9-7947-099B-9D5D-1622348D0D34}"/>
              </a:ext>
            </a:extLst>
          </p:cNvPr>
          <p:cNvCxnSpPr>
            <a:cxnSpLocks/>
            <a:stCxn id="12" idx="2"/>
            <a:endCxn id="2" idx="0"/>
          </p:cNvCxnSpPr>
          <p:nvPr/>
        </p:nvCxnSpPr>
        <p:spPr>
          <a:xfrm>
            <a:off x="2456263" y="3915889"/>
            <a:ext cx="3015268" cy="125581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13361884-DD0A-38BA-179F-7F104F4D320F}"/>
              </a:ext>
            </a:extLst>
          </p:cNvPr>
          <p:cNvSpPr/>
          <p:nvPr/>
        </p:nvSpPr>
        <p:spPr>
          <a:xfrm>
            <a:off x="5385089" y="3159880"/>
            <a:ext cx="1292163" cy="513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LEAP</a:t>
            </a:r>
          </a:p>
        </p:txBody>
      </p:sp>
      <p:cxnSp>
        <p:nvCxnSpPr>
          <p:cNvPr id="13" name="Straight Arrow Connector 12">
            <a:extLst>
              <a:ext uri="{FF2B5EF4-FFF2-40B4-BE49-F238E27FC236}">
                <a16:creationId xmlns:a16="http://schemas.microsoft.com/office/drawing/2014/main" id="{D94558DC-301C-3946-7393-465CDBC377F2}"/>
              </a:ext>
            </a:extLst>
          </p:cNvPr>
          <p:cNvCxnSpPr>
            <a:cxnSpLocks/>
            <a:stCxn id="9" idx="2"/>
            <a:endCxn id="11" idx="0"/>
          </p:cNvCxnSpPr>
          <p:nvPr/>
        </p:nvCxnSpPr>
        <p:spPr>
          <a:xfrm>
            <a:off x="5332024" y="2526475"/>
            <a:ext cx="699147" cy="63340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957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solidFill>
                  <a:srgbClr val="000000"/>
                </a:solidFill>
                <a:latin typeface="LinBiolinumTB"/>
              </a:rPr>
              <a:t>Đánh</a:t>
            </a:r>
            <a:r>
              <a:rPr lang="en-US" sz="1800" dirty="0">
                <a:solidFill>
                  <a:srgbClr val="000000"/>
                </a:solidFill>
                <a:latin typeface="LinBiolinumTB"/>
              </a:rPr>
              <a:t> </a:t>
            </a:r>
            <a:r>
              <a:rPr lang="en-US" sz="1800" dirty="0" err="1">
                <a:solidFill>
                  <a:srgbClr val="000000"/>
                </a:solidFill>
                <a:latin typeface="LinBiolinumTB"/>
              </a:rPr>
              <a:t>giá</a:t>
            </a:r>
            <a:br>
              <a:rPr lang="en-US" dirty="0"/>
            </a:br>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822252" cy="3623630"/>
          </a:xfrm>
        </p:spPr>
        <p:txBody>
          <a:bodyPr/>
          <a:lstStyle/>
          <a:p>
            <a:r>
              <a:rPr lang="vi-VN" sz="2400" dirty="0"/>
              <a:t>o	</a:t>
            </a:r>
            <a:r>
              <a:rPr lang="en-US" sz="2400" dirty="0" err="1"/>
              <a:t>Sử</a:t>
            </a:r>
            <a:r>
              <a:rPr lang="en-US" sz="2400" dirty="0"/>
              <a:t> </a:t>
            </a:r>
            <a:r>
              <a:rPr lang="en-US" sz="2400" dirty="0" err="1"/>
              <a:t>dụng</a:t>
            </a:r>
            <a:r>
              <a:rPr lang="en-US" sz="2400" dirty="0"/>
              <a:t> </a:t>
            </a:r>
            <a:r>
              <a:rPr lang="en-US" sz="2400" dirty="0" err="1"/>
              <a:t>thông</a:t>
            </a:r>
            <a:r>
              <a:rPr lang="en-US" sz="2400" dirty="0"/>
              <a:t> tin </a:t>
            </a:r>
            <a:r>
              <a:rPr lang="en-US" sz="2400" dirty="0" err="1"/>
              <a:t>thời</a:t>
            </a:r>
            <a:r>
              <a:rPr lang="en-US" sz="2400" dirty="0"/>
              <a:t> </a:t>
            </a:r>
            <a:r>
              <a:rPr lang="en-US" sz="2400" dirty="0" err="1"/>
              <a:t>gian</a:t>
            </a:r>
            <a:r>
              <a:rPr lang="en-US" sz="2400" dirty="0"/>
              <a:t> </a:t>
            </a:r>
            <a:r>
              <a:rPr lang="en-US" sz="2400" dirty="0" err="1"/>
              <a:t>đa</a:t>
            </a:r>
            <a:r>
              <a:rPr lang="en-US" sz="2400" dirty="0"/>
              <a:t> </a:t>
            </a:r>
            <a:r>
              <a:rPr lang="en-US" sz="2400" dirty="0" err="1"/>
              <a:t>cấp</a:t>
            </a:r>
            <a:r>
              <a:rPr lang="en-US" sz="2400" dirty="0"/>
              <a:t> </a:t>
            </a:r>
            <a:r>
              <a:rPr lang="en-US" sz="2400" dirty="0" err="1"/>
              <a:t>độ</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hiệu</a:t>
            </a:r>
            <a:r>
              <a:rPr lang="en-US" sz="2400" dirty="0"/>
              <a:t> </a:t>
            </a:r>
            <a:r>
              <a:rPr lang="en-US" sz="2400" dirty="0" err="1"/>
              <a:t>quả</a:t>
            </a:r>
            <a:r>
              <a:rPr lang="en-US" sz="2400" dirty="0"/>
              <a:t>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bệnh</a:t>
            </a:r>
            <a:r>
              <a:rPr lang="en-US" sz="2400" dirty="0"/>
              <a:t> </a:t>
            </a:r>
            <a:r>
              <a:rPr lang="en-US" sz="2400" dirty="0" err="1"/>
              <a:t>lý</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được</a:t>
            </a:r>
            <a:r>
              <a:rPr lang="en-US" sz="2400" dirty="0"/>
              <a:t> </a:t>
            </a:r>
            <a:r>
              <a:rPr lang="en-US" sz="2400" dirty="0" err="1"/>
              <a:t>hiệu</a:t>
            </a:r>
            <a:r>
              <a:rPr lang="en-US" sz="2400" dirty="0"/>
              <a:t> </a:t>
            </a:r>
            <a:r>
              <a:rPr lang="en-US" sz="2400" dirty="0" err="1"/>
              <a:t>quả</a:t>
            </a:r>
            <a:r>
              <a:rPr lang="en-US" sz="2400" dirty="0"/>
              <a:t> </a:t>
            </a:r>
            <a:r>
              <a:rPr lang="en-US" sz="2400" dirty="0" err="1"/>
              <a:t>của</a:t>
            </a:r>
            <a:r>
              <a:rPr lang="en-US" sz="2400" dirty="0"/>
              <a:t> </a:t>
            </a:r>
            <a:r>
              <a:rPr lang="en-US" sz="2400" dirty="0" err="1"/>
              <a:t>các</a:t>
            </a:r>
            <a:r>
              <a:rPr lang="en-US" sz="2400" dirty="0"/>
              <a:t> </a:t>
            </a:r>
            <a:r>
              <a:rPr lang="en-US" sz="2400" dirty="0" err="1"/>
              <a:t>quá</a:t>
            </a:r>
            <a:r>
              <a:rPr lang="en-US" sz="2400" dirty="0"/>
              <a:t> </a:t>
            </a:r>
            <a:r>
              <a:rPr lang="en-US" sz="2400" dirty="0" err="1"/>
              <a:t>trình</a:t>
            </a:r>
            <a:r>
              <a:rPr lang="en-US" sz="2400" dirty="0"/>
              <a:t> </a:t>
            </a:r>
            <a:r>
              <a:rPr lang="en-US" sz="2400" dirty="0" err="1"/>
              <a:t>điều</a:t>
            </a:r>
            <a:r>
              <a:rPr lang="en-US" sz="2400" dirty="0"/>
              <a:t> </a:t>
            </a:r>
            <a:r>
              <a:rPr lang="en-US" sz="2400" dirty="0" err="1"/>
              <a:t>trị</a:t>
            </a:r>
            <a:r>
              <a:rPr lang="en-US" sz="2400" dirty="0"/>
              <a:t>.</a:t>
            </a:r>
          </a:p>
          <a:p>
            <a:r>
              <a:rPr lang="vi-VN" sz="2400" dirty="0"/>
              <a:t>o	</a:t>
            </a:r>
            <a:r>
              <a:rPr lang="en-US" sz="2400" dirty="0" err="1"/>
              <a:t>Quá</a:t>
            </a:r>
            <a:r>
              <a:rPr lang="en-US" sz="2400" dirty="0"/>
              <a:t> </a:t>
            </a:r>
            <a:r>
              <a:rPr lang="en-US" sz="2400" dirty="0" err="1"/>
              <a:t>trình</a:t>
            </a:r>
            <a:r>
              <a:rPr lang="en-US" sz="2400" dirty="0"/>
              <a:t> </a:t>
            </a:r>
            <a:r>
              <a:rPr lang="en-US" sz="2400" dirty="0" err="1"/>
              <a:t>suy</a:t>
            </a:r>
            <a:r>
              <a:rPr lang="en-US" sz="2400" dirty="0"/>
              <a:t> </a:t>
            </a:r>
            <a:r>
              <a:rPr lang="en-US" sz="2400" dirty="0" err="1"/>
              <a:t>luận</a:t>
            </a:r>
            <a:r>
              <a:rPr lang="en-US" sz="2400" dirty="0"/>
              <a:t> </a:t>
            </a:r>
            <a:r>
              <a:rPr lang="en-US" sz="2400" dirty="0" err="1"/>
              <a:t>của</a:t>
            </a:r>
            <a:r>
              <a:rPr lang="en-US" sz="2400" dirty="0"/>
              <a:t> </a:t>
            </a:r>
            <a:r>
              <a:rPr lang="en-US" sz="2400" dirty="0" err="1"/>
              <a:t>HiTANet</a:t>
            </a:r>
            <a:r>
              <a:rPr lang="en-US" sz="2400" dirty="0"/>
              <a:t> </a:t>
            </a:r>
            <a:r>
              <a:rPr lang="en-US" sz="2400" dirty="0" err="1"/>
              <a:t>trong</a:t>
            </a:r>
            <a:r>
              <a:rPr lang="en-US" sz="2400" dirty="0"/>
              <a:t> </a:t>
            </a:r>
            <a:r>
              <a:rPr lang="en-US" sz="2400" dirty="0" err="1"/>
              <a:t>dự</a:t>
            </a:r>
            <a:r>
              <a:rPr lang="en-US" sz="2400" dirty="0"/>
              <a:t> </a:t>
            </a:r>
            <a:r>
              <a:rPr lang="en-US" sz="2400" dirty="0" err="1"/>
              <a:t>đoán</a:t>
            </a:r>
            <a:r>
              <a:rPr lang="en-US" sz="2400" dirty="0"/>
              <a:t> </a:t>
            </a:r>
            <a:r>
              <a:rPr lang="en-US" sz="2400" dirty="0" err="1"/>
              <a:t>rủi</a:t>
            </a:r>
            <a:r>
              <a:rPr lang="en-US" sz="2400" dirty="0"/>
              <a:t> </a:t>
            </a:r>
            <a:r>
              <a:rPr lang="en-US" sz="2400" dirty="0" err="1"/>
              <a:t>ro</a:t>
            </a:r>
            <a:r>
              <a:rPr lang="en-US" sz="2400" dirty="0"/>
              <a:t> </a:t>
            </a:r>
            <a:r>
              <a:rPr lang="en-US" sz="2400" dirty="0" err="1"/>
              <a:t>rất</a:t>
            </a:r>
            <a:r>
              <a:rPr lang="en-US" sz="2400" dirty="0"/>
              <a:t> </a:t>
            </a:r>
            <a:r>
              <a:rPr lang="en-US" sz="2400" dirty="0" err="1"/>
              <a:t>dễ</a:t>
            </a:r>
            <a:r>
              <a:rPr lang="en-US" sz="2400" dirty="0"/>
              <a:t> </a:t>
            </a:r>
            <a:r>
              <a:rPr lang="en-US" sz="2400" dirty="0" err="1"/>
              <a:t>hiểu</a:t>
            </a:r>
            <a:endParaRPr lang="en-US" sz="2400" dirty="0"/>
          </a:p>
        </p:txBody>
      </p:sp>
    </p:spTree>
    <p:extLst>
      <p:ext uri="{BB962C8B-B14F-4D97-AF65-F5344CB8AC3E}">
        <p14:creationId xmlns:p14="http://schemas.microsoft.com/office/powerpoint/2010/main" val="30104333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kern="1200" dirty="0" err="1">
                <a:solidFill>
                  <a:schemeClr val="bg1"/>
                </a:solidFill>
                <a:latin typeface="Times New Roman" panose="02020603050405020304" pitchFamily="18" charset="0"/>
                <a:cs typeface="Times New Roman" panose="02020603050405020304" pitchFamily="18" charset="0"/>
              </a:rPr>
              <a:t>Đề</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xuất</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điều</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trị</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91</a:t>
            </a:fld>
            <a:endParaRPr lang="en-US" sz="1200">
              <a:solidFill>
                <a:schemeClr val="bg1"/>
              </a:solidFill>
            </a:endParaRPr>
          </a:p>
        </p:txBody>
      </p:sp>
    </p:spTree>
    <p:extLst>
      <p:ext uri="{BB962C8B-B14F-4D97-AF65-F5344CB8AC3E}">
        <p14:creationId xmlns:p14="http://schemas.microsoft.com/office/powerpoint/2010/main" val="227942354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Vấn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Đa</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bệnh</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Sự</a:t>
            </a:r>
            <a:r>
              <a:rPr lang="en-US" sz="2400" dirty="0"/>
              <a:t> </a:t>
            </a:r>
            <a:r>
              <a:rPr lang="en-US" sz="2400" dirty="0" err="1"/>
              <a:t>xảy</a:t>
            </a:r>
            <a:r>
              <a:rPr lang="en-US" sz="2400" dirty="0"/>
              <a:t> </a:t>
            </a:r>
            <a:r>
              <a:rPr lang="en-US" sz="2400" dirty="0" err="1"/>
              <a:t>ra</a:t>
            </a:r>
            <a:r>
              <a:rPr lang="en-US" sz="2400" dirty="0"/>
              <a:t> </a:t>
            </a:r>
            <a:r>
              <a:rPr lang="en-US" sz="2400" dirty="0" err="1"/>
              <a:t>đồng</a:t>
            </a:r>
            <a:r>
              <a:rPr lang="en-US" sz="2400" dirty="0"/>
              <a:t> </a:t>
            </a:r>
            <a:r>
              <a:rPr lang="en-US" sz="2400" dirty="0" err="1"/>
              <a:t>thời</a:t>
            </a:r>
            <a:r>
              <a:rPr lang="en-US" sz="2400" dirty="0"/>
              <a:t> </a:t>
            </a:r>
            <a:r>
              <a:rPr lang="en-US" sz="2400" dirty="0" err="1"/>
              <a:t>của</a:t>
            </a:r>
            <a:r>
              <a:rPr lang="en-US" sz="2400" dirty="0"/>
              <a:t> </a:t>
            </a:r>
            <a:r>
              <a:rPr lang="en-US" sz="2400" dirty="0" err="1"/>
              <a:t>các</a:t>
            </a:r>
            <a:r>
              <a:rPr lang="en-US" sz="2400" dirty="0"/>
              <a:t> </a:t>
            </a:r>
            <a:r>
              <a:rPr lang="en-US" sz="2400" dirty="0" err="1"/>
              <a:t>trường</a:t>
            </a:r>
            <a:r>
              <a:rPr lang="en-US" sz="2400" dirty="0"/>
              <a:t> </a:t>
            </a:r>
            <a:r>
              <a:rPr lang="en-US" sz="2400" dirty="0" err="1"/>
              <a:t>hợp</a:t>
            </a:r>
            <a:r>
              <a:rPr lang="en-US" sz="2400" dirty="0"/>
              <a:t> y </a:t>
            </a:r>
            <a:r>
              <a:rPr lang="en-US" sz="2400" dirty="0" err="1"/>
              <a:t>tế</a:t>
            </a:r>
            <a:r>
              <a:rPr lang="en-US" sz="2400" dirty="0"/>
              <a:t> </a:t>
            </a:r>
            <a:r>
              <a:rPr lang="en-US" sz="2400" dirty="0" err="1"/>
              <a:t>tổ</a:t>
            </a:r>
            <a:r>
              <a:rPr lang="en-US" sz="2400" dirty="0"/>
              <a:t> </a:t>
            </a:r>
            <a:r>
              <a:rPr lang="en-US" sz="2400" dirty="0" err="1"/>
              <a:t>hợp</a:t>
            </a:r>
            <a:r>
              <a:rPr lang="en-US" sz="2400" dirty="0"/>
              <a:t>.</a:t>
            </a:r>
          </a:p>
          <a:p>
            <a:r>
              <a:rPr lang="vi-VN" sz="2400" dirty="0"/>
              <a:t>o	</a:t>
            </a:r>
            <a:r>
              <a:rPr lang="en-US" sz="2400" dirty="0" err="1"/>
              <a:t>Cách</a:t>
            </a:r>
            <a:r>
              <a:rPr lang="en-US" sz="2400" dirty="0"/>
              <a:t> </a:t>
            </a:r>
            <a:r>
              <a:rPr lang="en-US" sz="2400" dirty="0" err="1"/>
              <a:t>thức</a:t>
            </a:r>
            <a:r>
              <a:rPr lang="en-US" sz="2400" dirty="0"/>
              <a:t> </a:t>
            </a:r>
            <a:r>
              <a:rPr lang="en-US" sz="2400" dirty="0" err="1"/>
              <a:t>truyền</a:t>
            </a:r>
            <a:r>
              <a:rPr lang="en-US" sz="2400" dirty="0"/>
              <a:t> </a:t>
            </a:r>
            <a:r>
              <a:rPr lang="en-US" sz="2400" dirty="0" err="1"/>
              <a:t>thống</a:t>
            </a:r>
            <a:r>
              <a:rPr lang="en-US" sz="2400" dirty="0"/>
              <a:t> </a:t>
            </a:r>
            <a:r>
              <a:rPr lang="en-US" sz="2400" dirty="0" err="1"/>
              <a:t>của</a:t>
            </a:r>
            <a:r>
              <a:rPr lang="en-US" sz="2400" dirty="0"/>
              <a:t> </a:t>
            </a:r>
            <a:r>
              <a:rPr lang="en-US" sz="2400" dirty="0" err="1"/>
              <a:t>việc</a:t>
            </a:r>
            <a:r>
              <a:rPr lang="en-US" sz="2400" dirty="0"/>
              <a:t> </a:t>
            </a:r>
            <a:r>
              <a:rPr lang="en-US" sz="2400" dirty="0" err="1"/>
              <a:t>kê</a:t>
            </a:r>
            <a:r>
              <a:rPr lang="en-US" sz="2400" dirty="0"/>
              <a:t> </a:t>
            </a:r>
            <a:r>
              <a:rPr lang="en-US" sz="2400" dirty="0" err="1"/>
              <a:t>đơn</a:t>
            </a:r>
            <a:r>
              <a:rPr lang="en-US" sz="2400" dirty="0"/>
              <a:t> </a:t>
            </a:r>
            <a:r>
              <a:rPr lang="en-US" sz="2400" dirty="0" err="1"/>
              <a:t>là</a:t>
            </a:r>
            <a:r>
              <a:rPr lang="en-US" sz="2400" dirty="0"/>
              <a:t> </a:t>
            </a:r>
            <a:r>
              <a:rPr lang="en-US" sz="2400" dirty="0" err="1"/>
              <a:t>dựa</a:t>
            </a:r>
            <a:r>
              <a:rPr lang="en-US" sz="2400" dirty="0"/>
              <a:t> </a:t>
            </a:r>
            <a:r>
              <a:rPr lang="en-US" sz="2400" dirty="0" err="1"/>
              <a:t>trên</a:t>
            </a:r>
            <a:r>
              <a:rPr lang="en-US" sz="2400" dirty="0"/>
              <a:t> </a:t>
            </a:r>
            <a:r>
              <a:rPr lang="en-US" sz="2400" dirty="0" err="1"/>
              <a:t>trực</a:t>
            </a:r>
            <a:r>
              <a:rPr lang="en-US" sz="2400" dirty="0"/>
              <a:t> </a:t>
            </a:r>
            <a:r>
              <a:rPr lang="en-US" sz="2400" dirty="0" err="1"/>
              <a:t>giác</a:t>
            </a:r>
            <a:r>
              <a:rPr lang="en-US" sz="2400" dirty="0"/>
              <a:t> </a:t>
            </a:r>
            <a:r>
              <a:rPr lang="en-US" sz="2400" dirty="0" err="1"/>
              <a:t>của</a:t>
            </a:r>
            <a:r>
              <a:rPr lang="en-US" sz="2400" dirty="0"/>
              <a:t> </a:t>
            </a:r>
            <a:r>
              <a:rPr lang="en-US" sz="2400" dirty="0" err="1"/>
              <a:t>bác</a:t>
            </a:r>
            <a:r>
              <a:rPr lang="en-US" sz="2400" dirty="0"/>
              <a:t> </a:t>
            </a:r>
            <a:r>
              <a:rPr lang="en-US" sz="2400" dirty="0" err="1"/>
              <a:t>sĩ</a:t>
            </a:r>
            <a:r>
              <a:rPr lang="en-US" sz="2400" dirty="0"/>
              <a:t>.</a:t>
            </a:r>
          </a:p>
          <a:p>
            <a:r>
              <a:rPr lang="vi-VN" sz="2400" dirty="0"/>
              <a:t>o	</a:t>
            </a:r>
            <a:r>
              <a:rPr lang="en-US" sz="2400" dirty="0" err="1"/>
              <a:t>Những</a:t>
            </a:r>
            <a:r>
              <a:rPr lang="en-US" sz="2400" dirty="0"/>
              <a:t> </a:t>
            </a:r>
            <a:r>
              <a:rPr lang="en-US" sz="2400" dirty="0" err="1"/>
              <a:t>quyết</a:t>
            </a:r>
            <a:r>
              <a:rPr lang="en-US" sz="2400" dirty="0"/>
              <a:t> </a:t>
            </a:r>
            <a:r>
              <a:rPr lang="en-US" sz="2400" dirty="0" err="1"/>
              <a:t>định</a:t>
            </a:r>
            <a:r>
              <a:rPr lang="en-US" sz="2400" dirty="0"/>
              <a:t> </a:t>
            </a:r>
            <a:r>
              <a:rPr lang="en-US" sz="2400" dirty="0" err="1"/>
              <a:t>lâm</a:t>
            </a:r>
            <a:r>
              <a:rPr lang="en-US" sz="2400" dirty="0"/>
              <a:t> </a:t>
            </a:r>
            <a:r>
              <a:rPr lang="en-US" sz="2400" dirty="0" err="1"/>
              <a:t>sàng</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a:t>
            </a:r>
            <a:r>
              <a:rPr lang="en-US" sz="2400" dirty="0" err="1"/>
              <a:t>tối</a:t>
            </a:r>
            <a:r>
              <a:rPr lang="en-US" sz="2400" dirty="0"/>
              <a:t> </a:t>
            </a:r>
            <a:r>
              <a:rPr lang="en-US" sz="2400" dirty="0" err="1"/>
              <a:t>ưu</a:t>
            </a:r>
            <a:r>
              <a:rPr lang="en-US" sz="2400" dirty="0"/>
              <a:t> do </a:t>
            </a:r>
            <a:r>
              <a:rPr lang="en-US" sz="2400" dirty="0" err="1"/>
              <a:t>thiếu</a:t>
            </a:r>
            <a:r>
              <a:rPr lang="en-US" sz="2400" dirty="0"/>
              <a:t> tri </a:t>
            </a:r>
            <a:r>
              <a:rPr lang="en-US" sz="2400" dirty="0" err="1"/>
              <a:t>thức</a:t>
            </a:r>
            <a:r>
              <a:rPr lang="en-US" sz="2400" dirty="0"/>
              <a:t>.</a:t>
            </a:r>
          </a:p>
        </p:txBody>
      </p:sp>
    </p:spTree>
    <p:extLst>
      <p:ext uri="{BB962C8B-B14F-4D97-AF65-F5344CB8AC3E}">
        <p14:creationId xmlns:p14="http://schemas.microsoft.com/office/powerpoint/2010/main" val="302578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latin typeface="Times New Roman" panose="02020603050405020304" pitchFamily="18" charset="0"/>
                <a:cs typeface="Times New Roman" panose="02020603050405020304" pitchFamily="18" charset="0"/>
              </a:rPr>
              <a:t>Tri </a:t>
            </a:r>
            <a:r>
              <a:rPr lang="en-US" sz="4000" b="1" dirty="0" err="1">
                <a:latin typeface="Times New Roman" panose="02020603050405020304" pitchFamily="18" charset="0"/>
                <a:cs typeface="Times New Roman" panose="02020603050405020304" pitchFamily="18" charset="0"/>
              </a:rPr>
              <a:t>thức</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ẩn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trong</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ehr</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EHR </a:t>
            </a:r>
            <a:r>
              <a:rPr lang="en-US" sz="2400" dirty="0" err="1"/>
              <a:t>lưu</a:t>
            </a:r>
            <a:r>
              <a:rPr lang="en-US" sz="2400" dirty="0"/>
              <a:t> </a:t>
            </a:r>
            <a:r>
              <a:rPr lang="en-US" sz="2400" dirty="0" err="1"/>
              <a:t>lại</a:t>
            </a:r>
            <a:r>
              <a:rPr lang="en-US" sz="2400" dirty="0"/>
              <a:t> </a:t>
            </a:r>
            <a:r>
              <a:rPr lang="en-US" sz="2400" dirty="0" err="1"/>
              <a:t>lịch</a:t>
            </a:r>
            <a:r>
              <a:rPr lang="en-US" sz="2400" dirty="0"/>
              <a:t> </a:t>
            </a:r>
            <a:r>
              <a:rPr lang="en-US" sz="2400" dirty="0" err="1"/>
              <a:t>sử</a:t>
            </a:r>
            <a:r>
              <a:rPr lang="en-US" sz="2400" dirty="0"/>
              <a:t> y </a:t>
            </a:r>
            <a:r>
              <a:rPr lang="en-US" sz="2400" dirty="0" err="1"/>
              <a:t>tế</a:t>
            </a:r>
            <a:r>
              <a:rPr lang="en-US" sz="2400" dirty="0"/>
              <a:t> </a:t>
            </a:r>
            <a:r>
              <a:rPr lang="en-US" sz="2400" dirty="0" err="1"/>
              <a:t>toàn</a:t>
            </a:r>
            <a:r>
              <a:rPr lang="en-US" sz="2400" dirty="0"/>
              <a:t> </a:t>
            </a:r>
            <a:r>
              <a:rPr lang="en-US" sz="2400" dirty="0" err="1"/>
              <a:t>diện</a:t>
            </a:r>
            <a:r>
              <a:rPr lang="en-US" sz="2400" dirty="0"/>
              <a:t> </a:t>
            </a:r>
            <a:r>
              <a:rPr lang="en-US" sz="2400" dirty="0" err="1"/>
              <a:t>của</a:t>
            </a:r>
            <a:r>
              <a:rPr lang="en-US" sz="2400" dirty="0"/>
              <a:t> </a:t>
            </a:r>
            <a:r>
              <a:rPr lang="en-US" sz="2400" dirty="0" err="1"/>
              <a:t>bệnh</a:t>
            </a:r>
            <a:r>
              <a:rPr lang="en-US" sz="2400" dirty="0"/>
              <a:t> </a:t>
            </a:r>
            <a:r>
              <a:rPr lang="en-US" sz="2400" dirty="0" err="1"/>
              <a:t>nhân</a:t>
            </a:r>
            <a:r>
              <a:rPr lang="en-US" sz="2400" dirty="0"/>
              <a:t>:</a:t>
            </a:r>
          </a:p>
          <a:p>
            <a:r>
              <a:rPr lang="en-US" sz="2400" dirty="0"/>
              <a:t>	</a:t>
            </a:r>
            <a:r>
              <a:rPr lang="vi-VN" sz="2400" dirty="0"/>
              <a:t>o	</a:t>
            </a:r>
            <a:r>
              <a:rPr lang="en-US" sz="2400" dirty="0" err="1"/>
              <a:t>Chẩn</a:t>
            </a:r>
            <a:r>
              <a:rPr lang="en-US" sz="2400" dirty="0"/>
              <a:t> </a:t>
            </a:r>
            <a:r>
              <a:rPr lang="en-US" sz="2400" dirty="0" err="1"/>
              <a:t>đoán</a:t>
            </a:r>
            <a:endParaRPr lang="en-US" sz="2400" dirty="0"/>
          </a:p>
          <a:p>
            <a:r>
              <a:rPr lang="en-US" sz="2400" dirty="0"/>
              <a:t>	</a:t>
            </a:r>
            <a:r>
              <a:rPr lang="vi-VN" sz="2400" dirty="0"/>
              <a:t>o	</a:t>
            </a:r>
            <a:r>
              <a:rPr lang="en-US" sz="2400" dirty="0" err="1"/>
              <a:t>Liệu</a:t>
            </a:r>
            <a:r>
              <a:rPr lang="en-US" sz="2400" dirty="0"/>
              <a:t> </a:t>
            </a:r>
            <a:r>
              <a:rPr lang="en-US" sz="2400" dirty="0" err="1"/>
              <a:t>trình</a:t>
            </a:r>
            <a:r>
              <a:rPr lang="en-US" sz="2400" dirty="0"/>
              <a:t> </a:t>
            </a:r>
            <a:r>
              <a:rPr lang="en-US" sz="2400" dirty="0" err="1"/>
              <a:t>điều</a:t>
            </a:r>
            <a:r>
              <a:rPr lang="en-US" sz="2400" dirty="0"/>
              <a:t> </a:t>
            </a:r>
            <a:r>
              <a:rPr lang="en-US" sz="2400" dirty="0" err="1"/>
              <a:t>trị</a:t>
            </a:r>
            <a:endParaRPr lang="en-US" sz="2400" dirty="0"/>
          </a:p>
          <a:p>
            <a:r>
              <a:rPr lang="en-US" sz="2400" dirty="0"/>
              <a:t>	</a:t>
            </a:r>
            <a:r>
              <a:rPr lang="vi-VN" sz="2400" dirty="0"/>
              <a:t>o	</a:t>
            </a:r>
            <a:r>
              <a:rPr lang="en-US" sz="2400" dirty="0"/>
              <a:t>…</a:t>
            </a:r>
          </a:p>
        </p:txBody>
      </p:sp>
    </p:spTree>
    <p:extLst>
      <p:ext uri="{BB962C8B-B14F-4D97-AF65-F5344CB8AC3E}">
        <p14:creationId xmlns:p14="http://schemas.microsoft.com/office/powerpoint/2010/main" val="269468481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latin typeface="Times New Roman" panose="02020603050405020304" pitchFamily="18" charset="0"/>
                <a:cs typeface="Times New Roman" panose="02020603050405020304" pitchFamily="18" charset="0"/>
              </a:rPr>
              <a:t>Mô</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hình</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đề</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xuất</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hiện</a:t>
            </a:r>
            <a:r>
              <a:rPr lang="en-US" sz="4000" b="1" dirty="0">
                <a:latin typeface="Times New Roman" panose="02020603050405020304" pitchFamily="18" charset="0"/>
                <a:cs typeface="Times New Roman" panose="02020603050405020304" pitchFamily="18" charset="0"/>
              </a:rPr>
              <a:t> </a:t>
            </a:r>
            <a:r>
              <a:rPr lang="en-US" sz="4000" b="1" dirty="0" err="1">
                <a:latin typeface="Times New Roman" panose="02020603050405020304" pitchFamily="18" charset="0"/>
                <a:cs typeface="Times New Roman" panose="02020603050405020304" pitchFamily="18" charset="0"/>
              </a:rPr>
              <a:t>tại</a:t>
            </a:r>
            <a:endParaRPr lang="en-US" sz="4000" b="1" dirty="0">
              <a:latin typeface="Times New Roman" panose="02020603050405020304" pitchFamily="18" charset="0"/>
              <a:cs typeface="Times New Roman" panose="02020603050405020304" pitchFamily="18" charset="0"/>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tình</a:t>
            </a:r>
            <a:r>
              <a:rPr lang="en-US" sz="2400" dirty="0"/>
              <a:t> </a:t>
            </a:r>
            <a:r>
              <a:rPr lang="en-US" sz="2400" dirty="0" err="1"/>
              <a:t>trạng</a:t>
            </a:r>
            <a:r>
              <a:rPr lang="en-US" sz="2400" dirty="0"/>
              <a:t> </a:t>
            </a:r>
            <a:r>
              <a:rPr lang="en-US" sz="2400" dirty="0" err="1"/>
              <a:t>sức</a:t>
            </a:r>
            <a:r>
              <a:rPr lang="en-US" sz="2400" dirty="0"/>
              <a:t> </a:t>
            </a:r>
            <a:r>
              <a:rPr lang="en-US" sz="2400" dirty="0" err="1"/>
              <a:t>khỏe</a:t>
            </a:r>
            <a:r>
              <a:rPr lang="en-US" sz="2400" dirty="0"/>
              <a:t> </a:t>
            </a:r>
            <a:r>
              <a:rPr lang="en-US" sz="2400" dirty="0" err="1"/>
              <a:t>hiện</a:t>
            </a:r>
            <a:r>
              <a:rPr lang="en-US" sz="2400" dirty="0"/>
              <a:t> </a:t>
            </a:r>
            <a:r>
              <a:rPr lang="en-US" sz="2400" dirty="0" err="1"/>
              <a:t>tại</a:t>
            </a:r>
            <a:r>
              <a:rPr lang="en-US" sz="2400" dirty="0"/>
              <a:t>.</a:t>
            </a:r>
          </a:p>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lịch</a:t>
            </a:r>
            <a:r>
              <a:rPr lang="en-US" sz="2400" dirty="0"/>
              <a:t> </a:t>
            </a:r>
            <a:r>
              <a:rPr lang="en-US" sz="2400" dirty="0" err="1"/>
              <a:t>sử</a:t>
            </a:r>
            <a:r>
              <a:rPr lang="en-US" sz="2400" dirty="0"/>
              <a:t> </a:t>
            </a:r>
            <a:r>
              <a:rPr lang="en-US" sz="2400" dirty="0" err="1"/>
              <a:t>khám</a:t>
            </a:r>
            <a:r>
              <a:rPr lang="en-US" sz="2400" dirty="0"/>
              <a:t> </a:t>
            </a:r>
            <a:r>
              <a:rPr lang="en-US" sz="2400" dirty="0" err="1"/>
              <a:t>bệnh</a:t>
            </a:r>
            <a:r>
              <a:rPr lang="en-US" sz="2400" dirty="0"/>
              <a:t>.</a:t>
            </a:r>
          </a:p>
          <a:p>
            <a:r>
              <a:rPr lang="en-US" sz="2400" dirty="0"/>
              <a:t>	</a:t>
            </a:r>
            <a:r>
              <a:rPr lang="vi-VN" sz="2400" dirty="0"/>
              <a:t>o	</a:t>
            </a:r>
            <a:r>
              <a:rPr lang="en-US" sz="2400" dirty="0" err="1"/>
              <a:t>Sự</a:t>
            </a:r>
            <a:r>
              <a:rPr lang="en-US" sz="2400" dirty="0"/>
              <a:t> </a:t>
            </a:r>
            <a:r>
              <a:rPr lang="en-US" sz="2400" dirty="0" err="1"/>
              <a:t>tương</a:t>
            </a:r>
            <a:r>
              <a:rPr lang="en-US" sz="2400" dirty="0"/>
              <a:t> </a:t>
            </a:r>
            <a:r>
              <a:rPr lang="en-US" sz="2400" dirty="0" err="1"/>
              <a:t>tác</a:t>
            </a:r>
            <a:r>
              <a:rPr lang="en-US" sz="2400" dirty="0"/>
              <a:t> </a:t>
            </a:r>
            <a:r>
              <a:rPr lang="en-US" sz="2400" dirty="0" err="1"/>
              <a:t>thuốc</a:t>
            </a:r>
            <a:r>
              <a:rPr lang="en-US" sz="2400" dirty="0"/>
              <a:t> </a:t>
            </a:r>
            <a:r>
              <a:rPr lang="en-US" sz="2400" dirty="0" err="1"/>
              <a:t>bất</a:t>
            </a:r>
            <a:r>
              <a:rPr lang="en-US" sz="2400" dirty="0"/>
              <a:t> </a:t>
            </a:r>
            <a:r>
              <a:rPr lang="en-US" sz="2400" dirty="0" err="1"/>
              <a:t>lợi</a:t>
            </a:r>
            <a:r>
              <a:rPr lang="en-US" sz="2400" dirty="0"/>
              <a:t> </a:t>
            </a:r>
            <a:r>
              <a:rPr lang="vi-VN" sz="2400" dirty="0"/>
              <a:t>(DDI) </a:t>
            </a:r>
            <a:endParaRPr lang="en-US" sz="2400" dirty="0"/>
          </a:p>
        </p:txBody>
      </p:sp>
    </p:spTree>
    <p:extLst>
      <p:ext uri="{BB962C8B-B14F-4D97-AF65-F5344CB8AC3E}">
        <p14:creationId xmlns:p14="http://schemas.microsoft.com/office/powerpoint/2010/main" val="11892227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Học</a:t>
            </a:r>
            <a:r>
              <a:rPr lang="en-US" sz="2400" dirty="0"/>
              <a:t> </a:t>
            </a:r>
            <a:r>
              <a:rPr lang="en-US" sz="2400" dirty="0" err="1"/>
              <a:t>thực</a:t>
            </a:r>
            <a:r>
              <a:rPr lang="en-US" sz="2400" dirty="0"/>
              <a:t> </a:t>
            </a:r>
            <a:r>
              <a:rPr lang="en-US" sz="2400" dirty="0" err="1"/>
              <a:t>hành</a:t>
            </a:r>
            <a:r>
              <a:rPr lang="en-US" sz="2400" dirty="0"/>
              <a:t> </a:t>
            </a:r>
            <a:r>
              <a:rPr lang="en-US" sz="2400" dirty="0" err="1"/>
              <a:t>kê</a:t>
            </a:r>
            <a:r>
              <a:rPr lang="en-US" sz="2400" dirty="0"/>
              <a:t> </a:t>
            </a:r>
            <a:r>
              <a:rPr lang="en-US" sz="2400" dirty="0" err="1"/>
              <a:t>đơn</a:t>
            </a:r>
            <a:r>
              <a:rPr lang="en-US" sz="2400" dirty="0"/>
              <a:t> </a:t>
            </a:r>
            <a:r>
              <a:rPr lang="en-US" sz="2400" dirty="0" err="1"/>
              <a:t>từ</a:t>
            </a:r>
            <a:r>
              <a:rPr lang="en-US" sz="2400" dirty="0"/>
              <a:t> </a:t>
            </a:r>
            <a:r>
              <a:rPr lang="en-US" sz="2400" dirty="0" err="1"/>
              <a:t>dữ</a:t>
            </a:r>
            <a:r>
              <a:rPr lang="en-US" sz="2400" dirty="0"/>
              <a:t> </a:t>
            </a:r>
            <a:r>
              <a:rPr lang="en-US" sz="2400" dirty="0" err="1"/>
              <a:t>liệu</a:t>
            </a:r>
            <a:r>
              <a:rPr lang="en-US" sz="2400" dirty="0"/>
              <a:t> EHR</a:t>
            </a:r>
          </a:p>
          <a:p>
            <a:r>
              <a:rPr lang="vi-VN" sz="2400" dirty="0"/>
              <a:t>o	</a:t>
            </a:r>
            <a:r>
              <a:rPr lang="en-US" sz="2400" dirty="0" err="1"/>
              <a:t>Sử</a:t>
            </a:r>
            <a:r>
              <a:rPr lang="en-US" sz="2400" dirty="0"/>
              <a:t> </a:t>
            </a:r>
            <a:r>
              <a:rPr lang="en-US" sz="2400" dirty="0" err="1"/>
              <a:t>dụng</a:t>
            </a:r>
            <a:r>
              <a:rPr lang="en-US" sz="2400" dirty="0"/>
              <a:t> </a:t>
            </a:r>
            <a:r>
              <a:rPr lang="en-US" sz="2400" dirty="0" err="1"/>
              <a:t>biểu</a:t>
            </a:r>
            <a:r>
              <a:rPr lang="en-US" sz="2400" dirty="0"/>
              <a:t> </a:t>
            </a:r>
            <a:r>
              <a:rPr lang="en-US" sz="2400" dirty="0" err="1"/>
              <a:t>diễn</a:t>
            </a:r>
            <a:r>
              <a:rPr lang="en-US" sz="2400" dirty="0"/>
              <a:t> </a:t>
            </a:r>
            <a:r>
              <a:rPr lang="en-US" sz="2400" dirty="0" err="1"/>
              <a:t>phân</a:t>
            </a:r>
            <a:r>
              <a:rPr lang="en-US" sz="2400" dirty="0"/>
              <a:t> </a:t>
            </a:r>
            <a:r>
              <a:rPr lang="en-US" sz="2400" dirty="0" err="1"/>
              <a:t>tán</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các</a:t>
            </a:r>
            <a:r>
              <a:rPr lang="en-US" sz="2400" dirty="0"/>
              <a:t> </a:t>
            </a:r>
            <a:r>
              <a:rPr lang="en-US" sz="2400" dirty="0" err="1"/>
              <a:t>chấn</a:t>
            </a:r>
            <a:r>
              <a:rPr lang="en-US" sz="2400" dirty="0"/>
              <a:t> </a:t>
            </a:r>
            <a:r>
              <a:rPr lang="en-US" sz="2400" dirty="0" err="1"/>
              <a:t>đoán</a:t>
            </a:r>
            <a:r>
              <a:rPr lang="en-US" sz="2400" dirty="0"/>
              <a:t> </a:t>
            </a:r>
            <a:r>
              <a:rPr lang="en-US" sz="2400" dirty="0" err="1"/>
              <a:t>và</a:t>
            </a:r>
            <a:r>
              <a:rPr lang="en-US" sz="2400" dirty="0"/>
              <a:t> </a:t>
            </a:r>
            <a:r>
              <a:rPr lang="en-US" sz="2400" dirty="0" err="1"/>
              <a:t>thuốc</a:t>
            </a:r>
            <a:r>
              <a:rPr lang="en-US" sz="2400" dirty="0"/>
              <a:t> men.</a:t>
            </a:r>
          </a:p>
          <a:p>
            <a:r>
              <a:rPr lang="vi-VN" sz="2400" dirty="0"/>
              <a:t>o	</a:t>
            </a:r>
            <a:r>
              <a:rPr lang="en-US" sz="2400" dirty="0" err="1"/>
              <a:t>Sử</a:t>
            </a:r>
            <a:r>
              <a:rPr lang="en-US" sz="2400" dirty="0"/>
              <a:t> </a:t>
            </a:r>
            <a:r>
              <a:rPr lang="en-US" sz="2400" dirty="0" err="1"/>
              <a:t>dụng</a:t>
            </a:r>
            <a:r>
              <a:rPr lang="en-US" sz="2400" dirty="0"/>
              <a:t> RNN </a:t>
            </a:r>
            <a:r>
              <a:rPr lang="en-US" sz="2400" dirty="0" err="1"/>
              <a:t>để</a:t>
            </a:r>
            <a:r>
              <a:rPr lang="en-US" sz="2400" dirty="0"/>
              <a:t> </a:t>
            </a:r>
            <a:r>
              <a:rPr lang="en-US" sz="2400" dirty="0" err="1"/>
              <a:t>lập</a:t>
            </a:r>
            <a:r>
              <a:rPr lang="en-US" sz="2400" dirty="0"/>
              <a:t> </a:t>
            </a:r>
            <a:r>
              <a:rPr lang="en-US" sz="2400" dirty="0" err="1"/>
              <a:t>mô</a:t>
            </a:r>
            <a:r>
              <a:rPr lang="en-US" sz="2400" dirty="0"/>
              <a:t> </a:t>
            </a:r>
            <a:r>
              <a:rPr lang="en-US" sz="2400" dirty="0" err="1"/>
              <a:t>hình</a:t>
            </a:r>
            <a:r>
              <a:rPr lang="en-US" sz="2400" dirty="0"/>
              <a:t> </a:t>
            </a:r>
            <a:r>
              <a:rPr lang="en-US" sz="2400" dirty="0" err="1"/>
              <a:t>xác</a:t>
            </a:r>
            <a:r>
              <a:rPr lang="en-US" sz="2400" dirty="0"/>
              <a:t> </a:t>
            </a:r>
            <a:r>
              <a:rPr lang="en-US" sz="2400" dirty="0" err="1"/>
              <a:t>suất</a:t>
            </a:r>
            <a:r>
              <a:rPr lang="en-US" sz="2400" dirty="0"/>
              <a:t> </a:t>
            </a:r>
            <a:r>
              <a:rPr lang="en-US" sz="2400" dirty="0" err="1"/>
              <a:t>đưa</a:t>
            </a:r>
            <a:r>
              <a:rPr lang="en-US" sz="2400" dirty="0"/>
              <a:t> </a:t>
            </a:r>
            <a:r>
              <a:rPr lang="en-US" sz="2400" dirty="0" err="1"/>
              <a:t>ra</a:t>
            </a:r>
            <a:r>
              <a:rPr lang="en-US" sz="2400" dirty="0"/>
              <a:t> </a:t>
            </a:r>
            <a:r>
              <a:rPr lang="en-US" sz="2400" dirty="0" err="1"/>
              <a:t>loại</a:t>
            </a:r>
            <a:r>
              <a:rPr lang="en-US" sz="2400" dirty="0"/>
              <a:t> </a:t>
            </a:r>
            <a:r>
              <a:rPr lang="en-US" sz="2400" dirty="0" err="1"/>
              <a:t>thuốc</a:t>
            </a:r>
            <a:r>
              <a:rPr lang="en-US" sz="2400" dirty="0"/>
              <a:t> </a:t>
            </a:r>
            <a:r>
              <a:rPr lang="en-US" sz="2400" dirty="0" err="1"/>
              <a:t>tiếp</a:t>
            </a:r>
            <a:r>
              <a:rPr lang="en-US" sz="2400" dirty="0"/>
              <a:t> </a:t>
            </a:r>
            <a:r>
              <a:rPr lang="en-US" sz="2400" dirty="0" err="1"/>
              <a:t>theo</a:t>
            </a:r>
            <a:r>
              <a:rPr lang="en-US" sz="2400" dirty="0"/>
              <a:t> </a:t>
            </a:r>
            <a:r>
              <a:rPr lang="en-US" sz="2400" dirty="0" err="1"/>
              <a:t>trong</a:t>
            </a:r>
            <a:r>
              <a:rPr lang="en-US" sz="2400" dirty="0"/>
              <a:t> </a:t>
            </a:r>
            <a:r>
              <a:rPr lang="en-US" sz="2400" dirty="0" err="1"/>
              <a:t>kế</a:t>
            </a:r>
            <a:r>
              <a:rPr lang="en-US" sz="2400" dirty="0"/>
              <a:t> </a:t>
            </a:r>
            <a:r>
              <a:rPr lang="en-US" sz="2400" dirty="0" err="1"/>
              <a:t>hoạch</a:t>
            </a:r>
            <a:r>
              <a:rPr lang="en-US" sz="2400" dirty="0"/>
              <a:t> </a:t>
            </a:r>
            <a:r>
              <a:rPr lang="en-US" sz="2400" dirty="0" err="1"/>
              <a:t>điều</a:t>
            </a:r>
            <a:r>
              <a:rPr lang="en-US" sz="2400" dirty="0"/>
              <a:t> </a:t>
            </a:r>
            <a:r>
              <a:rPr lang="en-US" sz="2400" dirty="0" err="1"/>
              <a:t>trị</a:t>
            </a:r>
            <a:r>
              <a:rPr lang="en-US" sz="2400" dirty="0"/>
              <a:t>.</a:t>
            </a:r>
          </a:p>
        </p:txBody>
      </p:sp>
    </p:spTree>
    <p:extLst>
      <p:ext uri="{BB962C8B-B14F-4D97-AF65-F5344CB8AC3E}">
        <p14:creationId xmlns:p14="http://schemas.microsoft.com/office/powerpoint/2010/main" val="414579127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D6DD553-EFA4-321C-21E2-E33068557F96}"/>
              </a:ext>
            </a:extLst>
          </p:cNvPr>
          <p:cNvPicPr>
            <a:picLocks noChangeAspect="1"/>
          </p:cNvPicPr>
          <p:nvPr/>
        </p:nvPicPr>
        <p:blipFill>
          <a:blip r:embed="rId4"/>
          <a:stretch>
            <a:fillRect/>
          </a:stretch>
        </p:blipFill>
        <p:spPr>
          <a:xfrm>
            <a:off x="5353235" y="2005864"/>
            <a:ext cx="5797695" cy="4401392"/>
          </a:xfrm>
          <a:prstGeom prst="rect">
            <a:avLst/>
          </a:prstGeom>
        </p:spPr>
      </p:pic>
    </p:spTree>
    <p:extLst>
      <p:ext uri="{BB962C8B-B14F-4D97-AF65-F5344CB8AC3E}">
        <p14:creationId xmlns:p14="http://schemas.microsoft.com/office/powerpoint/2010/main" val="388299352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4507912-DCEA-10F8-54CB-9E5F6FEE08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1575CA0-42AE-0DF7-657C-7BD595E349F0}"/>
              </a:ext>
            </a:extLst>
          </p:cNvPr>
          <p:cNvPicPr>
            <a:picLocks noChangeAspect="1"/>
          </p:cNvPicPr>
          <p:nvPr/>
        </p:nvPicPr>
        <p:blipFill>
          <a:blip r:embed="rId4"/>
          <a:stretch>
            <a:fillRect/>
          </a:stretch>
        </p:blipFill>
        <p:spPr>
          <a:xfrm>
            <a:off x="2791306" y="2776936"/>
            <a:ext cx="7240010" cy="3372321"/>
          </a:xfrm>
          <a:prstGeom prst="rect">
            <a:avLst/>
          </a:prstGeom>
        </p:spPr>
      </p:pic>
    </p:spTree>
    <p:extLst>
      <p:ext uri="{BB962C8B-B14F-4D97-AF65-F5344CB8AC3E}">
        <p14:creationId xmlns:p14="http://schemas.microsoft.com/office/powerpoint/2010/main" val="24642829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Graph Augmented </a:t>
            </a:r>
            <a:r>
              <a:rPr lang="en-US" sz="2000" dirty="0" err="1"/>
              <a:t>MEmory</a:t>
            </a:r>
            <a:r>
              <a:rPr lang="en-US" sz="2000" dirty="0"/>
              <a:t> Networks</a:t>
            </a:r>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ruy vấn bệnh nhân dựa trên các biểu diễn được học bởi mạng thần kinh hồi quy kép (Dual-RNN)</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p>
          <a:p>
            <a:r>
              <a:rPr lang="vi-VN" sz="2400" dirty="0">
                <a:latin typeface="Times New Roman" panose="02020603050405020304" pitchFamily="18" charset="0"/>
                <a:cs typeface="Times New Roman" panose="02020603050405020304" pitchFamily="18" charset="0"/>
              </a:rPr>
              <a:t>o	</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r>
              <a:rPr lang="en-US" sz="24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M</a:t>
            </a:r>
            <a:r>
              <a:rPr lang="vi-VN"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ô-đun bộ nhớ tăng cường biểu đồ động và tích hợp</a:t>
            </a:r>
            <a:r>
              <a:rPr lang="en-US" sz="2400" dirty="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257479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err="1"/>
              <a:t>Mô</a:t>
            </a:r>
            <a:r>
              <a:rPr lang="en-US" sz="2000" dirty="0"/>
              <a:t> </a:t>
            </a:r>
            <a:r>
              <a:rPr lang="en-US" sz="2000" dirty="0" err="1"/>
              <a:t>hình</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pPr rtl="0"/>
            <a:r>
              <a:rPr lang="vi-VN" sz="2400" dirty="0"/>
              <a:t>o	</a:t>
            </a:r>
            <a:r>
              <a:rPr lang="en-US" sz="2400" dirty="0">
                <a:solidFill>
                  <a:srgbClr val="000000"/>
                </a:solidFill>
              </a:rPr>
              <a:t>M</a:t>
            </a:r>
            <a:r>
              <a:rPr lang="vi-VN" sz="2400" dirty="0">
                <a:solidFill>
                  <a:srgbClr val="000000"/>
                </a:solidFill>
                <a:effectLst/>
              </a:rPr>
              <a:t>ô-đun nhúng y tế</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biểu diễn bệnh nhân</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bộ nhớ tăng cường đồ thị.</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710325291"/>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www.w3.org/XML/1998/namespace"/>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terms/"/>
    <ds:schemaRef ds:uri="230e9df3-be65-4c73-a93b-d1236ebd677e"/>
    <ds:schemaRef ds:uri="http://schemas.microsoft.com/sharepoint/v3"/>
    <ds:schemaRef ds:uri="16c05727-aa75-4e4a-9b5f-8a80a1165891"/>
    <ds:schemaRef ds:uri="71af3243-3dd4-4a8d-8c0d-dd76da1f02a5"/>
    <ds:schemaRef ds:uri="http://purl.org/dc/elements/1.1/"/>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4589</TotalTime>
  <Words>24714</Words>
  <Application>Microsoft Office PowerPoint</Application>
  <PresentationFormat>Widescreen</PresentationFormat>
  <Paragraphs>1832</Paragraphs>
  <Slides>254</Slides>
  <Notes>246</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254</vt:i4>
      </vt:variant>
    </vt:vector>
  </HeadingPairs>
  <TitlesOfParts>
    <vt:vector size="273" baseType="lpstr">
      <vt:lpstr>Arial</vt:lpstr>
      <vt:lpstr>ArialMT</vt:lpstr>
      <vt:lpstr>Calibri</vt:lpstr>
      <vt:lpstr>Courier New</vt:lpstr>
      <vt:lpstr>FranklinGothic-Book</vt:lpstr>
      <vt:lpstr>FranklinGothic-Medium</vt:lpstr>
      <vt:lpstr>LinBiolinumTB</vt:lpstr>
      <vt:lpstr>LinLibertineT</vt:lpstr>
      <vt:lpstr>LinLibertineTB</vt:lpstr>
      <vt:lpstr>LinLibertineTI</vt:lpstr>
      <vt:lpstr>Lucida Grande</vt:lpstr>
      <vt:lpstr>NimbusRomNo9L-Regu</vt:lpstr>
      <vt:lpstr>NimbusRomNo9L-ReguItal</vt:lpstr>
      <vt:lpstr>Symbol</vt:lpstr>
      <vt:lpstr>Tenorite</vt:lpstr>
      <vt:lpstr>Times New Roman</vt:lpstr>
      <vt:lpstr>Tw Cen MT</vt:lpstr>
      <vt:lpstr>Wingdings</vt:lpstr>
      <vt:lpstr>Office Theme</vt:lpstr>
      <vt:lpstr>Báo cáo quá trình</vt:lpstr>
      <vt:lpstr>Nội dung</vt:lpstr>
      <vt:lpstr>Giới thiệu</vt:lpstr>
      <vt:lpstr>Electronic Health Record  EHR</vt:lpstr>
      <vt:lpstr>PowerPoint Presentation</vt:lpstr>
      <vt:lpstr>Mục đích</vt:lpstr>
      <vt:lpstr>Thách thức</vt:lpstr>
      <vt:lpstr>DỮ LIỆU CÓ CẤU TRÚC</vt:lpstr>
      <vt:lpstr>PowerPoint Presentation</vt:lpstr>
      <vt:lpstr>RNN</vt:lpstr>
      <vt:lpstr>RNN</vt:lpstr>
      <vt:lpstr>RNN</vt:lpstr>
      <vt:lpstr>RNN</vt:lpstr>
      <vt:lpstr>RNN</vt:lpstr>
      <vt:lpstr>PowerPoint Presentation</vt:lpstr>
      <vt:lpstr>LSTM</vt:lpstr>
      <vt:lpstr>LSTM</vt:lpstr>
      <vt:lpstr>PowerPoint Presentation</vt:lpstr>
      <vt:lpstr>LSTM</vt:lpstr>
      <vt:lpstr>PowerPoint Presentation</vt:lpstr>
      <vt:lpstr>GRU</vt:lpstr>
      <vt:lpstr>GRU</vt:lpstr>
      <vt:lpstr>GRU</vt:lpstr>
      <vt:lpstr>GRU</vt:lpstr>
      <vt:lpstr>PowerPoint Presentation</vt:lpstr>
      <vt:lpstr>PowerPoint Presentation</vt:lpstr>
      <vt:lpstr>BRNN</vt:lpstr>
      <vt:lpstr>BRNN</vt:lpstr>
      <vt:lpstr>BRNN</vt:lpstr>
      <vt:lpstr>BRNN</vt:lpstr>
      <vt:lpstr>PowerPoint Presentation</vt:lpstr>
      <vt:lpstr>Ghi Chú Lâm Sàng</vt:lpstr>
      <vt:lpstr>Sự đánh đổi trong mô hình  học máy</vt:lpstr>
      <vt:lpstr>Bộ dữ liệu mimic-iii</vt:lpstr>
      <vt:lpstr>Phân tích đặc điểm</vt:lpstr>
      <vt:lpstr>MeD2VEC</vt:lpstr>
      <vt:lpstr>MeD2VEC</vt:lpstr>
      <vt:lpstr>MeD2VEC</vt:lpstr>
      <vt:lpstr>MeD2VEC</vt:lpstr>
      <vt:lpstr>DIPOLE</vt:lpstr>
      <vt:lpstr>DIPOLE</vt:lpstr>
      <vt:lpstr>DIPOLE</vt:lpstr>
      <vt:lpstr>DIPOLE</vt:lpstr>
      <vt:lpstr>PowerPoint Presentation</vt:lpstr>
      <vt:lpstr>GRAM</vt:lpstr>
      <vt:lpstr>GRAM</vt:lpstr>
      <vt:lpstr>GRAM</vt:lpstr>
      <vt:lpstr>GRAM</vt:lpstr>
      <vt:lpstr>GRAM</vt:lpstr>
      <vt:lpstr>HAP</vt:lpstr>
      <vt:lpstr>HAP</vt:lpstr>
      <vt:lpstr>HAP</vt:lpstr>
      <vt:lpstr>PowerPoint Presentation</vt:lpstr>
      <vt:lpstr>PowerPoint Presentation</vt:lpstr>
      <vt:lpstr>KAME</vt:lpstr>
      <vt:lpstr>KAME</vt:lpstr>
      <vt:lpstr>KAME</vt:lpstr>
      <vt:lpstr>KAME</vt:lpstr>
      <vt:lpstr>PowerPoint Presentation</vt:lpstr>
      <vt:lpstr>DỰ ĐOÁN rủi ro</vt:lpstr>
      <vt:lpstr>RETAIN</vt:lpstr>
      <vt:lpstr>RETAIN</vt:lpstr>
      <vt:lpstr>RETAIN</vt:lpstr>
      <vt:lpstr>RETAIN</vt:lpstr>
      <vt:lpstr>RETAIN</vt:lpstr>
      <vt:lpstr>medpath</vt:lpstr>
      <vt:lpstr>medpath</vt:lpstr>
      <vt:lpstr>medpath</vt:lpstr>
      <vt:lpstr>medpath</vt:lpstr>
      <vt:lpstr>medpath</vt:lpstr>
      <vt:lpstr>medpath</vt:lpstr>
      <vt:lpstr>medpath</vt:lpstr>
      <vt:lpstr>medpath</vt:lpstr>
      <vt:lpstr>medpath</vt:lpstr>
      <vt:lpstr>LSAN  </vt:lpstr>
      <vt:lpstr>LSAN</vt:lpstr>
      <vt:lpstr>LSAN</vt:lpstr>
      <vt:lpstr>HAM</vt:lpstr>
      <vt:lpstr>TAM</vt:lpstr>
      <vt:lpstr>LSAN</vt:lpstr>
      <vt:lpstr>LSAN</vt:lpstr>
      <vt:lpstr>HiTAnet</vt:lpstr>
      <vt:lpstr>HiTAnet</vt:lpstr>
      <vt:lpstr>HiTAnet</vt:lpstr>
      <vt:lpstr>Hitanet</vt:lpstr>
      <vt:lpstr>Visit analysis</vt:lpstr>
      <vt:lpstr>Comprehensive analysis</vt:lpstr>
      <vt:lpstr>Attention fusion and prediction</vt:lpstr>
      <vt:lpstr>HITANET</vt:lpstr>
      <vt:lpstr>HiTAnet</vt:lpstr>
      <vt:lpstr>Đề xuất điều trị</vt:lpstr>
      <vt:lpstr>Vấn đề Đa bệnh</vt:lpstr>
      <vt:lpstr>Tri thức ẩn trong ehr</vt:lpstr>
      <vt:lpstr>Mô hình đề xuất hiện tại</vt:lpstr>
      <vt:lpstr>LEAP</vt:lpstr>
      <vt:lpstr>LEAP</vt:lpstr>
      <vt:lpstr>LEAP</vt:lpstr>
      <vt:lpstr>GAMENet</vt:lpstr>
      <vt:lpstr>GAMENet</vt:lpstr>
      <vt:lpstr>Module nhúng  y tế</vt:lpstr>
      <vt:lpstr>Module đại diện bệnh nhân</vt:lpstr>
      <vt:lpstr>Module bộ nhớ tăng cường đồ thị</vt:lpstr>
      <vt:lpstr>Input memory representation</vt:lpstr>
      <vt:lpstr>Generalization</vt:lpstr>
      <vt:lpstr>Output memory representation and response</vt:lpstr>
      <vt:lpstr> kết quả</vt:lpstr>
      <vt:lpstr>GAMENet</vt:lpstr>
      <vt:lpstr>Khám phá dữ liệu không cấu trúc</vt:lpstr>
      <vt:lpstr>ICD</vt:lpstr>
      <vt:lpstr>Nhiệm vụ mã hóa ICD tự động</vt:lpstr>
      <vt:lpstr>Mô hình</vt:lpstr>
      <vt:lpstr>Memory network</vt:lpstr>
      <vt:lpstr>MeMNN</vt:lpstr>
      <vt:lpstr>MeMNN</vt:lpstr>
      <vt:lpstr>MeMNN</vt:lpstr>
      <vt:lpstr>MeMNn</vt:lpstr>
      <vt:lpstr>End to end Memory network</vt:lpstr>
      <vt:lpstr>End to end Memory network</vt:lpstr>
      <vt:lpstr>End to end Memory network</vt:lpstr>
      <vt:lpstr>End to end Memory network</vt:lpstr>
      <vt:lpstr>End to end Memory network</vt:lpstr>
      <vt:lpstr>End to end Memory network</vt:lpstr>
      <vt:lpstr>C-Memnn</vt:lpstr>
      <vt:lpstr>C-MeMNN</vt:lpstr>
      <vt:lpstr>C-MeMNN</vt:lpstr>
      <vt:lpstr>C-MemNN</vt:lpstr>
      <vt:lpstr>C-MemNN</vt:lpstr>
      <vt:lpstr>C-MemNN</vt:lpstr>
      <vt:lpstr>C-MemNN</vt:lpstr>
      <vt:lpstr>C-MemNN</vt:lpstr>
      <vt:lpstr>C-MemNN</vt:lpstr>
      <vt:lpstr>C-MemNN</vt:lpstr>
      <vt:lpstr>C-MemNN</vt:lpstr>
      <vt:lpstr>CAML</vt:lpstr>
      <vt:lpstr>CAML</vt:lpstr>
      <vt:lpstr>CAML</vt:lpstr>
      <vt:lpstr>CAML</vt:lpstr>
      <vt:lpstr>CAML</vt:lpstr>
      <vt:lpstr>CAML</vt:lpstr>
      <vt:lpstr>CAML</vt:lpstr>
      <vt:lpstr>Multirescnn</vt:lpstr>
      <vt:lpstr>Multirescnn</vt:lpstr>
      <vt:lpstr>Multirescnn</vt:lpstr>
      <vt:lpstr>Multirescnn</vt:lpstr>
      <vt:lpstr>Multirescnn</vt:lpstr>
      <vt:lpstr>Multirescnn</vt:lpstr>
      <vt:lpstr>Multirescnn</vt:lpstr>
      <vt:lpstr>Multirescnn</vt:lpstr>
      <vt:lpstr>Multirescnn</vt:lpstr>
      <vt:lpstr>Multirescnn</vt:lpstr>
      <vt:lpstr>Multirescnn</vt:lpstr>
      <vt:lpstr>Mastt-kg</vt:lpstr>
      <vt:lpstr>Mastt-kg</vt:lpstr>
      <vt:lpstr>Mastt-kg</vt:lpstr>
      <vt:lpstr>Mastt-kg</vt:lpstr>
      <vt:lpstr>Mastt-kg</vt:lpstr>
      <vt:lpstr>Mastt-kg</vt:lpstr>
      <vt:lpstr>Mastt-kg</vt:lpstr>
      <vt:lpstr>Mastt-kg</vt:lpstr>
      <vt:lpstr>Hypercore</vt:lpstr>
      <vt:lpstr>Hypercore</vt:lpstr>
      <vt:lpstr>Hypercore</vt:lpstr>
      <vt:lpstr>Hypercore</vt:lpstr>
      <vt:lpstr>Hypercore</vt:lpstr>
      <vt:lpstr>Hypercore</vt:lpstr>
      <vt:lpstr>Hypercore</vt:lpstr>
      <vt:lpstr>Hypercore</vt:lpstr>
      <vt:lpstr>fusion</vt:lpstr>
      <vt:lpstr>FUSION</vt:lpstr>
      <vt:lpstr>FUSION</vt:lpstr>
      <vt:lpstr>FUSION</vt:lpstr>
      <vt:lpstr>FUSION</vt:lpstr>
      <vt:lpstr>FUSION</vt:lpstr>
      <vt:lpstr>Tổng quan</vt:lpstr>
      <vt:lpstr>Bình dân hóa ngôn ngữ y khoa</vt:lpstr>
      <vt:lpstr>Nhiệm vụ</vt:lpstr>
      <vt:lpstr>Nhiệm vụ</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Dịch ngôn ngữ lâm sàng không giám sát</vt:lpstr>
      <vt:lpstr>MedLane</vt:lpstr>
      <vt:lpstr>MedLane</vt:lpstr>
      <vt:lpstr>MedLane</vt:lpstr>
      <vt:lpstr>MedLane</vt:lpstr>
      <vt:lpstr>DECLARE</vt:lpstr>
      <vt:lpstr>MedLane</vt:lpstr>
      <vt:lpstr>Tạo báo cáo y khoa</vt:lpstr>
      <vt:lpstr>Nhiệm vụ</vt:lpstr>
      <vt:lpstr>Nhiệm vụ</vt:lpstr>
      <vt:lpstr>Mô hình Tạo</vt:lpstr>
      <vt:lpstr>TieNet</vt:lpstr>
      <vt:lpstr>TieNet</vt:lpstr>
      <vt:lpstr>PowerPoint Presentation</vt:lpstr>
      <vt:lpstr>TieNet</vt:lpstr>
      <vt:lpstr>TieNet</vt:lpstr>
      <vt:lpstr>COATT</vt:lpstr>
      <vt:lpstr>coatt</vt:lpstr>
      <vt:lpstr>coatt</vt:lpstr>
      <vt:lpstr>coatt</vt:lpstr>
      <vt:lpstr>coatt</vt:lpstr>
      <vt:lpstr>coatt</vt:lpstr>
      <vt:lpstr>MVH</vt:lpstr>
      <vt:lpstr>MVH</vt:lpstr>
      <vt:lpstr>MVH</vt:lpstr>
      <vt:lpstr>MVH</vt:lpstr>
      <vt:lpstr>MVH</vt:lpstr>
      <vt:lpstr>MVH</vt:lpstr>
      <vt:lpstr>MVH</vt:lpstr>
      <vt:lpstr>MVH</vt:lpstr>
      <vt:lpstr>MVH</vt:lpstr>
      <vt:lpstr>Sentsat + kg</vt:lpstr>
      <vt:lpstr>Sentsat + kg</vt:lpstr>
      <vt:lpstr>Sentsat + kg</vt:lpstr>
      <vt:lpstr>Sentsat + kg</vt:lpstr>
      <vt:lpstr>Sentsat + kg</vt:lpstr>
      <vt:lpstr>Sentsat + kg</vt:lpstr>
      <vt:lpstr>Mô hình truy xuất</vt:lpstr>
      <vt:lpstr>HRGR-Agent</vt:lpstr>
      <vt:lpstr>HRGR-Agent</vt:lpstr>
      <vt:lpstr>HRGR-Agent</vt:lpstr>
      <vt:lpstr>HRGR-Agent</vt:lpstr>
      <vt:lpstr>HRGR-Agent</vt:lpstr>
      <vt:lpstr>HRGR-Agent</vt:lpstr>
      <vt:lpstr>HRGR-Agent</vt:lpstr>
      <vt:lpstr>Kerp</vt:lpstr>
      <vt:lpstr>Kerp</vt:lpstr>
      <vt:lpstr>Kerp</vt:lpstr>
      <vt:lpstr>Kerp</vt:lpstr>
      <vt:lpstr>Kerp</vt:lpstr>
      <vt:lpstr>Kerp</vt:lpstr>
      <vt:lpstr>Kerp</vt:lpstr>
      <vt:lpstr>Kerp</vt:lpstr>
      <vt:lpstr>Kerp</vt:lpstr>
      <vt:lpstr>Khám phá bản thử lâm sàng</vt:lpstr>
      <vt:lpstr>Quá trình nghiên cứu và phát triển thuốc truyền thống</vt:lpstr>
      <vt:lpstr>compose</vt:lpstr>
      <vt:lpstr>compose</vt:lpstr>
      <vt:lpstr>compose</vt:lpstr>
      <vt:lpstr>compose</vt:lpstr>
      <vt:lpstr>compose</vt:lpstr>
      <vt:lpstr>compose</vt:lpstr>
      <vt:lpstr>Tổng kết</vt:lpstr>
      <vt:lpstr>Những thách thức của việc khai thác dữ liệu sức khỏe không đồng nhất</vt:lpstr>
      <vt:lpstr>Những thách thức của việc khai thác dữ liệu sức khỏe không đồng nhất</vt:lpstr>
      <vt:lpstr>Những thách thức của việc khai thác dữ liệu sức khỏe không đồng nhất</vt:lpstr>
      <vt:lpstr>Dữ liệu có cấu trúc</vt:lpstr>
      <vt:lpstr>Dữ liệu không có cấu trúc</vt:lpstr>
      <vt:lpstr>Cảm ơn mọi người đã theo dõi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NGOCDUC</dc:creator>
  <cp:lastModifiedBy>LÊ NGỌC ĐỨC</cp:lastModifiedBy>
  <cp:revision>12</cp:revision>
  <dcterms:created xsi:type="dcterms:W3CDTF">2022-11-12T15:17:56Z</dcterms:created>
  <dcterms:modified xsi:type="dcterms:W3CDTF">2022-11-23T08:48:11Z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